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 id="2147483802" r:id="rId2"/>
    <p:sldMasterId id="2147483806" r:id="rId3"/>
  </p:sldMasterIdLst>
  <p:notesMasterIdLst>
    <p:notesMasterId r:id="rId36"/>
  </p:notesMasterIdLst>
  <p:sldIdLst>
    <p:sldId id="326" r:id="rId4"/>
    <p:sldId id="327" r:id="rId5"/>
    <p:sldId id="284" r:id="rId6"/>
    <p:sldId id="330" r:id="rId7"/>
    <p:sldId id="331" r:id="rId8"/>
    <p:sldId id="332" r:id="rId9"/>
    <p:sldId id="333" r:id="rId10"/>
    <p:sldId id="365" r:id="rId11"/>
    <p:sldId id="336" r:id="rId12"/>
    <p:sldId id="338" r:id="rId13"/>
    <p:sldId id="339" r:id="rId14"/>
    <p:sldId id="340" r:id="rId15"/>
    <p:sldId id="364" r:id="rId16"/>
    <p:sldId id="342" r:id="rId17"/>
    <p:sldId id="343" r:id="rId18"/>
    <p:sldId id="346" r:id="rId19"/>
    <p:sldId id="344" r:id="rId20"/>
    <p:sldId id="347" r:id="rId21"/>
    <p:sldId id="348" r:id="rId22"/>
    <p:sldId id="349" r:id="rId23"/>
    <p:sldId id="350" r:id="rId24"/>
    <p:sldId id="351" r:id="rId25"/>
    <p:sldId id="353" r:id="rId26"/>
    <p:sldId id="352" r:id="rId27"/>
    <p:sldId id="355" r:id="rId28"/>
    <p:sldId id="356" r:id="rId29"/>
    <p:sldId id="357" r:id="rId30"/>
    <p:sldId id="358" r:id="rId31"/>
    <p:sldId id="362" r:id="rId32"/>
    <p:sldId id="363" r:id="rId33"/>
    <p:sldId id="366" r:id="rId34"/>
    <p:sldId id="367" r:id="rId35"/>
  </p:sldIdLst>
  <p:sldSz cx="16922750" cy="9361488"/>
  <p:notesSz cx="6858000" cy="9144000"/>
  <p:custDataLst>
    <p:tags r:id="rId37"/>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841065" algn="l" rtl="0" fontAlgn="base">
      <a:spcBef>
        <a:spcPct val="0"/>
      </a:spcBef>
      <a:spcAft>
        <a:spcPct val="0"/>
      </a:spcAft>
      <a:defRPr kern="1200">
        <a:solidFill>
          <a:schemeClr val="tx1"/>
        </a:solidFill>
        <a:latin typeface="Calibri" pitchFamily="34" charset="0"/>
        <a:ea typeface="宋体" charset="-122"/>
        <a:cs typeface="+mn-cs"/>
      </a:defRPr>
    </a:lvl2pPr>
    <a:lvl3pPr marL="1682130" algn="l" rtl="0" fontAlgn="base">
      <a:spcBef>
        <a:spcPct val="0"/>
      </a:spcBef>
      <a:spcAft>
        <a:spcPct val="0"/>
      </a:spcAft>
      <a:defRPr kern="1200">
        <a:solidFill>
          <a:schemeClr val="tx1"/>
        </a:solidFill>
        <a:latin typeface="Calibri" pitchFamily="34" charset="0"/>
        <a:ea typeface="宋体" charset="-122"/>
        <a:cs typeface="+mn-cs"/>
      </a:defRPr>
    </a:lvl3pPr>
    <a:lvl4pPr marL="2523195" algn="l" rtl="0" fontAlgn="base">
      <a:spcBef>
        <a:spcPct val="0"/>
      </a:spcBef>
      <a:spcAft>
        <a:spcPct val="0"/>
      </a:spcAft>
      <a:defRPr kern="1200">
        <a:solidFill>
          <a:schemeClr val="tx1"/>
        </a:solidFill>
        <a:latin typeface="Calibri" pitchFamily="34" charset="0"/>
        <a:ea typeface="宋体" charset="-122"/>
        <a:cs typeface="+mn-cs"/>
      </a:defRPr>
    </a:lvl4pPr>
    <a:lvl5pPr marL="3364260" algn="l" rtl="0" fontAlgn="base">
      <a:spcBef>
        <a:spcPct val="0"/>
      </a:spcBef>
      <a:spcAft>
        <a:spcPct val="0"/>
      </a:spcAft>
      <a:defRPr kern="1200">
        <a:solidFill>
          <a:schemeClr val="tx1"/>
        </a:solidFill>
        <a:latin typeface="Calibri" pitchFamily="34" charset="0"/>
        <a:ea typeface="宋体" charset="-122"/>
        <a:cs typeface="+mn-cs"/>
      </a:defRPr>
    </a:lvl5pPr>
    <a:lvl6pPr marL="4205326" algn="l" defTabSz="1682130" rtl="0" eaLnBrk="1" latinLnBrk="0" hangingPunct="1">
      <a:defRPr kern="1200">
        <a:solidFill>
          <a:schemeClr val="tx1"/>
        </a:solidFill>
        <a:latin typeface="Calibri" pitchFamily="34" charset="0"/>
        <a:ea typeface="宋体" charset="-122"/>
        <a:cs typeface="+mn-cs"/>
      </a:defRPr>
    </a:lvl6pPr>
    <a:lvl7pPr marL="5046391" algn="l" defTabSz="1682130" rtl="0" eaLnBrk="1" latinLnBrk="0" hangingPunct="1">
      <a:defRPr kern="1200">
        <a:solidFill>
          <a:schemeClr val="tx1"/>
        </a:solidFill>
        <a:latin typeface="Calibri" pitchFamily="34" charset="0"/>
        <a:ea typeface="宋体" charset="-122"/>
        <a:cs typeface="+mn-cs"/>
      </a:defRPr>
    </a:lvl7pPr>
    <a:lvl8pPr marL="5887456" algn="l" defTabSz="1682130" rtl="0" eaLnBrk="1" latinLnBrk="0" hangingPunct="1">
      <a:defRPr kern="1200">
        <a:solidFill>
          <a:schemeClr val="tx1"/>
        </a:solidFill>
        <a:latin typeface="Calibri" pitchFamily="34" charset="0"/>
        <a:ea typeface="宋体" charset="-122"/>
        <a:cs typeface="+mn-cs"/>
      </a:defRPr>
    </a:lvl8pPr>
    <a:lvl9pPr marL="6728521" algn="l" defTabSz="168213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949">
          <p15:clr>
            <a:srgbClr val="A4A3A4"/>
          </p15:clr>
        </p15:guide>
        <p15:guide id="2" pos="53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9FA"/>
    <a:srgbClr val="3A642E"/>
    <a:srgbClr val="7F9D45"/>
    <a:srgbClr val="335829"/>
    <a:srgbClr val="D9F7F6"/>
    <a:srgbClr val="EDFCFC"/>
    <a:srgbClr val="D7E59B"/>
    <a:srgbClr val="E0EBB1"/>
    <a:srgbClr val="AEC750"/>
    <a:srgbClr val="C3DB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96314" autoAdjust="0"/>
  </p:normalViewPr>
  <p:slideViewPr>
    <p:cSldViewPr>
      <p:cViewPr varScale="1">
        <p:scale>
          <a:sx n="80" d="100"/>
          <a:sy n="80" d="100"/>
        </p:scale>
        <p:origin x="534" y="96"/>
      </p:cViewPr>
      <p:guideLst>
        <p:guide orient="horz" pos="2949"/>
        <p:guide pos="5330"/>
      </p:guideLst>
    </p:cSldViewPr>
  </p:slideViewPr>
  <p:notesTextViewPr>
    <p:cViewPr>
      <p:scale>
        <a:sx n="125" d="100"/>
        <a:sy n="1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3B58EF-4ABD-40F4-ACA4-FE81D742E6DD}" type="datetimeFigureOut">
              <a:rPr lang="zh-CN" altLang="en-US" smtClean="0"/>
              <a:t>2023/6/25</a:t>
            </a:fld>
            <a:endParaRPr lang="zh-CN" altLang="en-US"/>
          </a:p>
        </p:txBody>
      </p:sp>
      <p:sp>
        <p:nvSpPr>
          <p:cNvPr id="4" name="幻灯片图像占位符 3"/>
          <p:cNvSpPr>
            <a:spLocks noGrp="1" noRot="1" noChangeAspect="1"/>
          </p:cNvSpPr>
          <p:nvPr>
            <p:ph type="sldImg" idx="2"/>
          </p:nvPr>
        </p:nvSpPr>
        <p:spPr>
          <a:xfrm>
            <a:off x="330200" y="685800"/>
            <a:ext cx="61976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FC198-2D83-4DFC-8CDD-7D23AF44D411}" type="slidenum">
              <a:rPr lang="zh-CN" altLang="en-US" smtClean="0"/>
              <a:t>‹#›</a:t>
            </a:fld>
            <a:endParaRPr lang="zh-CN" altLang="en-US"/>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682130" rtl="0" eaLnBrk="1" latinLnBrk="0" hangingPunct="1">
      <a:defRPr sz="2200" kern="1200">
        <a:solidFill>
          <a:schemeClr val="tx1"/>
        </a:solidFill>
        <a:latin typeface="+mn-lt"/>
        <a:ea typeface="+mn-ea"/>
        <a:cs typeface="+mn-cs"/>
      </a:defRPr>
    </a:lvl1pPr>
    <a:lvl2pPr marL="841065" algn="l" defTabSz="1682130" rtl="0" eaLnBrk="1" latinLnBrk="0" hangingPunct="1">
      <a:defRPr sz="2200" kern="1200">
        <a:solidFill>
          <a:schemeClr val="tx1"/>
        </a:solidFill>
        <a:latin typeface="+mn-lt"/>
        <a:ea typeface="+mn-ea"/>
        <a:cs typeface="+mn-cs"/>
      </a:defRPr>
    </a:lvl2pPr>
    <a:lvl3pPr marL="1682130" algn="l" defTabSz="1682130" rtl="0" eaLnBrk="1" latinLnBrk="0" hangingPunct="1">
      <a:defRPr sz="2200" kern="1200">
        <a:solidFill>
          <a:schemeClr val="tx1"/>
        </a:solidFill>
        <a:latin typeface="+mn-lt"/>
        <a:ea typeface="+mn-ea"/>
        <a:cs typeface="+mn-cs"/>
      </a:defRPr>
    </a:lvl3pPr>
    <a:lvl4pPr marL="2523195" algn="l" defTabSz="1682130" rtl="0" eaLnBrk="1" latinLnBrk="0" hangingPunct="1">
      <a:defRPr sz="2200" kern="1200">
        <a:solidFill>
          <a:schemeClr val="tx1"/>
        </a:solidFill>
        <a:latin typeface="+mn-lt"/>
        <a:ea typeface="+mn-ea"/>
        <a:cs typeface="+mn-cs"/>
      </a:defRPr>
    </a:lvl4pPr>
    <a:lvl5pPr marL="3364260" algn="l" defTabSz="1682130" rtl="0" eaLnBrk="1" latinLnBrk="0" hangingPunct="1">
      <a:defRPr sz="2200" kern="1200">
        <a:solidFill>
          <a:schemeClr val="tx1"/>
        </a:solidFill>
        <a:latin typeface="+mn-lt"/>
        <a:ea typeface="+mn-ea"/>
        <a:cs typeface="+mn-cs"/>
      </a:defRPr>
    </a:lvl5pPr>
    <a:lvl6pPr marL="4205326" algn="l" defTabSz="1682130" rtl="0" eaLnBrk="1" latinLnBrk="0" hangingPunct="1">
      <a:defRPr sz="2200" kern="1200">
        <a:solidFill>
          <a:schemeClr val="tx1"/>
        </a:solidFill>
        <a:latin typeface="+mn-lt"/>
        <a:ea typeface="+mn-ea"/>
        <a:cs typeface="+mn-cs"/>
      </a:defRPr>
    </a:lvl6pPr>
    <a:lvl7pPr marL="5046391" algn="l" defTabSz="1682130" rtl="0" eaLnBrk="1" latinLnBrk="0" hangingPunct="1">
      <a:defRPr sz="2200" kern="1200">
        <a:solidFill>
          <a:schemeClr val="tx1"/>
        </a:solidFill>
        <a:latin typeface="+mn-lt"/>
        <a:ea typeface="+mn-ea"/>
        <a:cs typeface="+mn-cs"/>
      </a:defRPr>
    </a:lvl7pPr>
    <a:lvl8pPr marL="5887456" algn="l" defTabSz="1682130" rtl="0" eaLnBrk="1" latinLnBrk="0" hangingPunct="1">
      <a:defRPr sz="2200" kern="1200">
        <a:solidFill>
          <a:schemeClr val="tx1"/>
        </a:solidFill>
        <a:latin typeface="+mn-lt"/>
        <a:ea typeface="+mn-ea"/>
        <a:cs typeface="+mn-cs"/>
      </a:defRPr>
    </a:lvl8pPr>
    <a:lvl9pPr marL="6728521" algn="l" defTabSz="1682130" rtl="0" eaLnBrk="1" latinLnBrk="0" hangingPunct="1">
      <a:defRPr sz="2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a:p>
        </p:txBody>
      </p:sp>
    </p:spTree>
    <p:extLst>
      <p:ext uri="{BB962C8B-B14F-4D97-AF65-F5344CB8AC3E}">
        <p14:creationId xmlns:p14="http://schemas.microsoft.com/office/powerpoint/2010/main" val="1187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10</a:t>
            </a:fld>
            <a:endParaRPr lang="zh-CN" altLang="en-US"/>
          </a:p>
        </p:txBody>
      </p:sp>
    </p:spTree>
    <p:extLst>
      <p:ext uri="{BB962C8B-B14F-4D97-AF65-F5344CB8AC3E}">
        <p14:creationId xmlns:p14="http://schemas.microsoft.com/office/powerpoint/2010/main" val="2661712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a:p>
        </p:txBody>
      </p:sp>
    </p:spTree>
    <p:extLst>
      <p:ext uri="{BB962C8B-B14F-4D97-AF65-F5344CB8AC3E}">
        <p14:creationId xmlns:p14="http://schemas.microsoft.com/office/powerpoint/2010/main" val="1740056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a:p>
        </p:txBody>
      </p:sp>
    </p:spTree>
    <p:extLst>
      <p:ext uri="{BB962C8B-B14F-4D97-AF65-F5344CB8AC3E}">
        <p14:creationId xmlns:p14="http://schemas.microsoft.com/office/powerpoint/2010/main" val="282881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13</a:t>
            </a:fld>
            <a:endParaRPr lang="zh-CN" altLang="en-US"/>
          </a:p>
        </p:txBody>
      </p:sp>
    </p:spTree>
    <p:extLst>
      <p:ext uri="{BB962C8B-B14F-4D97-AF65-F5344CB8AC3E}">
        <p14:creationId xmlns:p14="http://schemas.microsoft.com/office/powerpoint/2010/main" val="2709108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14</a:t>
            </a:fld>
            <a:endParaRPr lang="zh-CN" altLang="en-US"/>
          </a:p>
        </p:txBody>
      </p:sp>
    </p:spTree>
    <p:extLst>
      <p:ext uri="{BB962C8B-B14F-4D97-AF65-F5344CB8AC3E}">
        <p14:creationId xmlns:p14="http://schemas.microsoft.com/office/powerpoint/2010/main" val="4070919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t>15</a:t>
            </a:fld>
            <a:endParaRPr lang="zh-CN" altLang="en-US"/>
          </a:p>
        </p:txBody>
      </p:sp>
    </p:spTree>
    <p:extLst>
      <p:ext uri="{BB962C8B-B14F-4D97-AF65-F5344CB8AC3E}">
        <p14:creationId xmlns:p14="http://schemas.microsoft.com/office/powerpoint/2010/main" val="1510493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16</a:t>
            </a:fld>
            <a:endParaRPr lang="zh-CN" altLang="en-US"/>
          </a:p>
        </p:txBody>
      </p:sp>
    </p:spTree>
    <p:extLst>
      <p:ext uri="{BB962C8B-B14F-4D97-AF65-F5344CB8AC3E}">
        <p14:creationId xmlns:p14="http://schemas.microsoft.com/office/powerpoint/2010/main" val="2708606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a:p>
        </p:txBody>
      </p:sp>
    </p:spTree>
    <p:extLst>
      <p:ext uri="{BB962C8B-B14F-4D97-AF65-F5344CB8AC3E}">
        <p14:creationId xmlns:p14="http://schemas.microsoft.com/office/powerpoint/2010/main" val="952143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a:p>
        </p:txBody>
      </p:sp>
    </p:spTree>
    <p:extLst>
      <p:ext uri="{BB962C8B-B14F-4D97-AF65-F5344CB8AC3E}">
        <p14:creationId xmlns:p14="http://schemas.microsoft.com/office/powerpoint/2010/main" val="1001269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19</a:t>
            </a:fld>
            <a:endParaRPr lang="zh-CN" altLang="en-US"/>
          </a:p>
        </p:txBody>
      </p:sp>
    </p:spTree>
    <p:extLst>
      <p:ext uri="{BB962C8B-B14F-4D97-AF65-F5344CB8AC3E}">
        <p14:creationId xmlns:p14="http://schemas.microsoft.com/office/powerpoint/2010/main" val="722610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t>2</a:t>
            </a:fld>
            <a:endParaRPr lang="zh-CN" altLang="en-US"/>
          </a:p>
        </p:txBody>
      </p:sp>
    </p:spTree>
    <p:extLst>
      <p:ext uri="{BB962C8B-B14F-4D97-AF65-F5344CB8AC3E}">
        <p14:creationId xmlns:p14="http://schemas.microsoft.com/office/powerpoint/2010/main" val="41444259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a:p>
        </p:txBody>
      </p:sp>
    </p:spTree>
    <p:extLst>
      <p:ext uri="{BB962C8B-B14F-4D97-AF65-F5344CB8AC3E}">
        <p14:creationId xmlns:p14="http://schemas.microsoft.com/office/powerpoint/2010/main" val="36844668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21</a:t>
            </a:fld>
            <a:endParaRPr lang="zh-CN" altLang="en-US"/>
          </a:p>
        </p:txBody>
      </p:sp>
    </p:spTree>
    <p:extLst>
      <p:ext uri="{BB962C8B-B14F-4D97-AF65-F5344CB8AC3E}">
        <p14:creationId xmlns:p14="http://schemas.microsoft.com/office/powerpoint/2010/main" val="2667143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a:p>
        </p:txBody>
      </p:sp>
    </p:spTree>
    <p:extLst>
      <p:ext uri="{BB962C8B-B14F-4D97-AF65-F5344CB8AC3E}">
        <p14:creationId xmlns:p14="http://schemas.microsoft.com/office/powerpoint/2010/main" val="446049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a:p>
        </p:txBody>
      </p:sp>
    </p:spTree>
    <p:extLst>
      <p:ext uri="{BB962C8B-B14F-4D97-AF65-F5344CB8AC3E}">
        <p14:creationId xmlns:p14="http://schemas.microsoft.com/office/powerpoint/2010/main" val="2384803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24</a:t>
            </a:fld>
            <a:endParaRPr lang="zh-CN" altLang="en-US"/>
          </a:p>
        </p:txBody>
      </p:sp>
    </p:spTree>
    <p:extLst>
      <p:ext uri="{BB962C8B-B14F-4D97-AF65-F5344CB8AC3E}">
        <p14:creationId xmlns:p14="http://schemas.microsoft.com/office/powerpoint/2010/main" val="12645563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25</a:t>
            </a:fld>
            <a:endParaRPr lang="zh-CN" altLang="en-US"/>
          </a:p>
        </p:txBody>
      </p:sp>
    </p:spTree>
    <p:extLst>
      <p:ext uri="{BB962C8B-B14F-4D97-AF65-F5344CB8AC3E}">
        <p14:creationId xmlns:p14="http://schemas.microsoft.com/office/powerpoint/2010/main" val="21743024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26</a:t>
            </a:fld>
            <a:endParaRPr lang="zh-CN" altLang="en-US"/>
          </a:p>
        </p:txBody>
      </p:sp>
    </p:spTree>
    <p:extLst>
      <p:ext uri="{BB962C8B-B14F-4D97-AF65-F5344CB8AC3E}">
        <p14:creationId xmlns:p14="http://schemas.microsoft.com/office/powerpoint/2010/main" val="4714987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27</a:t>
            </a:fld>
            <a:endParaRPr lang="zh-CN" altLang="en-US"/>
          </a:p>
        </p:txBody>
      </p:sp>
    </p:spTree>
    <p:extLst>
      <p:ext uri="{BB962C8B-B14F-4D97-AF65-F5344CB8AC3E}">
        <p14:creationId xmlns:p14="http://schemas.microsoft.com/office/powerpoint/2010/main" val="2329768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28</a:t>
            </a:fld>
            <a:endParaRPr lang="zh-CN" altLang="en-US"/>
          </a:p>
        </p:txBody>
      </p:sp>
    </p:spTree>
    <p:extLst>
      <p:ext uri="{BB962C8B-B14F-4D97-AF65-F5344CB8AC3E}">
        <p14:creationId xmlns:p14="http://schemas.microsoft.com/office/powerpoint/2010/main" val="17158600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29</a:t>
            </a:fld>
            <a:endParaRPr lang="zh-CN" altLang="en-US"/>
          </a:p>
        </p:txBody>
      </p:sp>
    </p:spTree>
    <p:extLst>
      <p:ext uri="{BB962C8B-B14F-4D97-AF65-F5344CB8AC3E}">
        <p14:creationId xmlns:p14="http://schemas.microsoft.com/office/powerpoint/2010/main" val="1367687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a:p>
        </p:txBody>
      </p:sp>
    </p:spTree>
    <p:extLst>
      <p:ext uri="{BB962C8B-B14F-4D97-AF65-F5344CB8AC3E}">
        <p14:creationId xmlns:p14="http://schemas.microsoft.com/office/powerpoint/2010/main" val="1473810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30</a:t>
            </a:fld>
            <a:endParaRPr lang="zh-CN" altLang="en-US"/>
          </a:p>
        </p:txBody>
      </p:sp>
    </p:spTree>
    <p:extLst>
      <p:ext uri="{BB962C8B-B14F-4D97-AF65-F5344CB8AC3E}">
        <p14:creationId xmlns:p14="http://schemas.microsoft.com/office/powerpoint/2010/main" val="25126943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31</a:t>
            </a:fld>
            <a:endParaRPr lang="zh-CN" altLang="en-US"/>
          </a:p>
        </p:txBody>
      </p:sp>
    </p:spTree>
    <p:extLst>
      <p:ext uri="{BB962C8B-B14F-4D97-AF65-F5344CB8AC3E}">
        <p14:creationId xmlns:p14="http://schemas.microsoft.com/office/powerpoint/2010/main" val="10343791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39763" y="1143000"/>
            <a:ext cx="557847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27438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a:t>
            </a:fld>
            <a:endParaRPr lang="zh-CN" altLang="en-US"/>
          </a:p>
        </p:txBody>
      </p:sp>
    </p:spTree>
    <p:extLst>
      <p:ext uri="{BB962C8B-B14F-4D97-AF65-F5344CB8AC3E}">
        <p14:creationId xmlns:p14="http://schemas.microsoft.com/office/powerpoint/2010/main" val="4268732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a:p>
        </p:txBody>
      </p:sp>
    </p:spTree>
    <p:extLst>
      <p:ext uri="{BB962C8B-B14F-4D97-AF65-F5344CB8AC3E}">
        <p14:creationId xmlns:p14="http://schemas.microsoft.com/office/powerpoint/2010/main" val="2224572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a:p>
        </p:txBody>
      </p:sp>
    </p:spTree>
    <p:extLst>
      <p:ext uri="{BB962C8B-B14F-4D97-AF65-F5344CB8AC3E}">
        <p14:creationId xmlns:p14="http://schemas.microsoft.com/office/powerpoint/2010/main" val="256629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a:p>
        </p:txBody>
      </p:sp>
    </p:spTree>
    <p:extLst>
      <p:ext uri="{BB962C8B-B14F-4D97-AF65-F5344CB8AC3E}">
        <p14:creationId xmlns:p14="http://schemas.microsoft.com/office/powerpoint/2010/main" val="1879313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a:p>
        </p:txBody>
      </p:sp>
    </p:spTree>
    <p:extLst>
      <p:ext uri="{BB962C8B-B14F-4D97-AF65-F5344CB8AC3E}">
        <p14:creationId xmlns:p14="http://schemas.microsoft.com/office/powerpoint/2010/main" val="2009062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9</a:t>
            </a:fld>
            <a:endParaRPr lang="zh-CN" altLang="en-US"/>
          </a:p>
        </p:txBody>
      </p:sp>
    </p:spTree>
    <p:extLst>
      <p:ext uri="{BB962C8B-B14F-4D97-AF65-F5344CB8AC3E}">
        <p14:creationId xmlns:p14="http://schemas.microsoft.com/office/powerpoint/2010/main" val="4182801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18" name="图片 17">
            <a:extLst>
              <a:ext uri="{FF2B5EF4-FFF2-40B4-BE49-F238E27FC236}">
                <a16:creationId xmlns="" xmlns:a14="http://schemas.microsoft.com/office/drawing/2010/main" xmlns:p14="http://schemas.microsoft.com/office/powerpoint/2010/main" xmlns:a16="http://schemas.microsoft.com/office/drawing/2014/main" id="{C409F9F7-43A8-4400-8C44-58E5D1BF076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20" name="图片 19">
            <a:extLst>
              <a:ext uri="{FF2B5EF4-FFF2-40B4-BE49-F238E27FC236}">
                <a16:creationId xmlns="" xmlns:a14="http://schemas.microsoft.com/office/drawing/2010/main" xmlns:p14="http://schemas.microsoft.com/office/powerpoint/2010/main" xmlns:a16="http://schemas.microsoft.com/office/drawing/2014/main" id="{BCF119C3-D425-4CAB-9195-BF7372C7331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2" name="矩形 21">
            <a:extLst>
              <a:ext uri="{FF2B5EF4-FFF2-40B4-BE49-F238E27FC236}">
                <a16:creationId xmlns="" xmlns:a14="http://schemas.microsoft.com/office/drawing/2010/main" xmlns:p14="http://schemas.microsoft.com/office/powerpoint/2010/main" xmlns:a16="http://schemas.microsoft.com/office/drawing/2014/main" id="{AE330FB8-19DD-4E00-96A4-44AB3B142CF0}"/>
              </a:ext>
            </a:extLst>
          </p:cNvPr>
          <p:cNvSpPr/>
          <p:nvPr userDrawn="1"/>
        </p:nvSpPr>
        <p:spPr>
          <a:xfrm>
            <a:off x="0" y="-1"/>
            <a:ext cx="16922750" cy="9361489"/>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ctrTitle"/>
          </p:nvPr>
        </p:nvSpPr>
        <p:spPr>
          <a:xfrm>
            <a:off x="2091840" y="3282300"/>
            <a:ext cx="10780669" cy="2247279"/>
          </a:xfrm>
          <a:prstGeom prst="rect">
            <a:avLst/>
          </a:prstGeom>
        </p:spPr>
        <p:txBody>
          <a:bodyPr anchor="b">
            <a:noAutofit/>
          </a:bodyPr>
          <a:lstStyle>
            <a:lvl1pPr algn="r">
              <a:defRPr sz="7371">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2091840" y="5529576"/>
            <a:ext cx="10780669" cy="1497318"/>
          </a:xfrm>
          <a:prstGeom prst="rect">
            <a:avLst/>
          </a:prstGeom>
        </p:spPr>
        <p:txBody>
          <a:bodyPr anchor="t"/>
          <a:lstStyle>
            <a:lvl1pPr marL="0" indent="0" algn="r">
              <a:buNone/>
              <a:defRPr>
                <a:solidFill>
                  <a:schemeClr val="tx1">
                    <a:lumMod val="50000"/>
                    <a:lumOff val="50000"/>
                  </a:schemeClr>
                </a:solidFill>
              </a:defRPr>
            </a:lvl1pPr>
            <a:lvl2pPr marL="624078" indent="0" algn="ctr">
              <a:buNone/>
              <a:defRPr>
                <a:solidFill>
                  <a:schemeClr val="tx1">
                    <a:tint val="75000"/>
                  </a:schemeClr>
                </a:solidFill>
              </a:defRPr>
            </a:lvl2pPr>
            <a:lvl3pPr marL="1248156" indent="0" algn="ctr">
              <a:buNone/>
              <a:defRPr>
                <a:solidFill>
                  <a:schemeClr val="tx1">
                    <a:tint val="75000"/>
                  </a:schemeClr>
                </a:solidFill>
              </a:defRPr>
            </a:lvl3pPr>
            <a:lvl4pPr marL="1872234" indent="0" algn="ctr">
              <a:buNone/>
              <a:defRPr>
                <a:solidFill>
                  <a:schemeClr val="tx1">
                    <a:tint val="75000"/>
                  </a:schemeClr>
                </a:solidFill>
              </a:defRPr>
            </a:lvl4pPr>
            <a:lvl5pPr marL="2496312" indent="0" algn="ctr">
              <a:buNone/>
              <a:defRPr>
                <a:solidFill>
                  <a:schemeClr val="tx1">
                    <a:tint val="75000"/>
                  </a:schemeClr>
                </a:solidFill>
              </a:defRPr>
            </a:lvl5pPr>
            <a:lvl6pPr marL="3120390" indent="0" algn="ctr">
              <a:buNone/>
              <a:defRPr>
                <a:solidFill>
                  <a:schemeClr val="tx1">
                    <a:tint val="75000"/>
                  </a:schemeClr>
                </a:solidFill>
              </a:defRPr>
            </a:lvl6pPr>
            <a:lvl7pPr marL="3744468" indent="0" algn="ctr">
              <a:buNone/>
              <a:defRPr>
                <a:solidFill>
                  <a:schemeClr val="tx1">
                    <a:tint val="75000"/>
                  </a:schemeClr>
                </a:solidFill>
              </a:defRPr>
            </a:lvl7pPr>
            <a:lvl8pPr marL="4368546" indent="0" algn="ctr">
              <a:buNone/>
              <a:defRPr>
                <a:solidFill>
                  <a:schemeClr val="tx1">
                    <a:tint val="75000"/>
                  </a:schemeClr>
                </a:solidFill>
              </a:defRPr>
            </a:lvl8pPr>
            <a:lvl9pPr marL="4992624"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10000876" y="8246740"/>
            <a:ext cx="1265790" cy="498413"/>
          </a:xfrm>
          <a:prstGeom prst="rect">
            <a:avLst/>
          </a:prstGeom>
        </p:spPr>
        <p:txBody>
          <a:bodyPr/>
          <a:lstStyle/>
          <a:p>
            <a:pPr>
              <a:defRPr/>
            </a:pPr>
            <a:fld id="{F1DF8838-2596-481A-81BD-BA549497E720}" type="datetimeFigureOut">
              <a:rPr lang="zh-CN" altLang="en-US" smtClean="0"/>
              <a:pPr>
                <a:defRPr/>
              </a:pPr>
              <a:t>2023/6/25</a:t>
            </a:fld>
            <a:endParaRPr lang="zh-CN" altLang="en-US"/>
          </a:p>
        </p:txBody>
      </p:sp>
      <p:sp>
        <p:nvSpPr>
          <p:cNvPr id="5" name="Footer Placeholder 4"/>
          <p:cNvSpPr>
            <a:spLocks noGrp="1"/>
          </p:cNvSpPr>
          <p:nvPr>
            <p:ph type="ftr" sz="quarter" idx="11"/>
          </p:nvPr>
        </p:nvSpPr>
        <p:spPr>
          <a:xfrm>
            <a:off x="940154" y="8246740"/>
            <a:ext cx="8741217" cy="498413"/>
          </a:xfrm>
          <a:prstGeom prst="rect">
            <a:avLst/>
          </a:prstGeom>
        </p:spPr>
        <p:txBody>
          <a:bodyPr/>
          <a:lstStyle/>
          <a:p>
            <a:pPr>
              <a:defRPr/>
            </a:pPr>
            <a:endParaRPr lang="zh-CN" altLang="en-US"/>
          </a:p>
        </p:txBody>
      </p:sp>
      <p:sp>
        <p:nvSpPr>
          <p:cNvPr id="6" name="Slide Number Placeholder 5"/>
          <p:cNvSpPr>
            <a:spLocks noGrp="1"/>
          </p:cNvSpPr>
          <p:nvPr>
            <p:ph type="sldNum" sz="quarter" idx="12"/>
          </p:nvPr>
        </p:nvSpPr>
        <p:spPr>
          <a:xfrm>
            <a:off x="11924020" y="8246740"/>
            <a:ext cx="948489" cy="498413"/>
          </a:xfrm>
          <a:prstGeom prst="rect">
            <a:avLst/>
          </a:prstGeom>
        </p:spPr>
        <p:txBody>
          <a:bodyPr/>
          <a:lstStyle/>
          <a:p>
            <a:pPr>
              <a:defRPr/>
            </a:pPr>
            <a:fld id="{7F7507C5-9851-4EF6-82C9-5647805156C3}" type="slidenum">
              <a:rPr lang="zh-CN" altLang="en-US" smtClean="0"/>
              <a:pPr>
                <a:defRPr/>
              </a:pPr>
              <a:t>‹#›</a:t>
            </a:fld>
            <a:endParaRPr lang="zh-CN" altLang="en-US"/>
          </a:p>
        </p:txBody>
      </p:sp>
    </p:spTree>
    <p:extLst>
      <p:ext uri="{BB962C8B-B14F-4D97-AF65-F5344CB8AC3E}">
        <p14:creationId xmlns:p14="http://schemas.microsoft.com/office/powerpoint/2010/main" val="2436232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46138" y="374894"/>
            <a:ext cx="15230475" cy="1560248"/>
          </a:xfrm>
          <a:prstGeom prst="rect">
            <a:avLst/>
          </a:prstGeom>
        </p:spPr>
        <p:txBody>
          <a:bodyPr lIns="150190" tIns="75095" rIns="150190" bIns="7509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6138" y="2184348"/>
            <a:ext cx="15230475" cy="6178149"/>
          </a:xfrm>
          <a:prstGeom prst="rect">
            <a:avLst/>
          </a:prstGeom>
        </p:spPr>
        <p:txBody>
          <a:bodyPr vert="eaVert" lIns="150190" tIns="75095" rIns="150190" bIns="7509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46137" y="8676713"/>
            <a:ext cx="3948642" cy="498413"/>
          </a:xfrm>
          <a:prstGeom prst="rect">
            <a:avLst/>
          </a:prstGeom>
        </p:spPr>
        <p:txBody>
          <a:bodyPr lIns="150190" tIns="75095" rIns="150190" bIns="75095"/>
          <a:lstStyle/>
          <a:p>
            <a:pPr defTabSz="1501902" fontAlgn="auto">
              <a:spcBef>
                <a:spcPts val="0"/>
              </a:spcBef>
              <a:spcAft>
                <a:spcPts val="0"/>
              </a:spcAft>
            </a:pPr>
            <a:fld id="{2E3AAC11-D570-4EA9-AFC0-30FB72BA45EB}" type="datetimeFigureOut">
              <a:rPr lang="zh-CN" altLang="en-US" sz="3000" smtClean="0">
                <a:solidFill>
                  <a:prstClr val="black"/>
                </a:solidFill>
                <a:latin typeface="Calibri"/>
                <a:ea typeface="宋体"/>
              </a:rPr>
              <a:pPr defTabSz="1501902" fontAlgn="auto">
                <a:spcBef>
                  <a:spcPts val="0"/>
                </a:spcBef>
                <a:spcAft>
                  <a:spcPts val="0"/>
                </a:spcAft>
              </a:pPr>
              <a:t>2023/6/25</a:t>
            </a:fld>
            <a:endParaRPr lang="zh-CN" altLang="en-US" sz="3000">
              <a:solidFill>
                <a:prstClr val="black"/>
              </a:solidFill>
              <a:latin typeface="Calibri"/>
              <a:ea typeface="宋体"/>
            </a:endParaRPr>
          </a:p>
        </p:txBody>
      </p:sp>
      <p:sp>
        <p:nvSpPr>
          <p:cNvPr id="5" name="页脚占位符 4"/>
          <p:cNvSpPr>
            <a:spLocks noGrp="1"/>
          </p:cNvSpPr>
          <p:nvPr>
            <p:ph type="ftr" sz="quarter" idx="11"/>
          </p:nvPr>
        </p:nvSpPr>
        <p:spPr>
          <a:xfrm>
            <a:off x="5781940" y="8676713"/>
            <a:ext cx="5358871" cy="498413"/>
          </a:xfrm>
          <a:prstGeom prst="rect">
            <a:avLst/>
          </a:prstGeom>
        </p:spPr>
        <p:txBody>
          <a:bodyPr lIns="150190" tIns="75095" rIns="150190" bIns="75095"/>
          <a:lstStyle/>
          <a:p>
            <a:pPr defTabSz="1501902" fontAlgn="auto">
              <a:spcBef>
                <a:spcPts val="0"/>
              </a:spcBef>
              <a:spcAft>
                <a:spcPts val="0"/>
              </a:spcAft>
            </a:pPr>
            <a:endParaRPr lang="zh-CN" altLang="en-US" sz="3000">
              <a:solidFill>
                <a:prstClr val="black"/>
              </a:solidFill>
              <a:latin typeface="Calibri"/>
              <a:ea typeface="宋体"/>
            </a:endParaRPr>
          </a:p>
        </p:txBody>
      </p:sp>
      <p:sp>
        <p:nvSpPr>
          <p:cNvPr id="6" name="灯片编号占位符 5"/>
          <p:cNvSpPr>
            <a:spLocks noGrp="1"/>
          </p:cNvSpPr>
          <p:nvPr>
            <p:ph type="sldNum" sz="quarter" idx="12"/>
          </p:nvPr>
        </p:nvSpPr>
        <p:spPr>
          <a:xfrm>
            <a:off x="12127971" y="8676713"/>
            <a:ext cx="3948642" cy="498413"/>
          </a:xfrm>
          <a:prstGeom prst="rect">
            <a:avLst/>
          </a:prstGeom>
        </p:spPr>
        <p:txBody>
          <a:bodyPr lIns="150190" tIns="75095" rIns="150190" bIns="75095"/>
          <a:lstStyle/>
          <a:p>
            <a:pPr defTabSz="1501902" fontAlgn="auto">
              <a:spcBef>
                <a:spcPts val="0"/>
              </a:spcBef>
              <a:spcAft>
                <a:spcPts val="0"/>
              </a:spcAft>
            </a:pPr>
            <a:fld id="{55ECCFAA-F4FB-487C-9F1E-C8836D0C3DC9}" type="slidenum">
              <a:rPr lang="zh-CN" altLang="en-US" sz="3000" smtClean="0">
                <a:solidFill>
                  <a:prstClr val="black"/>
                </a:solidFill>
                <a:latin typeface="Calibri"/>
                <a:ea typeface="宋体"/>
              </a:rPr>
              <a:pPr defTabSz="1501902" fontAlgn="auto">
                <a:spcBef>
                  <a:spcPts val="0"/>
                </a:spcBef>
                <a:spcAft>
                  <a:spcPts val="0"/>
                </a:spcAft>
              </a:pPr>
              <a:t>‹#›</a:t>
            </a:fld>
            <a:endParaRPr lang="zh-CN" altLang="en-US" sz="3000">
              <a:solidFill>
                <a:prstClr val="black"/>
              </a:solidFill>
              <a:latin typeface="Calibri"/>
              <a:ea typeface="宋体"/>
            </a:endParaRPr>
          </a:p>
        </p:txBody>
      </p:sp>
    </p:spTree>
    <p:extLst>
      <p:ext uri="{BB962C8B-B14F-4D97-AF65-F5344CB8AC3E}">
        <p14:creationId xmlns:p14="http://schemas.microsoft.com/office/powerpoint/2010/main" val="130579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2268994" y="374894"/>
            <a:ext cx="3807619" cy="7987603"/>
          </a:xfrm>
          <a:prstGeom prst="rect">
            <a:avLst/>
          </a:prstGeom>
        </p:spPr>
        <p:txBody>
          <a:bodyPr vert="eaVert" lIns="150190" tIns="75095" rIns="150190" bIns="7509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6138" y="374894"/>
            <a:ext cx="11140810" cy="7987603"/>
          </a:xfrm>
          <a:prstGeom prst="rect">
            <a:avLst/>
          </a:prstGeom>
        </p:spPr>
        <p:txBody>
          <a:bodyPr vert="eaVert" lIns="150190" tIns="75095" rIns="150190" bIns="7509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46137" y="8676713"/>
            <a:ext cx="3948642" cy="498413"/>
          </a:xfrm>
          <a:prstGeom prst="rect">
            <a:avLst/>
          </a:prstGeom>
        </p:spPr>
        <p:txBody>
          <a:bodyPr lIns="150190" tIns="75095" rIns="150190" bIns="75095"/>
          <a:lstStyle/>
          <a:p>
            <a:pPr defTabSz="1501902" fontAlgn="auto">
              <a:spcBef>
                <a:spcPts val="0"/>
              </a:spcBef>
              <a:spcAft>
                <a:spcPts val="0"/>
              </a:spcAft>
            </a:pPr>
            <a:fld id="{2E3AAC11-D570-4EA9-AFC0-30FB72BA45EB}" type="datetimeFigureOut">
              <a:rPr lang="zh-CN" altLang="en-US" sz="3000" smtClean="0">
                <a:solidFill>
                  <a:prstClr val="black"/>
                </a:solidFill>
                <a:latin typeface="Calibri"/>
                <a:ea typeface="宋体"/>
              </a:rPr>
              <a:pPr defTabSz="1501902" fontAlgn="auto">
                <a:spcBef>
                  <a:spcPts val="0"/>
                </a:spcBef>
                <a:spcAft>
                  <a:spcPts val="0"/>
                </a:spcAft>
              </a:pPr>
              <a:t>2023/6/25</a:t>
            </a:fld>
            <a:endParaRPr lang="zh-CN" altLang="en-US" sz="3000">
              <a:solidFill>
                <a:prstClr val="black"/>
              </a:solidFill>
              <a:latin typeface="Calibri"/>
              <a:ea typeface="宋体"/>
            </a:endParaRPr>
          </a:p>
        </p:txBody>
      </p:sp>
      <p:sp>
        <p:nvSpPr>
          <p:cNvPr id="5" name="页脚占位符 4"/>
          <p:cNvSpPr>
            <a:spLocks noGrp="1"/>
          </p:cNvSpPr>
          <p:nvPr>
            <p:ph type="ftr" sz="quarter" idx="11"/>
          </p:nvPr>
        </p:nvSpPr>
        <p:spPr>
          <a:xfrm>
            <a:off x="5781940" y="8676713"/>
            <a:ext cx="5358871" cy="498413"/>
          </a:xfrm>
          <a:prstGeom prst="rect">
            <a:avLst/>
          </a:prstGeom>
        </p:spPr>
        <p:txBody>
          <a:bodyPr lIns="150190" tIns="75095" rIns="150190" bIns="75095"/>
          <a:lstStyle/>
          <a:p>
            <a:pPr defTabSz="1501902" fontAlgn="auto">
              <a:spcBef>
                <a:spcPts val="0"/>
              </a:spcBef>
              <a:spcAft>
                <a:spcPts val="0"/>
              </a:spcAft>
            </a:pPr>
            <a:endParaRPr lang="zh-CN" altLang="en-US" sz="3000">
              <a:solidFill>
                <a:prstClr val="black"/>
              </a:solidFill>
              <a:latin typeface="Calibri"/>
              <a:ea typeface="宋体"/>
            </a:endParaRPr>
          </a:p>
        </p:txBody>
      </p:sp>
      <p:sp>
        <p:nvSpPr>
          <p:cNvPr id="6" name="灯片编号占位符 5"/>
          <p:cNvSpPr>
            <a:spLocks noGrp="1"/>
          </p:cNvSpPr>
          <p:nvPr>
            <p:ph type="sldNum" sz="quarter" idx="12"/>
          </p:nvPr>
        </p:nvSpPr>
        <p:spPr>
          <a:xfrm>
            <a:off x="12127971" y="8676713"/>
            <a:ext cx="3948642" cy="498413"/>
          </a:xfrm>
          <a:prstGeom prst="rect">
            <a:avLst/>
          </a:prstGeom>
        </p:spPr>
        <p:txBody>
          <a:bodyPr lIns="150190" tIns="75095" rIns="150190" bIns="75095"/>
          <a:lstStyle/>
          <a:p>
            <a:pPr defTabSz="1501902" fontAlgn="auto">
              <a:spcBef>
                <a:spcPts val="0"/>
              </a:spcBef>
              <a:spcAft>
                <a:spcPts val="0"/>
              </a:spcAft>
            </a:pPr>
            <a:fld id="{55ECCFAA-F4FB-487C-9F1E-C8836D0C3DC9}" type="slidenum">
              <a:rPr lang="zh-CN" altLang="en-US" sz="3000" smtClean="0">
                <a:solidFill>
                  <a:prstClr val="black"/>
                </a:solidFill>
                <a:latin typeface="Calibri"/>
                <a:ea typeface="宋体"/>
              </a:rPr>
              <a:pPr defTabSz="1501902" fontAlgn="auto">
                <a:spcBef>
                  <a:spcPts val="0"/>
                </a:spcBef>
                <a:spcAft>
                  <a:spcPts val="0"/>
                </a:spcAft>
              </a:pPr>
              <a:t>‹#›</a:t>
            </a:fld>
            <a:endParaRPr lang="zh-CN" altLang="en-US" sz="3000">
              <a:solidFill>
                <a:prstClr val="black"/>
              </a:solidFill>
              <a:latin typeface="Calibri"/>
              <a:ea typeface="宋体"/>
            </a:endParaRPr>
          </a:p>
        </p:txBody>
      </p:sp>
    </p:spTree>
    <p:extLst>
      <p:ext uri="{BB962C8B-B14F-4D97-AF65-F5344CB8AC3E}">
        <p14:creationId xmlns:p14="http://schemas.microsoft.com/office/powerpoint/2010/main" val="1119431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9367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115344" y="1532077"/>
            <a:ext cx="12692063" cy="3259185"/>
          </a:xfrm>
        </p:spPr>
        <p:txBody>
          <a:bodyPr anchor="b"/>
          <a:lstStyle>
            <a:lvl1pPr algn="ctr">
              <a:defRPr sz="819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115344" y="4916949"/>
            <a:ext cx="12692063" cy="2260192"/>
          </a:xfrm>
        </p:spPr>
        <p:txBody>
          <a:bodyPr/>
          <a:lstStyle>
            <a:lvl1pPr marL="0" indent="0" algn="ctr">
              <a:buNone/>
              <a:defRPr sz="3276"/>
            </a:lvl1pPr>
            <a:lvl2pPr marL="624078" indent="0" algn="ctr">
              <a:buNone/>
              <a:defRPr sz="2730"/>
            </a:lvl2pPr>
            <a:lvl3pPr marL="1248156" indent="0" algn="ctr">
              <a:buNone/>
              <a:defRPr sz="2457"/>
            </a:lvl3pPr>
            <a:lvl4pPr marL="1872234" indent="0" algn="ctr">
              <a:buNone/>
              <a:defRPr sz="2184"/>
            </a:lvl4pPr>
            <a:lvl5pPr marL="2496312" indent="0" algn="ctr">
              <a:buNone/>
              <a:defRPr sz="2184"/>
            </a:lvl5pPr>
            <a:lvl6pPr marL="3120390" indent="0" algn="ctr">
              <a:buNone/>
              <a:defRPr sz="2184"/>
            </a:lvl6pPr>
            <a:lvl7pPr marL="3744468" indent="0" algn="ctr">
              <a:buNone/>
              <a:defRPr sz="2184"/>
            </a:lvl7pPr>
            <a:lvl8pPr marL="4368546" indent="0" algn="ctr">
              <a:buNone/>
              <a:defRPr sz="2184"/>
            </a:lvl8pPr>
            <a:lvl9pPr marL="4992624" indent="0" algn="ctr">
              <a:buNone/>
              <a:defRPr sz="2184"/>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560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0445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154625" y="2333872"/>
            <a:ext cx="14595872" cy="3894118"/>
          </a:xfrm>
        </p:spPr>
        <p:txBody>
          <a:bodyPr anchor="b"/>
          <a:lstStyle>
            <a:lvl1pPr>
              <a:defRPr sz="819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154625" y="6264830"/>
            <a:ext cx="14595872" cy="2047825"/>
          </a:xfrm>
        </p:spPr>
        <p:txBody>
          <a:bodyPr/>
          <a:lstStyle>
            <a:lvl1pPr marL="0" indent="0">
              <a:buNone/>
              <a:defRPr sz="3276">
                <a:solidFill>
                  <a:schemeClr val="tx1">
                    <a:tint val="75000"/>
                  </a:schemeClr>
                </a:solidFill>
              </a:defRPr>
            </a:lvl1pPr>
            <a:lvl2pPr marL="624078" indent="0">
              <a:buNone/>
              <a:defRPr sz="2730">
                <a:solidFill>
                  <a:schemeClr val="tx1">
                    <a:tint val="75000"/>
                  </a:schemeClr>
                </a:solidFill>
              </a:defRPr>
            </a:lvl2pPr>
            <a:lvl3pPr marL="1248156" indent="0">
              <a:buNone/>
              <a:defRPr sz="2457">
                <a:solidFill>
                  <a:schemeClr val="tx1">
                    <a:tint val="75000"/>
                  </a:schemeClr>
                </a:solidFill>
              </a:defRPr>
            </a:lvl3pPr>
            <a:lvl4pPr marL="1872234" indent="0">
              <a:buNone/>
              <a:defRPr sz="2184">
                <a:solidFill>
                  <a:schemeClr val="tx1">
                    <a:tint val="75000"/>
                  </a:schemeClr>
                </a:solidFill>
              </a:defRPr>
            </a:lvl4pPr>
            <a:lvl5pPr marL="2496312" indent="0">
              <a:buNone/>
              <a:defRPr sz="2184">
                <a:solidFill>
                  <a:schemeClr val="tx1">
                    <a:tint val="75000"/>
                  </a:schemeClr>
                </a:solidFill>
              </a:defRPr>
            </a:lvl5pPr>
            <a:lvl6pPr marL="3120390" indent="0">
              <a:buNone/>
              <a:defRPr sz="2184">
                <a:solidFill>
                  <a:schemeClr val="tx1">
                    <a:tint val="75000"/>
                  </a:schemeClr>
                </a:solidFill>
              </a:defRPr>
            </a:lvl6pPr>
            <a:lvl7pPr marL="3744468" indent="0">
              <a:buNone/>
              <a:defRPr sz="2184">
                <a:solidFill>
                  <a:schemeClr val="tx1">
                    <a:tint val="75000"/>
                  </a:schemeClr>
                </a:solidFill>
              </a:defRPr>
            </a:lvl7pPr>
            <a:lvl8pPr marL="4368546" indent="0">
              <a:buNone/>
              <a:defRPr sz="2184">
                <a:solidFill>
                  <a:schemeClr val="tx1">
                    <a:tint val="75000"/>
                  </a:schemeClr>
                </a:solidFill>
              </a:defRPr>
            </a:lvl8pPr>
            <a:lvl9pPr marL="4992624" indent="0">
              <a:buNone/>
              <a:defRPr sz="2184">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6813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163439" y="2492063"/>
            <a:ext cx="7192169" cy="593977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8567142" y="2492063"/>
            <a:ext cx="7192169" cy="593977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906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165643" y="498413"/>
            <a:ext cx="14595872" cy="1809455"/>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165644" y="2294865"/>
            <a:ext cx="7159116" cy="1124678"/>
          </a:xfrm>
        </p:spPr>
        <p:txBody>
          <a:bodyPr anchor="b"/>
          <a:lstStyle>
            <a:lvl1pPr marL="0" indent="0">
              <a:buNone/>
              <a:defRPr sz="3276" b="1"/>
            </a:lvl1pPr>
            <a:lvl2pPr marL="624078" indent="0">
              <a:buNone/>
              <a:defRPr sz="2730" b="1"/>
            </a:lvl2pPr>
            <a:lvl3pPr marL="1248156" indent="0">
              <a:buNone/>
              <a:defRPr sz="2457" b="1"/>
            </a:lvl3pPr>
            <a:lvl4pPr marL="1872234" indent="0">
              <a:buNone/>
              <a:defRPr sz="2184" b="1"/>
            </a:lvl4pPr>
            <a:lvl5pPr marL="2496312" indent="0">
              <a:buNone/>
              <a:defRPr sz="2184" b="1"/>
            </a:lvl5pPr>
            <a:lvl6pPr marL="3120390" indent="0">
              <a:buNone/>
              <a:defRPr sz="2184" b="1"/>
            </a:lvl6pPr>
            <a:lvl7pPr marL="3744468" indent="0">
              <a:buNone/>
              <a:defRPr sz="2184" b="1"/>
            </a:lvl7pPr>
            <a:lvl8pPr marL="4368546" indent="0">
              <a:buNone/>
              <a:defRPr sz="2184" b="1"/>
            </a:lvl8pPr>
            <a:lvl9pPr marL="4992624" indent="0">
              <a:buNone/>
              <a:defRPr sz="2184" b="1"/>
            </a:lvl9pPr>
          </a:lstStyle>
          <a:p>
            <a:pPr lvl="0"/>
            <a:r>
              <a:rPr lang="zh-CN" altLang="en-US" smtClean="0"/>
              <a:t>单击此处编辑母版文本样式</a:t>
            </a:r>
          </a:p>
        </p:txBody>
      </p:sp>
      <p:sp>
        <p:nvSpPr>
          <p:cNvPr id="4" name="Content Placeholder 3"/>
          <p:cNvSpPr>
            <a:spLocks noGrp="1"/>
          </p:cNvSpPr>
          <p:nvPr>
            <p:ph sz="half" idx="2"/>
          </p:nvPr>
        </p:nvSpPr>
        <p:spPr>
          <a:xfrm>
            <a:off x="1165644" y="3419544"/>
            <a:ext cx="7159116" cy="502963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8567142" y="2294865"/>
            <a:ext cx="7194373" cy="1124678"/>
          </a:xfrm>
        </p:spPr>
        <p:txBody>
          <a:bodyPr anchor="b"/>
          <a:lstStyle>
            <a:lvl1pPr marL="0" indent="0">
              <a:buNone/>
              <a:defRPr sz="3276" b="1"/>
            </a:lvl1pPr>
            <a:lvl2pPr marL="624078" indent="0">
              <a:buNone/>
              <a:defRPr sz="2730" b="1"/>
            </a:lvl2pPr>
            <a:lvl3pPr marL="1248156" indent="0">
              <a:buNone/>
              <a:defRPr sz="2457" b="1"/>
            </a:lvl3pPr>
            <a:lvl4pPr marL="1872234" indent="0">
              <a:buNone/>
              <a:defRPr sz="2184" b="1"/>
            </a:lvl4pPr>
            <a:lvl5pPr marL="2496312" indent="0">
              <a:buNone/>
              <a:defRPr sz="2184" b="1"/>
            </a:lvl5pPr>
            <a:lvl6pPr marL="3120390" indent="0">
              <a:buNone/>
              <a:defRPr sz="2184" b="1"/>
            </a:lvl6pPr>
            <a:lvl7pPr marL="3744468" indent="0">
              <a:buNone/>
              <a:defRPr sz="2184" b="1"/>
            </a:lvl7pPr>
            <a:lvl8pPr marL="4368546" indent="0">
              <a:buNone/>
              <a:defRPr sz="2184" b="1"/>
            </a:lvl8pPr>
            <a:lvl9pPr marL="4992624" indent="0">
              <a:buNone/>
              <a:defRPr sz="2184" b="1"/>
            </a:lvl9pPr>
          </a:lstStyle>
          <a:p>
            <a:pPr lvl="0"/>
            <a:r>
              <a:rPr lang="zh-CN" altLang="en-US" smtClean="0"/>
              <a:t>单击此处编辑母版文本样式</a:t>
            </a:r>
          </a:p>
        </p:txBody>
      </p:sp>
      <p:sp>
        <p:nvSpPr>
          <p:cNvPr id="6" name="Content Placeholder 5"/>
          <p:cNvSpPr>
            <a:spLocks noGrp="1"/>
          </p:cNvSpPr>
          <p:nvPr>
            <p:ph sz="quarter" idx="4"/>
          </p:nvPr>
        </p:nvSpPr>
        <p:spPr>
          <a:xfrm>
            <a:off x="8567142" y="3419544"/>
            <a:ext cx="7194373" cy="502963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586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080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7931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000876" y="8246740"/>
            <a:ext cx="1265790" cy="498413"/>
          </a:xfrm>
          <a:prstGeom prst="rect">
            <a:avLst/>
          </a:prstGeom>
        </p:spPr>
        <p:txBody>
          <a:bodyPr/>
          <a:lstStyle/>
          <a:p>
            <a:pPr>
              <a:defRPr/>
            </a:pPr>
            <a:fld id="{E95118EC-EDEF-4F9C-852D-0A464BD53A70}" type="datetimeFigureOut">
              <a:rPr lang="zh-CN" altLang="en-US" smtClean="0"/>
              <a:pPr>
                <a:defRPr/>
              </a:pPr>
              <a:t>2023/6/25</a:t>
            </a:fld>
            <a:endParaRPr lang="zh-CN" altLang="en-US"/>
          </a:p>
        </p:txBody>
      </p:sp>
      <p:sp>
        <p:nvSpPr>
          <p:cNvPr id="3" name="Footer Placeholder 2"/>
          <p:cNvSpPr>
            <a:spLocks noGrp="1"/>
          </p:cNvSpPr>
          <p:nvPr>
            <p:ph type="ftr" sz="quarter" idx="11"/>
          </p:nvPr>
        </p:nvSpPr>
        <p:spPr>
          <a:xfrm>
            <a:off x="940154" y="8246740"/>
            <a:ext cx="8741217" cy="498413"/>
          </a:xfrm>
          <a:prstGeom prst="rect">
            <a:avLst/>
          </a:prstGeom>
        </p:spPr>
        <p:txBody>
          <a:bodyPr/>
          <a:lstStyle/>
          <a:p>
            <a:endParaRPr lang="en-US" dirty="0"/>
          </a:p>
        </p:txBody>
      </p:sp>
      <p:sp>
        <p:nvSpPr>
          <p:cNvPr id="4" name="Slide Number Placeholder 3"/>
          <p:cNvSpPr>
            <a:spLocks noGrp="1"/>
          </p:cNvSpPr>
          <p:nvPr>
            <p:ph type="sldNum" sz="quarter" idx="12"/>
          </p:nvPr>
        </p:nvSpPr>
        <p:spPr>
          <a:xfrm>
            <a:off x="11924020" y="8246740"/>
            <a:ext cx="948489" cy="498413"/>
          </a:xfrm>
          <a:prstGeom prst="rect">
            <a:avLst/>
          </a:prstGeom>
        </p:spPr>
        <p:txBody>
          <a:bodyPr/>
          <a:lstStyle/>
          <a:p>
            <a:pPr>
              <a:defRPr/>
            </a:pPr>
            <a:fld id="{D2CC5073-A55C-4F3C-8D7B-130473455D17}" type="slidenum">
              <a:rPr lang="zh-CN" altLang="en-US" smtClean="0"/>
              <a:pPr>
                <a:defRPr/>
              </a:pPr>
              <a:t>‹#›</a:t>
            </a:fld>
            <a:endParaRPr lang="zh-CN" altLang="en-US"/>
          </a:p>
        </p:txBody>
      </p:sp>
    </p:spTree>
    <p:extLst>
      <p:ext uri="{BB962C8B-B14F-4D97-AF65-F5344CB8AC3E}">
        <p14:creationId xmlns:p14="http://schemas.microsoft.com/office/powerpoint/2010/main" val="14570770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165644" y="624099"/>
            <a:ext cx="5458027" cy="2184347"/>
          </a:xfrm>
        </p:spPr>
        <p:txBody>
          <a:bodyPr anchor="b"/>
          <a:lstStyle>
            <a:lvl1pPr>
              <a:defRPr sz="4368"/>
            </a:lvl1pPr>
          </a:lstStyle>
          <a:p>
            <a:r>
              <a:rPr lang="zh-CN" altLang="en-US" smtClean="0"/>
              <a:t>单击此处编辑母版标题样式</a:t>
            </a:r>
            <a:endParaRPr lang="en-US" dirty="0"/>
          </a:p>
        </p:txBody>
      </p:sp>
      <p:sp>
        <p:nvSpPr>
          <p:cNvPr id="3" name="Content Placeholder 2"/>
          <p:cNvSpPr>
            <a:spLocks noGrp="1"/>
          </p:cNvSpPr>
          <p:nvPr>
            <p:ph idx="1"/>
          </p:nvPr>
        </p:nvSpPr>
        <p:spPr>
          <a:xfrm>
            <a:off x="7194373" y="1347882"/>
            <a:ext cx="8567142" cy="6652724"/>
          </a:xfrm>
        </p:spPr>
        <p:txBody>
          <a:bodyPr/>
          <a:lstStyle>
            <a:lvl1pPr>
              <a:defRPr sz="4368"/>
            </a:lvl1pPr>
            <a:lvl2pPr>
              <a:defRPr sz="3822"/>
            </a:lvl2pPr>
            <a:lvl3pPr>
              <a:defRPr sz="3276"/>
            </a:lvl3pPr>
            <a:lvl4pPr>
              <a:defRPr sz="2730"/>
            </a:lvl4pPr>
            <a:lvl5pPr>
              <a:defRPr sz="2730"/>
            </a:lvl5pPr>
            <a:lvl6pPr>
              <a:defRPr sz="2730"/>
            </a:lvl6pPr>
            <a:lvl7pPr>
              <a:defRPr sz="2730"/>
            </a:lvl7pPr>
            <a:lvl8pPr>
              <a:defRPr sz="2730"/>
            </a:lvl8pPr>
            <a:lvl9pPr>
              <a:defRPr sz="273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165644" y="2808447"/>
            <a:ext cx="5458027" cy="5202994"/>
          </a:xfrm>
        </p:spPr>
        <p:txBody>
          <a:bodyPr/>
          <a:lstStyle>
            <a:lvl1pPr marL="0" indent="0">
              <a:buNone/>
              <a:defRPr sz="2184"/>
            </a:lvl1pPr>
            <a:lvl2pPr marL="624078" indent="0">
              <a:buNone/>
              <a:defRPr sz="1911"/>
            </a:lvl2pPr>
            <a:lvl3pPr marL="1248156" indent="0">
              <a:buNone/>
              <a:defRPr sz="1638"/>
            </a:lvl3pPr>
            <a:lvl4pPr marL="1872234" indent="0">
              <a:buNone/>
              <a:defRPr sz="1365"/>
            </a:lvl4pPr>
            <a:lvl5pPr marL="2496312" indent="0">
              <a:buNone/>
              <a:defRPr sz="1365"/>
            </a:lvl5pPr>
            <a:lvl6pPr marL="3120390" indent="0">
              <a:buNone/>
              <a:defRPr sz="1365"/>
            </a:lvl6pPr>
            <a:lvl7pPr marL="3744468" indent="0">
              <a:buNone/>
              <a:defRPr sz="1365"/>
            </a:lvl7pPr>
            <a:lvl8pPr marL="4368546" indent="0">
              <a:buNone/>
              <a:defRPr sz="1365"/>
            </a:lvl8pPr>
            <a:lvl9pPr marL="4992624" indent="0">
              <a:buNone/>
              <a:defRPr sz="136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750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165644" y="624099"/>
            <a:ext cx="5458027" cy="2184347"/>
          </a:xfrm>
        </p:spPr>
        <p:txBody>
          <a:bodyPr anchor="b"/>
          <a:lstStyle>
            <a:lvl1pPr>
              <a:defRPr sz="4368"/>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194373" y="1347882"/>
            <a:ext cx="8567142" cy="6652724"/>
          </a:xfrm>
        </p:spPr>
        <p:txBody>
          <a:bodyPr anchor="t"/>
          <a:lstStyle>
            <a:lvl1pPr marL="0" indent="0">
              <a:buNone/>
              <a:defRPr sz="4368"/>
            </a:lvl1pPr>
            <a:lvl2pPr marL="624078" indent="0">
              <a:buNone/>
              <a:defRPr sz="3822"/>
            </a:lvl2pPr>
            <a:lvl3pPr marL="1248156" indent="0">
              <a:buNone/>
              <a:defRPr sz="3276"/>
            </a:lvl3pPr>
            <a:lvl4pPr marL="1872234" indent="0">
              <a:buNone/>
              <a:defRPr sz="2730"/>
            </a:lvl4pPr>
            <a:lvl5pPr marL="2496312" indent="0">
              <a:buNone/>
              <a:defRPr sz="2730"/>
            </a:lvl5pPr>
            <a:lvl6pPr marL="3120390" indent="0">
              <a:buNone/>
              <a:defRPr sz="2730"/>
            </a:lvl6pPr>
            <a:lvl7pPr marL="3744468" indent="0">
              <a:buNone/>
              <a:defRPr sz="2730"/>
            </a:lvl7pPr>
            <a:lvl8pPr marL="4368546" indent="0">
              <a:buNone/>
              <a:defRPr sz="2730"/>
            </a:lvl8pPr>
            <a:lvl9pPr marL="4992624" indent="0">
              <a:buNone/>
              <a:defRPr sz="273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165644" y="2808447"/>
            <a:ext cx="5458027" cy="5202994"/>
          </a:xfrm>
        </p:spPr>
        <p:txBody>
          <a:bodyPr/>
          <a:lstStyle>
            <a:lvl1pPr marL="0" indent="0">
              <a:buNone/>
              <a:defRPr sz="2184"/>
            </a:lvl1pPr>
            <a:lvl2pPr marL="624078" indent="0">
              <a:buNone/>
              <a:defRPr sz="1911"/>
            </a:lvl2pPr>
            <a:lvl3pPr marL="1248156" indent="0">
              <a:buNone/>
              <a:defRPr sz="1638"/>
            </a:lvl3pPr>
            <a:lvl4pPr marL="1872234" indent="0">
              <a:buNone/>
              <a:defRPr sz="1365"/>
            </a:lvl4pPr>
            <a:lvl5pPr marL="2496312" indent="0">
              <a:buNone/>
              <a:defRPr sz="1365"/>
            </a:lvl5pPr>
            <a:lvl6pPr marL="3120390" indent="0">
              <a:buNone/>
              <a:defRPr sz="1365"/>
            </a:lvl6pPr>
            <a:lvl7pPr marL="3744468" indent="0">
              <a:buNone/>
              <a:defRPr sz="1365"/>
            </a:lvl7pPr>
            <a:lvl8pPr marL="4368546" indent="0">
              <a:buNone/>
              <a:defRPr sz="1365"/>
            </a:lvl8pPr>
            <a:lvl9pPr marL="4992624" indent="0">
              <a:buNone/>
              <a:defRPr sz="136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0585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3148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110343" y="498413"/>
            <a:ext cx="3648968" cy="793342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163439" y="498413"/>
            <a:ext cx="10735370" cy="793342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593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7195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11" name="图片 10">
            <a:extLst>
              <a:ext uri="{FF2B5EF4-FFF2-40B4-BE49-F238E27FC236}">
                <a16:creationId xmlns="" xmlns:a14="http://schemas.microsoft.com/office/drawing/2010/main" xmlns:p14="http://schemas.microsoft.com/office/powerpoint/2010/main" xmlns:a16="http://schemas.microsoft.com/office/drawing/2014/main" id="{02350BEC-B558-4472-BEF0-EE05A4D4182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2" name="图片 11">
            <a:extLst>
              <a:ext uri="{FF2B5EF4-FFF2-40B4-BE49-F238E27FC236}">
                <a16:creationId xmlns="" xmlns:a14="http://schemas.microsoft.com/office/drawing/2010/main" xmlns:p14="http://schemas.microsoft.com/office/powerpoint/2010/main" xmlns:a16="http://schemas.microsoft.com/office/drawing/2014/main" id="{E9E19345-9595-4C32-8025-CF92896EC9A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3" name="矩形 2">
            <a:extLst>
              <a:ext uri="{FF2B5EF4-FFF2-40B4-BE49-F238E27FC236}">
                <a16:creationId xmlns="" xmlns:a14="http://schemas.microsoft.com/office/drawing/2010/main" xmlns:p14="http://schemas.microsoft.com/office/powerpoint/2010/main" xmlns:a16="http://schemas.microsoft.com/office/drawing/2014/main" id="{9BF2BD90-8006-4E48-B3F9-3C107E7EA6E1}"/>
              </a:ext>
            </a:extLst>
          </p:cNvPr>
          <p:cNvSpPr/>
          <p:nvPr userDrawn="1"/>
        </p:nvSpPr>
        <p:spPr>
          <a:xfrm>
            <a:off x="0" y="-1"/>
            <a:ext cx="16922750" cy="9361489"/>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2" descr="C:\Users\ouliqiang\Desktop\123.jpg">
            <a:extLst>
              <a:ext uri="{FF2B5EF4-FFF2-40B4-BE49-F238E27FC236}">
                <a16:creationId xmlns="" xmlns:a14="http://schemas.microsoft.com/office/drawing/2010/main" xmlns:p14="http://schemas.microsoft.com/office/powerpoint/2010/main" xmlns:a16="http://schemas.microsoft.com/office/drawing/2014/main" id="{8A5F9281-8D25-4056-A48F-8653F52ECFB4}"/>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0" y="0"/>
            <a:ext cx="16929131" cy="935664"/>
          </a:xfrm>
          <a:prstGeom prst="rect">
            <a:avLst/>
          </a:prstGeom>
          <a:noFill/>
          <a:extLst>
            <a:ext uri="{909E8E84-426E-40DD-AFC4-6F175D3DCCD1}">
              <a14:hiddenFill xmlns:a14="http://schemas.microsoft.com/office/drawing/2010/main">
                <a:solidFill>
                  <a:srgbClr val="FFFFFF"/>
                </a:solidFill>
              </a14:hiddenFill>
            </a:ext>
          </a:extLst>
        </p:spPr>
      </p:pic>
      <p:sp>
        <p:nvSpPr>
          <p:cNvPr id="14" name="标题 1">
            <a:extLst>
              <a:ext uri="{FF2B5EF4-FFF2-40B4-BE49-F238E27FC236}">
                <a16:creationId xmlns="" xmlns:a14="http://schemas.microsoft.com/office/drawing/2010/main" xmlns:p14="http://schemas.microsoft.com/office/powerpoint/2010/main" xmlns:a16="http://schemas.microsoft.com/office/drawing/2014/main" id="{DC1D3F24-7B3A-4311-90B2-A50C3B165477}"/>
              </a:ext>
            </a:extLst>
          </p:cNvPr>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sp>
        <p:nvSpPr>
          <p:cNvPr id="15" name="流程图: 离页连接符 14">
            <a:extLst>
              <a:ext uri="{FF2B5EF4-FFF2-40B4-BE49-F238E27FC236}">
                <a16:creationId xmlns="" xmlns:a14="http://schemas.microsoft.com/office/drawing/2010/main" xmlns:p14="http://schemas.microsoft.com/office/powerpoint/2010/main" xmlns:a16="http://schemas.microsoft.com/office/drawing/2014/main" id="{D1E78540-7C48-4426-B31A-C1A180A5576C}"/>
              </a:ext>
            </a:extLst>
          </p:cNvPr>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770471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46138" y="374650"/>
            <a:ext cx="15230475" cy="156051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132492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46138" y="374650"/>
            <a:ext cx="15230475" cy="156051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49310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46138" y="374650"/>
            <a:ext cx="15230475" cy="156051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2173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46138" y="374650"/>
            <a:ext cx="15230475" cy="1560513"/>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907704" y="9073232"/>
            <a:ext cx="1440159" cy="123111"/>
          </a:xfrm>
          <a:prstGeom prst="rect">
            <a:avLst/>
          </a:prstGeom>
          <a:noFill/>
        </p:spPr>
        <p:txBody>
          <a:bodyPr wrap="square" rtlCol="0">
            <a:spAutoFit/>
          </a:bodyPr>
          <a:lstStyle/>
          <a:p>
            <a:pPr fontAlgn="auto">
              <a:lnSpc>
                <a:spcPct val="200000"/>
              </a:lnSpc>
              <a:spcBef>
                <a:spcPts val="0"/>
              </a:spcBef>
              <a:spcAft>
                <a:spcPts val="0"/>
              </a:spcAft>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132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46138" y="374650"/>
            <a:ext cx="15230475" cy="156051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73627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43860"/>
      </p:ext>
    </p:extLst>
  </p:cSld>
  <p:clrMap bg1="lt1" tx1="dk1" bg2="lt2" tx2="dk2" accent1="accent1" accent2="accent2" accent3="accent3" accent4="accent4" accent5="accent5" accent6="accent6" hlink="hlink" folHlink="folHlink"/>
  <p:sldLayoutIdLst>
    <p:sldLayoutId id="2147483779" r:id="rId1"/>
    <p:sldLayoutId id="2147483785" r:id="rId2"/>
    <p:sldLayoutId id="2147483795" r:id="rId3"/>
    <p:sldLayoutId id="2147483796" r:id="rId4"/>
    <p:sldLayoutId id="2147483797" r:id="rId5"/>
    <p:sldLayoutId id="2147483798" r:id="rId6"/>
    <p:sldLayoutId id="2147483799" r:id="rId7"/>
    <p:sldLayoutId id="2147483800" r:id="rId8"/>
    <p:sldLayoutId id="2147483801" r:id="rId9"/>
  </p:sldLayoutIdLst>
  <p:txStyles>
    <p:titleStyle>
      <a:lvl1pPr algn="l" defTabSz="624078" rtl="0" eaLnBrk="1" latinLnBrk="0" hangingPunct="1">
        <a:spcBef>
          <a:spcPct val="0"/>
        </a:spcBef>
        <a:buNone/>
        <a:defRPr sz="4914"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68059" indent="-468059" algn="l" defTabSz="624078" rtl="0" eaLnBrk="1" latinLnBrk="0" hangingPunct="1">
        <a:spcBef>
          <a:spcPts val="1365"/>
        </a:spcBef>
        <a:spcAft>
          <a:spcPts val="0"/>
        </a:spcAft>
        <a:buClr>
          <a:schemeClr val="accent1"/>
        </a:buClr>
        <a:buSzPct val="80000"/>
        <a:buFont typeface="Wingdings 3" charset="2"/>
        <a:buChar char=""/>
        <a:defRPr sz="2457" kern="1200">
          <a:solidFill>
            <a:schemeClr val="tx1">
              <a:lumMod val="75000"/>
              <a:lumOff val="25000"/>
            </a:schemeClr>
          </a:solidFill>
          <a:latin typeface="+mn-lt"/>
          <a:ea typeface="+mn-ea"/>
          <a:cs typeface="+mn-cs"/>
        </a:defRPr>
      </a:lvl1pPr>
      <a:lvl2pPr marL="1014127" indent="-390049" algn="l" defTabSz="624078" rtl="0" eaLnBrk="1" latinLnBrk="0" hangingPunct="1">
        <a:spcBef>
          <a:spcPts val="1365"/>
        </a:spcBef>
        <a:spcAft>
          <a:spcPts val="0"/>
        </a:spcAft>
        <a:buClr>
          <a:schemeClr val="accent1"/>
        </a:buClr>
        <a:buSzPct val="80000"/>
        <a:buFont typeface="Wingdings 3" charset="2"/>
        <a:buChar char=""/>
        <a:defRPr sz="2184" kern="1200">
          <a:solidFill>
            <a:schemeClr val="tx1">
              <a:lumMod val="75000"/>
              <a:lumOff val="25000"/>
            </a:schemeClr>
          </a:solidFill>
          <a:latin typeface="+mn-lt"/>
          <a:ea typeface="+mn-ea"/>
          <a:cs typeface="+mn-cs"/>
        </a:defRPr>
      </a:lvl2pPr>
      <a:lvl3pPr marL="1560195" indent="-312039" algn="l" defTabSz="624078" rtl="0" eaLnBrk="1" latinLnBrk="0" hangingPunct="1">
        <a:spcBef>
          <a:spcPts val="1365"/>
        </a:spcBef>
        <a:spcAft>
          <a:spcPts val="0"/>
        </a:spcAft>
        <a:buClr>
          <a:schemeClr val="accent1"/>
        </a:buClr>
        <a:buSzPct val="80000"/>
        <a:buFont typeface="Wingdings 3" charset="2"/>
        <a:buChar char=""/>
        <a:defRPr sz="1911" kern="1200">
          <a:solidFill>
            <a:schemeClr val="tx1">
              <a:lumMod val="75000"/>
              <a:lumOff val="25000"/>
            </a:schemeClr>
          </a:solidFill>
          <a:latin typeface="+mn-lt"/>
          <a:ea typeface="+mn-ea"/>
          <a:cs typeface="+mn-cs"/>
        </a:defRPr>
      </a:lvl3pPr>
      <a:lvl4pPr marL="2184273"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4pPr>
      <a:lvl5pPr marL="2808351"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5pPr>
      <a:lvl6pPr marL="3432429"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6pPr>
      <a:lvl7pPr marL="4056507"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7pPr>
      <a:lvl8pPr marL="4680585"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8pPr>
      <a:lvl9pPr marL="5304663"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9pPr>
    </p:bodyStyle>
    <p:otherStyle>
      <a:defPPr>
        <a:defRPr lang="en-US"/>
      </a:defPPr>
      <a:lvl1pPr marL="0" algn="l" defTabSz="624078" rtl="0" eaLnBrk="1" latinLnBrk="0" hangingPunct="1">
        <a:defRPr sz="2457" kern="1200">
          <a:solidFill>
            <a:schemeClr val="tx1"/>
          </a:solidFill>
          <a:latin typeface="+mn-lt"/>
          <a:ea typeface="+mn-ea"/>
          <a:cs typeface="+mn-cs"/>
        </a:defRPr>
      </a:lvl1pPr>
      <a:lvl2pPr marL="624078" algn="l" defTabSz="624078" rtl="0" eaLnBrk="1" latinLnBrk="0" hangingPunct="1">
        <a:defRPr sz="2457" kern="1200">
          <a:solidFill>
            <a:schemeClr val="tx1"/>
          </a:solidFill>
          <a:latin typeface="+mn-lt"/>
          <a:ea typeface="+mn-ea"/>
          <a:cs typeface="+mn-cs"/>
        </a:defRPr>
      </a:lvl2pPr>
      <a:lvl3pPr marL="1248156" algn="l" defTabSz="624078" rtl="0" eaLnBrk="1" latinLnBrk="0" hangingPunct="1">
        <a:defRPr sz="2457" kern="1200">
          <a:solidFill>
            <a:schemeClr val="tx1"/>
          </a:solidFill>
          <a:latin typeface="+mn-lt"/>
          <a:ea typeface="+mn-ea"/>
          <a:cs typeface="+mn-cs"/>
        </a:defRPr>
      </a:lvl3pPr>
      <a:lvl4pPr marL="1872234" algn="l" defTabSz="624078" rtl="0" eaLnBrk="1" latinLnBrk="0" hangingPunct="1">
        <a:defRPr sz="2457" kern="1200">
          <a:solidFill>
            <a:schemeClr val="tx1"/>
          </a:solidFill>
          <a:latin typeface="+mn-lt"/>
          <a:ea typeface="+mn-ea"/>
          <a:cs typeface="+mn-cs"/>
        </a:defRPr>
      </a:lvl4pPr>
      <a:lvl5pPr marL="2496312" algn="l" defTabSz="624078" rtl="0" eaLnBrk="1" latinLnBrk="0" hangingPunct="1">
        <a:defRPr sz="2457" kern="1200">
          <a:solidFill>
            <a:schemeClr val="tx1"/>
          </a:solidFill>
          <a:latin typeface="+mn-lt"/>
          <a:ea typeface="+mn-ea"/>
          <a:cs typeface="+mn-cs"/>
        </a:defRPr>
      </a:lvl5pPr>
      <a:lvl6pPr marL="3120390" algn="l" defTabSz="624078" rtl="0" eaLnBrk="1" latinLnBrk="0" hangingPunct="1">
        <a:defRPr sz="2457" kern="1200">
          <a:solidFill>
            <a:schemeClr val="tx1"/>
          </a:solidFill>
          <a:latin typeface="+mn-lt"/>
          <a:ea typeface="+mn-ea"/>
          <a:cs typeface="+mn-cs"/>
        </a:defRPr>
      </a:lvl6pPr>
      <a:lvl7pPr marL="3744468" algn="l" defTabSz="624078" rtl="0" eaLnBrk="1" latinLnBrk="0" hangingPunct="1">
        <a:defRPr sz="2457" kern="1200">
          <a:solidFill>
            <a:schemeClr val="tx1"/>
          </a:solidFill>
          <a:latin typeface="+mn-lt"/>
          <a:ea typeface="+mn-ea"/>
          <a:cs typeface="+mn-cs"/>
        </a:defRPr>
      </a:lvl7pPr>
      <a:lvl8pPr marL="4368546" algn="l" defTabSz="624078" rtl="0" eaLnBrk="1" latinLnBrk="0" hangingPunct="1">
        <a:defRPr sz="2457" kern="1200">
          <a:solidFill>
            <a:schemeClr val="tx1"/>
          </a:solidFill>
          <a:latin typeface="+mn-lt"/>
          <a:ea typeface="+mn-ea"/>
          <a:cs typeface="+mn-cs"/>
        </a:defRPr>
      </a:lvl8pPr>
      <a:lvl9pPr marL="4992624" algn="l" defTabSz="624078" rtl="0" eaLnBrk="1" latinLnBrk="0" hangingPunct="1">
        <a:defRPr sz="245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880963"/>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Lst>
  <p:txStyles>
    <p:titleStyle>
      <a:lvl1pPr algn="ctr" defTabSz="1501902" rtl="0" eaLnBrk="1" latinLnBrk="0" hangingPunct="1">
        <a:spcBef>
          <a:spcPct val="0"/>
        </a:spcBef>
        <a:buNone/>
        <a:defRPr sz="7200" kern="1200">
          <a:solidFill>
            <a:schemeClr val="tx1"/>
          </a:solidFill>
          <a:latin typeface="+mj-lt"/>
          <a:ea typeface="+mj-ea"/>
          <a:cs typeface="+mj-cs"/>
        </a:defRPr>
      </a:lvl1pPr>
    </p:titleStyle>
    <p:bodyStyle>
      <a:lvl1pPr marL="563213" indent="-563213" algn="l" defTabSz="150190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1pPr>
      <a:lvl2pPr marL="1220295" indent="-469344" algn="l" defTabSz="1501902" rtl="0" eaLnBrk="1" latinLnBrk="0" hangingPunct="1">
        <a:spcBef>
          <a:spcPct val="20000"/>
        </a:spcBef>
        <a:buFont typeface="Arial" panose="020B0604020202020204" pitchFamily="34" charset="0"/>
        <a:buChar char="–"/>
        <a:defRPr sz="4600" kern="1200">
          <a:solidFill>
            <a:schemeClr val="tx1"/>
          </a:solidFill>
          <a:latin typeface="+mn-lt"/>
          <a:ea typeface="+mn-ea"/>
          <a:cs typeface="+mn-cs"/>
        </a:defRPr>
      </a:lvl2pPr>
      <a:lvl3pPr marL="1877378" indent="-375476" algn="l" defTabSz="1501902"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3pPr>
      <a:lvl4pPr marL="2628329" indent="-375476" algn="l" defTabSz="150190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4pPr>
      <a:lvl5pPr marL="3379280" indent="-375476" algn="l" defTabSz="150190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5pPr>
      <a:lvl6pPr marL="4130231" indent="-375476" algn="l" defTabSz="150190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6pPr>
      <a:lvl7pPr marL="4881182" indent="-375476" algn="l" defTabSz="150190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7pPr>
      <a:lvl8pPr marL="5632133" indent="-375476" algn="l" defTabSz="150190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8pPr>
      <a:lvl9pPr marL="6383084" indent="-375476" algn="l" defTabSz="1501902"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9pPr>
    </p:bodyStyle>
    <p:otherStyle>
      <a:defPPr>
        <a:defRPr lang="zh-CN"/>
      </a:defPPr>
      <a:lvl1pPr marL="0" algn="l" defTabSz="1501902" rtl="0" eaLnBrk="1" latinLnBrk="0" hangingPunct="1">
        <a:defRPr sz="3000" kern="1200">
          <a:solidFill>
            <a:schemeClr val="tx1"/>
          </a:solidFill>
          <a:latin typeface="+mn-lt"/>
          <a:ea typeface="+mn-ea"/>
          <a:cs typeface="+mn-cs"/>
        </a:defRPr>
      </a:lvl1pPr>
      <a:lvl2pPr marL="750951" algn="l" defTabSz="1501902" rtl="0" eaLnBrk="1" latinLnBrk="0" hangingPunct="1">
        <a:defRPr sz="3000" kern="1200">
          <a:solidFill>
            <a:schemeClr val="tx1"/>
          </a:solidFill>
          <a:latin typeface="+mn-lt"/>
          <a:ea typeface="+mn-ea"/>
          <a:cs typeface="+mn-cs"/>
        </a:defRPr>
      </a:lvl2pPr>
      <a:lvl3pPr marL="1501902" algn="l" defTabSz="1501902" rtl="0" eaLnBrk="1" latinLnBrk="0" hangingPunct="1">
        <a:defRPr sz="3000" kern="1200">
          <a:solidFill>
            <a:schemeClr val="tx1"/>
          </a:solidFill>
          <a:latin typeface="+mn-lt"/>
          <a:ea typeface="+mn-ea"/>
          <a:cs typeface="+mn-cs"/>
        </a:defRPr>
      </a:lvl3pPr>
      <a:lvl4pPr marL="2252853" algn="l" defTabSz="1501902" rtl="0" eaLnBrk="1" latinLnBrk="0" hangingPunct="1">
        <a:defRPr sz="3000" kern="1200">
          <a:solidFill>
            <a:schemeClr val="tx1"/>
          </a:solidFill>
          <a:latin typeface="+mn-lt"/>
          <a:ea typeface="+mn-ea"/>
          <a:cs typeface="+mn-cs"/>
        </a:defRPr>
      </a:lvl4pPr>
      <a:lvl5pPr marL="3003804" algn="l" defTabSz="1501902" rtl="0" eaLnBrk="1" latinLnBrk="0" hangingPunct="1">
        <a:defRPr sz="3000" kern="1200">
          <a:solidFill>
            <a:schemeClr val="tx1"/>
          </a:solidFill>
          <a:latin typeface="+mn-lt"/>
          <a:ea typeface="+mn-ea"/>
          <a:cs typeface="+mn-cs"/>
        </a:defRPr>
      </a:lvl5pPr>
      <a:lvl6pPr marL="3754755" algn="l" defTabSz="1501902" rtl="0" eaLnBrk="1" latinLnBrk="0" hangingPunct="1">
        <a:defRPr sz="3000" kern="1200">
          <a:solidFill>
            <a:schemeClr val="tx1"/>
          </a:solidFill>
          <a:latin typeface="+mn-lt"/>
          <a:ea typeface="+mn-ea"/>
          <a:cs typeface="+mn-cs"/>
        </a:defRPr>
      </a:lvl6pPr>
      <a:lvl7pPr marL="4505706" algn="l" defTabSz="1501902" rtl="0" eaLnBrk="1" latinLnBrk="0" hangingPunct="1">
        <a:defRPr sz="3000" kern="1200">
          <a:solidFill>
            <a:schemeClr val="tx1"/>
          </a:solidFill>
          <a:latin typeface="+mn-lt"/>
          <a:ea typeface="+mn-ea"/>
          <a:cs typeface="+mn-cs"/>
        </a:defRPr>
      </a:lvl7pPr>
      <a:lvl8pPr marL="5256657" algn="l" defTabSz="1501902" rtl="0" eaLnBrk="1" latinLnBrk="0" hangingPunct="1">
        <a:defRPr sz="3000" kern="1200">
          <a:solidFill>
            <a:schemeClr val="tx1"/>
          </a:solidFill>
          <a:latin typeface="+mn-lt"/>
          <a:ea typeface="+mn-ea"/>
          <a:cs typeface="+mn-cs"/>
        </a:defRPr>
      </a:lvl8pPr>
      <a:lvl9pPr marL="6007608" algn="l" defTabSz="1501902" rtl="0" eaLnBrk="1" latinLnBrk="0" hangingPunct="1">
        <a:defRPr sz="3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3439" y="498413"/>
            <a:ext cx="14595872" cy="1809455"/>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163439" y="2492063"/>
            <a:ext cx="14595872" cy="593977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163439" y="8676713"/>
            <a:ext cx="3807619" cy="498413"/>
          </a:xfrm>
          <a:prstGeom prst="rect">
            <a:avLst/>
          </a:prstGeom>
        </p:spPr>
        <p:txBody>
          <a:bodyPr vert="horz" lIns="91440" tIns="45720" rIns="91440" bIns="45720" rtlCol="0" anchor="ctr"/>
          <a:lstStyle>
            <a:lvl1pPr algn="l">
              <a:defRPr sz="1638">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2023/6/25</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5605661" y="8676713"/>
            <a:ext cx="5711428" cy="498413"/>
          </a:xfrm>
          <a:prstGeom prst="rect">
            <a:avLst/>
          </a:prstGeom>
        </p:spPr>
        <p:txBody>
          <a:bodyPr vert="horz" lIns="91440" tIns="45720" rIns="91440" bIns="45720" rtlCol="0" anchor="ctr"/>
          <a:lstStyle>
            <a:lvl1pPr algn="ctr">
              <a:defRPr sz="1638">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11951692" y="8676713"/>
            <a:ext cx="3807619" cy="498413"/>
          </a:xfrm>
          <a:prstGeom prst="rect">
            <a:avLst/>
          </a:prstGeom>
        </p:spPr>
        <p:txBody>
          <a:bodyPr vert="horz" lIns="91440" tIns="45720" rIns="91440" bIns="45720" rtlCol="0" anchor="ctr"/>
          <a:lstStyle>
            <a:lvl1pPr algn="r">
              <a:defRPr sz="1638">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80339823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xStyles>
    <p:titleStyle>
      <a:lvl1pPr algn="l" defTabSz="1248156" rtl="0" eaLnBrk="1" latinLnBrk="0" hangingPunct="1">
        <a:lnSpc>
          <a:spcPct val="90000"/>
        </a:lnSpc>
        <a:spcBef>
          <a:spcPct val="0"/>
        </a:spcBef>
        <a:buNone/>
        <a:defRPr sz="6006" kern="1200">
          <a:solidFill>
            <a:schemeClr val="tx1"/>
          </a:solidFill>
          <a:latin typeface="+mj-lt"/>
          <a:ea typeface="+mj-ea"/>
          <a:cs typeface="+mj-cs"/>
        </a:defRPr>
      </a:lvl1pPr>
    </p:titleStyle>
    <p:bodyStyle>
      <a:lvl1pPr marL="312039" indent="-312039" algn="l" defTabSz="1248156" rtl="0" eaLnBrk="1" latinLnBrk="0" hangingPunct="1">
        <a:lnSpc>
          <a:spcPct val="90000"/>
        </a:lnSpc>
        <a:spcBef>
          <a:spcPts val="1365"/>
        </a:spcBef>
        <a:buFont typeface="Arial" panose="020B0604020202020204" pitchFamily="34" charset="0"/>
        <a:buChar char="•"/>
        <a:defRPr sz="3822" kern="1200">
          <a:solidFill>
            <a:schemeClr val="tx1"/>
          </a:solidFill>
          <a:latin typeface="+mn-lt"/>
          <a:ea typeface="+mn-ea"/>
          <a:cs typeface="+mn-cs"/>
        </a:defRPr>
      </a:lvl1pPr>
      <a:lvl2pPr marL="936117" indent="-312039" algn="l" defTabSz="1248156" rtl="0" eaLnBrk="1" latinLnBrk="0" hangingPunct="1">
        <a:lnSpc>
          <a:spcPct val="90000"/>
        </a:lnSpc>
        <a:spcBef>
          <a:spcPts val="683"/>
        </a:spcBef>
        <a:buFont typeface="Arial" panose="020B0604020202020204" pitchFamily="34" charset="0"/>
        <a:buChar char="•"/>
        <a:defRPr sz="3276" kern="1200">
          <a:solidFill>
            <a:schemeClr val="tx1"/>
          </a:solidFill>
          <a:latin typeface="+mn-lt"/>
          <a:ea typeface="+mn-ea"/>
          <a:cs typeface="+mn-cs"/>
        </a:defRPr>
      </a:lvl2pPr>
      <a:lvl3pPr marL="1560195" indent="-312039" algn="l" defTabSz="1248156" rtl="0" eaLnBrk="1" latinLnBrk="0" hangingPunct="1">
        <a:lnSpc>
          <a:spcPct val="90000"/>
        </a:lnSpc>
        <a:spcBef>
          <a:spcPts val="683"/>
        </a:spcBef>
        <a:buFont typeface="Arial" panose="020B0604020202020204" pitchFamily="34" charset="0"/>
        <a:buChar char="•"/>
        <a:defRPr sz="2730" kern="1200">
          <a:solidFill>
            <a:schemeClr val="tx1"/>
          </a:solidFill>
          <a:latin typeface="+mn-lt"/>
          <a:ea typeface="+mn-ea"/>
          <a:cs typeface="+mn-cs"/>
        </a:defRPr>
      </a:lvl3pPr>
      <a:lvl4pPr marL="2184273" indent="-312039" algn="l" defTabSz="1248156" rtl="0" eaLnBrk="1" latinLnBrk="0" hangingPunct="1">
        <a:lnSpc>
          <a:spcPct val="90000"/>
        </a:lnSpc>
        <a:spcBef>
          <a:spcPts val="683"/>
        </a:spcBef>
        <a:buFont typeface="Arial" panose="020B0604020202020204" pitchFamily="34" charset="0"/>
        <a:buChar char="•"/>
        <a:defRPr sz="2457" kern="1200">
          <a:solidFill>
            <a:schemeClr val="tx1"/>
          </a:solidFill>
          <a:latin typeface="+mn-lt"/>
          <a:ea typeface="+mn-ea"/>
          <a:cs typeface="+mn-cs"/>
        </a:defRPr>
      </a:lvl4pPr>
      <a:lvl5pPr marL="2808351" indent="-312039" algn="l" defTabSz="1248156" rtl="0" eaLnBrk="1" latinLnBrk="0" hangingPunct="1">
        <a:lnSpc>
          <a:spcPct val="90000"/>
        </a:lnSpc>
        <a:spcBef>
          <a:spcPts val="683"/>
        </a:spcBef>
        <a:buFont typeface="Arial" panose="020B0604020202020204" pitchFamily="34" charset="0"/>
        <a:buChar char="•"/>
        <a:defRPr sz="2457" kern="1200">
          <a:solidFill>
            <a:schemeClr val="tx1"/>
          </a:solidFill>
          <a:latin typeface="+mn-lt"/>
          <a:ea typeface="+mn-ea"/>
          <a:cs typeface="+mn-cs"/>
        </a:defRPr>
      </a:lvl5pPr>
      <a:lvl6pPr marL="3432429" indent="-312039" algn="l" defTabSz="1248156" rtl="0" eaLnBrk="1" latinLnBrk="0" hangingPunct="1">
        <a:lnSpc>
          <a:spcPct val="90000"/>
        </a:lnSpc>
        <a:spcBef>
          <a:spcPts val="683"/>
        </a:spcBef>
        <a:buFont typeface="Arial" panose="020B0604020202020204" pitchFamily="34" charset="0"/>
        <a:buChar char="•"/>
        <a:defRPr sz="2457" kern="1200">
          <a:solidFill>
            <a:schemeClr val="tx1"/>
          </a:solidFill>
          <a:latin typeface="+mn-lt"/>
          <a:ea typeface="+mn-ea"/>
          <a:cs typeface="+mn-cs"/>
        </a:defRPr>
      </a:lvl6pPr>
      <a:lvl7pPr marL="4056507" indent="-312039" algn="l" defTabSz="1248156" rtl="0" eaLnBrk="1" latinLnBrk="0" hangingPunct="1">
        <a:lnSpc>
          <a:spcPct val="90000"/>
        </a:lnSpc>
        <a:spcBef>
          <a:spcPts val="683"/>
        </a:spcBef>
        <a:buFont typeface="Arial" panose="020B0604020202020204" pitchFamily="34" charset="0"/>
        <a:buChar char="•"/>
        <a:defRPr sz="2457" kern="1200">
          <a:solidFill>
            <a:schemeClr val="tx1"/>
          </a:solidFill>
          <a:latin typeface="+mn-lt"/>
          <a:ea typeface="+mn-ea"/>
          <a:cs typeface="+mn-cs"/>
        </a:defRPr>
      </a:lvl7pPr>
      <a:lvl8pPr marL="4680585" indent="-312039" algn="l" defTabSz="1248156" rtl="0" eaLnBrk="1" latinLnBrk="0" hangingPunct="1">
        <a:lnSpc>
          <a:spcPct val="90000"/>
        </a:lnSpc>
        <a:spcBef>
          <a:spcPts val="683"/>
        </a:spcBef>
        <a:buFont typeface="Arial" panose="020B0604020202020204" pitchFamily="34" charset="0"/>
        <a:buChar char="•"/>
        <a:defRPr sz="2457" kern="1200">
          <a:solidFill>
            <a:schemeClr val="tx1"/>
          </a:solidFill>
          <a:latin typeface="+mn-lt"/>
          <a:ea typeface="+mn-ea"/>
          <a:cs typeface="+mn-cs"/>
        </a:defRPr>
      </a:lvl8pPr>
      <a:lvl9pPr marL="5304663" indent="-312039" algn="l" defTabSz="1248156" rtl="0" eaLnBrk="1" latinLnBrk="0" hangingPunct="1">
        <a:lnSpc>
          <a:spcPct val="90000"/>
        </a:lnSpc>
        <a:spcBef>
          <a:spcPts val="683"/>
        </a:spcBef>
        <a:buFont typeface="Arial" panose="020B0604020202020204" pitchFamily="34" charset="0"/>
        <a:buChar char="•"/>
        <a:defRPr sz="2457" kern="1200">
          <a:solidFill>
            <a:schemeClr val="tx1"/>
          </a:solidFill>
          <a:latin typeface="+mn-lt"/>
          <a:ea typeface="+mn-ea"/>
          <a:cs typeface="+mn-cs"/>
        </a:defRPr>
      </a:lvl9pPr>
    </p:bodyStyle>
    <p:otherStyle>
      <a:defPPr>
        <a:defRPr lang="en-US"/>
      </a:defPPr>
      <a:lvl1pPr marL="0" algn="l" defTabSz="1248156" rtl="0" eaLnBrk="1" latinLnBrk="0" hangingPunct="1">
        <a:defRPr sz="2457" kern="1200">
          <a:solidFill>
            <a:schemeClr val="tx1"/>
          </a:solidFill>
          <a:latin typeface="+mn-lt"/>
          <a:ea typeface="+mn-ea"/>
          <a:cs typeface="+mn-cs"/>
        </a:defRPr>
      </a:lvl1pPr>
      <a:lvl2pPr marL="624078" algn="l" defTabSz="1248156" rtl="0" eaLnBrk="1" latinLnBrk="0" hangingPunct="1">
        <a:defRPr sz="2457" kern="1200">
          <a:solidFill>
            <a:schemeClr val="tx1"/>
          </a:solidFill>
          <a:latin typeface="+mn-lt"/>
          <a:ea typeface="+mn-ea"/>
          <a:cs typeface="+mn-cs"/>
        </a:defRPr>
      </a:lvl2pPr>
      <a:lvl3pPr marL="1248156" algn="l" defTabSz="1248156" rtl="0" eaLnBrk="1" latinLnBrk="0" hangingPunct="1">
        <a:defRPr sz="2457" kern="1200">
          <a:solidFill>
            <a:schemeClr val="tx1"/>
          </a:solidFill>
          <a:latin typeface="+mn-lt"/>
          <a:ea typeface="+mn-ea"/>
          <a:cs typeface="+mn-cs"/>
        </a:defRPr>
      </a:lvl3pPr>
      <a:lvl4pPr marL="1872234" algn="l" defTabSz="1248156" rtl="0" eaLnBrk="1" latinLnBrk="0" hangingPunct="1">
        <a:defRPr sz="2457" kern="1200">
          <a:solidFill>
            <a:schemeClr val="tx1"/>
          </a:solidFill>
          <a:latin typeface="+mn-lt"/>
          <a:ea typeface="+mn-ea"/>
          <a:cs typeface="+mn-cs"/>
        </a:defRPr>
      </a:lvl4pPr>
      <a:lvl5pPr marL="2496312" algn="l" defTabSz="1248156" rtl="0" eaLnBrk="1" latinLnBrk="0" hangingPunct="1">
        <a:defRPr sz="2457" kern="1200">
          <a:solidFill>
            <a:schemeClr val="tx1"/>
          </a:solidFill>
          <a:latin typeface="+mn-lt"/>
          <a:ea typeface="+mn-ea"/>
          <a:cs typeface="+mn-cs"/>
        </a:defRPr>
      </a:lvl5pPr>
      <a:lvl6pPr marL="3120390" algn="l" defTabSz="1248156" rtl="0" eaLnBrk="1" latinLnBrk="0" hangingPunct="1">
        <a:defRPr sz="2457" kern="1200">
          <a:solidFill>
            <a:schemeClr val="tx1"/>
          </a:solidFill>
          <a:latin typeface="+mn-lt"/>
          <a:ea typeface="+mn-ea"/>
          <a:cs typeface="+mn-cs"/>
        </a:defRPr>
      </a:lvl6pPr>
      <a:lvl7pPr marL="3744468" algn="l" defTabSz="1248156" rtl="0" eaLnBrk="1" latinLnBrk="0" hangingPunct="1">
        <a:defRPr sz="2457" kern="1200">
          <a:solidFill>
            <a:schemeClr val="tx1"/>
          </a:solidFill>
          <a:latin typeface="+mn-lt"/>
          <a:ea typeface="+mn-ea"/>
          <a:cs typeface="+mn-cs"/>
        </a:defRPr>
      </a:lvl7pPr>
      <a:lvl8pPr marL="4368546" algn="l" defTabSz="1248156" rtl="0" eaLnBrk="1" latinLnBrk="0" hangingPunct="1">
        <a:defRPr sz="2457" kern="1200">
          <a:solidFill>
            <a:schemeClr val="tx1"/>
          </a:solidFill>
          <a:latin typeface="+mn-lt"/>
          <a:ea typeface="+mn-ea"/>
          <a:cs typeface="+mn-cs"/>
        </a:defRPr>
      </a:lvl8pPr>
      <a:lvl9pPr marL="4992624" algn="l" defTabSz="1248156" rtl="0" eaLnBrk="1" latinLnBrk="0" hangingPunct="1">
        <a:defRPr sz="245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2.png"/><Relationship Id="rId4" Type="http://schemas.openxmlformats.org/officeDocument/2006/relationships/tags" Target="../tags/tag5.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4="http://schemas.microsoft.com/office/drawing/2010/main" xmlns:p14="http://schemas.microsoft.com/office/powerpoint/2010/main" xmlns:a16="http://schemas.microsoft.com/office/drawing/2014/main" id="{D52E8629-855B-4CC1-8A99-6C6CAD2B95B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6" name="图片 5">
            <a:extLst>
              <a:ext uri="{FF2B5EF4-FFF2-40B4-BE49-F238E27FC236}">
                <a16:creationId xmlns="" xmlns:a14="http://schemas.microsoft.com/office/drawing/2010/main" xmlns:p14="http://schemas.microsoft.com/office/powerpoint/2010/main" xmlns:a16="http://schemas.microsoft.com/office/drawing/2014/main" id="{B2D6DDF6-37D9-4DCC-89D7-91FC42F8EA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pic>
        <p:nvPicPr>
          <p:cNvPr id="3" name="图片 2">
            <a:extLst>
              <a:ext uri="{FF2B5EF4-FFF2-40B4-BE49-F238E27FC236}">
                <a16:creationId xmlns="" xmlns:a14="http://schemas.microsoft.com/office/drawing/2010/main" xmlns:p14="http://schemas.microsoft.com/office/powerpoint/2010/main" xmlns:a16="http://schemas.microsoft.com/office/drawing/2014/main" id="{5A02283D-14C5-45EA-A465-84D15DE7EB3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425806" y="116613"/>
            <a:ext cx="8496944" cy="9244875"/>
          </a:xfrm>
          <a:prstGeom prst="rect">
            <a:avLst/>
          </a:prstGeom>
        </p:spPr>
      </p:pic>
      <p:pic>
        <p:nvPicPr>
          <p:cNvPr id="5" name="图片 4">
            <a:extLst>
              <a:ext uri="{FF2B5EF4-FFF2-40B4-BE49-F238E27FC236}">
                <a16:creationId xmlns="" xmlns:a14="http://schemas.microsoft.com/office/drawing/2010/main" xmlns:p14="http://schemas.microsoft.com/office/powerpoint/2010/main" xmlns:a16="http://schemas.microsoft.com/office/drawing/2014/main" id="{FBF4568E-40EB-478B-B523-38AC20EA92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0615" y="756084"/>
            <a:ext cx="5044085" cy="8389156"/>
          </a:xfrm>
          <a:prstGeom prst="rect">
            <a:avLst/>
          </a:prstGeom>
        </p:spPr>
      </p:pic>
    </p:spTree>
    <p:extLst>
      <p:ext uri="{BB962C8B-B14F-4D97-AF65-F5344CB8AC3E}">
        <p14:creationId xmlns:p14="http://schemas.microsoft.com/office/powerpoint/2010/main" val="1863991741"/>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10</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 name="MH_Others_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858676F-8653-4B2F-806D-781451769D5B}"/>
              </a:ext>
            </a:extLst>
          </p:cNvPr>
          <p:cNvSpPr/>
          <p:nvPr>
            <p:custDataLst>
              <p:tags r:id="rId1"/>
            </p:custDataLst>
          </p:nvPr>
        </p:nvSpPr>
        <p:spPr>
          <a:xfrm>
            <a:off x="14351427" y="2645119"/>
            <a:ext cx="1240177" cy="124017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68" dirty="0">
              <a:cs typeface="+mn-ea"/>
              <a:sym typeface="+mn-lt"/>
            </a:endParaRPr>
          </a:p>
        </p:txBody>
      </p:sp>
      <p:sp>
        <p:nvSpPr>
          <p:cNvPr id="6" name="MH_Others_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E931822-72A6-4E04-84D2-D0FFCC5B908B}"/>
              </a:ext>
            </a:extLst>
          </p:cNvPr>
          <p:cNvSpPr/>
          <p:nvPr>
            <p:custDataLst>
              <p:tags r:id="rId2"/>
            </p:custDataLst>
          </p:nvPr>
        </p:nvSpPr>
        <p:spPr>
          <a:xfrm>
            <a:off x="13495112" y="1691079"/>
            <a:ext cx="856317" cy="856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60" dirty="0">
              <a:cs typeface="+mn-ea"/>
              <a:sym typeface="+mn-lt"/>
            </a:endParaRPr>
          </a:p>
        </p:txBody>
      </p:sp>
      <p:sp>
        <p:nvSpPr>
          <p:cNvPr id="7" name="PA_MH_Others_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500E754-0E39-48C4-9E65-21FD00597DBE}"/>
              </a:ext>
            </a:extLst>
          </p:cNvPr>
          <p:cNvSpPr txBox="1"/>
          <p:nvPr>
            <p:custDataLst>
              <p:tags r:id="rId3"/>
            </p:custDataLst>
          </p:nvPr>
        </p:nvSpPr>
        <p:spPr>
          <a:xfrm>
            <a:off x="13443102" y="2017635"/>
            <a:ext cx="1016340" cy="4785977"/>
          </a:xfrm>
          <a:prstGeom prst="rect">
            <a:avLst/>
          </a:prstGeom>
          <a:noFill/>
        </p:spPr>
        <p:txBody>
          <a:bodyPr vert="eaVert" wrap="square" lIns="0" tIns="0" rIns="0" bIns="0" rtlCol="0" anchor="ctr" anchorCtr="0">
            <a:noAutofit/>
          </a:bodyPr>
          <a:lstStyle/>
          <a:p>
            <a:r>
              <a:rPr lang="en-US" altLang="zh-CN" sz="5460" spc="273">
                <a:solidFill>
                  <a:schemeClr val="accent2"/>
                </a:solidFill>
                <a:latin typeface="+mn-lt"/>
                <a:ea typeface="+mn-ea"/>
                <a:cs typeface="+mn-ea"/>
                <a:sym typeface="+mn-lt"/>
              </a:rPr>
              <a:t>C</a:t>
            </a:r>
            <a:r>
              <a:rPr lang="en-US" altLang="zh-CN" sz="3822" spc="273">
                <a:solidFill>
                  <a:schemeClr val="accent2"/>
                </a:solidFill>
                <a:latin typeface="+mn-lt"/>
                <a:ea typeface="+mn-ea"/>
                <a:cs typeface="+mn-ea"/>
                <a:sym typeface="+mn-lt"/>
              </a:rPr>
              <a:t>hapter</a:t>
            </a:r>
            <a:endParaRPr lang="zh-CN" altLang="en-US" sz="3822" spc="273" dirty="0">
              <a:solidFill>
                <a:schemeClr val="accent2"/>
              </a:solidFill>
              <a:latin typeface="+mn-lt"/>
              <a:ea typeface="+mn-ea"/>
              <a:cs typeface="+mn-ea"/>
              <a:sym typeface="+mn-lt"/>
            </a:endParaRPr>
          </a:p>
        </p:txBody>
      </p:sp>
      <p:sp>
        <p:nvSpPr>
          <p:cNvPr id="8" name="PA_MH_Others_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C42797F-0F54-4DF6-89CA-080BE82F15C5}"/>
              </a:ext>
            </a:extLst>
          </p:cNvPr>
          <p:cNvSpPr txBox="1"/>
          <p:nvPr>
            <p:custDataLst>
              <p:tags r:id="rId4"/>
            </p:custDataLst>
          </p:nvPr>
        </p:nvSpPr>
        <p:spPr>
          <a:xfrm>
            <a:off x="14164927" y="1421838"/>
            <a:ext cx="1386427" cy="2257770"/>
          </a:xfrm>
          <a:prstGeom prst="rect">
            <a:avLst/>
          </a:prstGeom>
          <a:noFill/>
        </p:spPr>
        <p:txBody>
          <a:bodyPr vert="eaVert" wrap="square" rtlCol="0" anchor="ctr" anchorCtr="0">
            <a:normAutofit fontScale="85000" lnSpcReduction="10000"/>
          </a:bodyPr>
          <a:lstStyle/>
          <a:p>
            <a:r>
              <a:rPr lang="zh-CN" altLang="en-US" sz="7371">
                <a:solidFill>
                  <a:schemeClr val="accent1"/>
                </a:solidFill>
                <a:latin typeface="+mn-lt"/>
                <a:ea typeface="+mn-ea"/>
                <a:cs typeface="+mn-ea"/>
                <a:sym typeface="+mn-lt"/>
              </a:rPr>
              <a:t>簪茉莉</a:t>
            </a:r>
          </a:p>
        </p:txBody>
      </p:sp>
      <p:sp>
        <p:nvSpPr>
          <p:cNvPr id="9" name="MH_Number">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E66582F-5CAA-4A21-8BE6-B082A38D1B34}"/>
              </a:ext>
            </a:extLst>
          </p:cNvPr>
          <p:cNvSpPr/>
          <p:nvPr>
            <p:custDataLst>
              <p:tags r:id="rId5"/>
            </p:custDataLst>
          </p:nvPr>
        </p:nvSpPr>
        <p:spPr>
          <a:xfrm>
            <a:off x="12351194" y="3679611"/>
            <a:ext cx="1204114" cy="12041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6552" dirty="0">
                <a:solidFill>
                  <a:srgbClr val="FFFFFF"/>
                </a:solidFill>
                <a:cs typeface="+mn-ea"/>
                <a:sym typeface="+mn-lt"/>
              </a:rPr>
              <a:t>1</a:t>
            </a:r>
            <a:endParaRPr lang="zh-CN" altLang="en-US" sz="6552" dirty="0">
              <a:solidFill>
                <a:srgbClr val="FFFFFF"/>
              </a:solidFill>
              <a:cs typeface="+mn-ea"/>
              <a:sym typeface="+mn-lt"/>
            </a:endParaRPr>
          </a:p>
        </p:txBody>
      </p:sp>
      <p:sp>
        <p:nvSpPr>
          <p:cNvPr id="10" name="PA_MH_Title">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AACA2FB-419A-41E6-8026-4E2DE80F6D91}"/>
              </a:ext>
            </a:extLst>
          </p:cNvPr>
          <p:cNvSpPr txBox="1"/>
          <p:nvPr>
            <p:custDataLst>
              <p:tags r:id="rId6"/>
            </p:custDataLst>
          </p:nvPr>
        </p:nvSpPr>
        <p:spPr>
          <a:xfrm>
            <a:off x="6013103" y="4104680"/>
            <a:ext cx="6026977" cy="1034642"/>
          </a:xfrm>
          <a:prstGeom prst="rect">
            <a:avLst/>
          </a:prstGeom>
          <a:noFill/>
        </p:spPr>
        <p:txBody>
          <a:bodyPr vert="horz" wrap="square" lIns="0" tIns="0" rIns="0" bIns="0" rtlCol="0" anchor="t" anchorCtr="0">
            <a:normAutofit/>
          </a:bodyPr>
          <a:lstStyle/>
          <a:p>
            <a:r>
              <a:rPr lang="zh-CN" altLang="en-US" sz="4400">
                <a:solidFill>
                  <a:srgbClr val="3A642E"/>
                </a:solidFill>
                <a:latin typeface="+mn-lt"/>
                <a:ea typeface="+mn-ea"/>
                <a:cs typeface="+mn-ea"/>
                <a:sym typeface="+mn-lt"/>
              </a:rPr>
              <a:t>簪茉莉</a:t>
            </a:r>
            <a:endParaRPr lang="zh-CN" altLang="en-US" sz="4400" dirty="0">
              <a:solidFill>
                <a:srgbClr val="3A642E"/>
              </a:solidFill>
              <a:latin typeface="+mn-lt"/>
              <a:ea typeface="+mn-ea"/>
              <a:cs typeface="+mn-ea"/>
              <a:sym typeface="+mn-lt"/>
            </a:endParaRPr>
          </a:p>
        </p:txBody>
      </p:sp>
      <p:sp>
        <p:nvSpPr>
          <p:cNvPr id="11" name="MH_Title">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30FED02-7AE4-474B-A953-3FBBE4772561}"/>
              </a:ext>
            </a:extLst>
          </p:cNvPr>
          <p:cNvSpPr txBox="1">
            <a:spLocks noChangeArrowheads="1"/>
          </p:cNvSpPr>
          <p:nvPr>
            <p:custDataLst>
              <p:tags r:id="rId7"/>
            </p:custDataLst>
          </p:nvPr>
        </p:nvSpPr>
        <p:spPr bwMode="auto">
          <a:xfrm>
            <a:off x="6013104" y="5001013"/>
            <a:ext cx="6338086" cy="220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marL="285750" indent="-285750">
              <a:lnSpc>
                <a:spcPct val="150000"/>
              </a:lnSpc>
              <a:buFont typeface="Wingdings" panose="05000000000000000000" pitchFamily="2" charset="2"/>
              <a:buChar char="Ø"/>
            </a:pPr>
            <a:r>
              <a:rPr lang="zh-CN" altLang="en-US">
                <a:latin typeface="+mn-lt"/>
                <a:ea typeface="+mn-ea"/>
                <a:cs typeface="+mn-ea"/>
                <a:sym typeface="+mn-lt"/>
              </a:rPr>
              <a:t>茉莉，性喜烈日，于炎夏盛开。花香浓郁，能祛秽浊之气。江苏和上海等地，夏天的卖花人，常把连蒂的茉莉花用细铁丝扎成花球、花带等，供女子簪戴。</a:t>
            </a:r>
            <a:endParaRPr lang="en-US" altLang="zh-CN">
              <a:latin typeface="+mn-lt"/>
              <a:ea typeface="+mn-ea"/>
              <a:cs typeface="+mn-ea"/>
              <a:sym typeface="+mn-lt"/>
            </a:endParaRPr>
          </a:p>
          <a:p>
            <a:pPr marL="285750" indent="-285750">
              <a:lnSpc>
                <a:spcPct val="150000"/>
              </a:lnSpc>
              <a:buFont typeface="Wingdings" panose="05000000000000000000" pitchFamily="2" charset="2"/>
              <a:buChar char="Ø"/>
            </a:pPr>
            <a:r>
              <a:rPr lang="zh-CN" altLang="en-US">
                <a:latin typeface="+mn-lt"/>
                <a:ea typeface="+mn-ea"/>
                <a:cs typeface="+mn-ea"/>
                <a:sym typeface="+mn-lt"/>
              </a:rPr>
              <a:t>苏州虎丘的花农，把茉莉放在马头篮里，沿街叫卖，称之为戴花，妇女们一般都会购买、簪戴。</a:t>
            </a:r>
            <a:endParaRPr lang="en-US" altLang="zh-CN">
              <a:latin typeface="+mn-lt"/>
              <a:ea typeface="+mn-ea"/>
              <a:cs typeface="+mn-ea"/>
              <a:sym typeface="+mn-lt"/>
            </a:endParaRPr>
          </a:p>
          <a:p>
            <a:pPr marL="285750" indent="-285750">
              <a:lnSpc>
                <a:spcPct val="150000"/>
              </a:lnSpc>
              <a:buFont typeface="Wingdings" panose="05000000000000000000" pitchFamily="2" charset="2"/>
              <a:buChar char="Ø"/>
            </a:pPr>
            <a:r>
              <a:rPr lang="en-US" altLang="zh-CN">
                <a:latin typeface="+mn-lt"/>
                <a:ea typeface="+mn-ea"/>
                <a:cs typeface="+mn-ea"/>
                <a:sym typeface="+mn-lt"/>
              </a:rPr>
              <a:t>《</a:t>
            </a:r>
            <a:r>
              <a:rPr lang="zh-CN" altLang="en-US">
                <a:latin typeface="+mn-lt"/>
                <a:ea typeface="+mn-ea"/>
                <a:cs typeface="+mn-ea"/>
                <a:sym typeface="+mn-lt"/>
              </a:rPr>
              <a:t>晋书</a:t>
            </a:r>
            <a:r>
              <a:rPr lang="en-US" altLang="zh-CN">
                <a:latin typeface="+mn-lt"/>
                <a:ea typeface="+mn-ea"/>
                <a:cs typeface="+mn-ea"/>
                <a:sym typeface="+mn-lt"/>
              </a:rPr>
              <a:t>》</a:t>
            </a:r>
            <a:r>
              <a:rPr lang="zh-CN" altLang="en-US">
                <a:latin typeface="+mn-lt"/>
                <a:ea typeface="+mn-ea"/>
                <a:cs typeface="+mn-ea"/>
                <a:sym typeface="+mn-lt"/>
              </a:rPr>
              <a:t>载“都人簪奈花”，奈花，就是现在的茉莉。盛夏时候，每晚采下茉莉花，取井水半杯，用东西把花架在杯上，使花离水一二分高，用厚纸密封。第二天花可答戴，水用来点茶，清香扑鼻，尤其绝妙。</a:t>
            </a:r>
          </a:p>
        </p:txBody>
      </p:sp>
      <p:pic>
        <p:nvPicPr>
          <p:cNvPr id="12" name="图片 1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108FFDE-5549-42B8-86F8-6E0A607189B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03985" y="1490461"/>
            <a:ext cx="7191934" cy="4302109"/>
          </a:xfrm>
          <a:prstGeom prst="rect">
            <a:avLst/>
          </a:prstGeom>
        </p:spPr>
      </p:pic>
      <p:sp>
        <p:nvSpPr>
          <p:cNvPr id="14" name="TextBox 13"/>
          <p:cNvSpPr txBox="1"/>
          <p:nvPr/>
        </p:nvSpPr>
        <p:spPr>
          <a:xfrm>
            <a:off x="684511" y="9230625"/>
            <a:ext cx="1440159" cy="123111"/>
          </a:xfrm>
          <a:prstGeom prst="rect">
            <a:avLst/>
          </a:prstGeom>
          <a:noFill/>
        </p:spPr>
        <p:txBody>
          <a:bodyPr wrap="square" rtlCol="0">
            <a:spAutoFit/>
          </a:bodyPr>
          <a:lstStyle/>
          <a:p>
            <a:pPr fontAlgn="auto">
              <a:lnSpc>
                <a:spcPct val="200000"/>
              </a:lnSpc>
              <a:spcBef>
                <a:spcPts val="0"/>
              </a:spcBef>
              <a:spcAft>
                <a:spcPts val="0"/>
              </a:spcAft>
            </a:pPr>
            <a:r>
              <a:rPr lang="zh-CN" altLang="en-US" sz="100" dirty="0">
                <a:solidFill>
                  <a:schemeClr val="bg1"/>
                </a:solidFill>
                <a:latin typeface="微软雅黑" panose="020B0503020204020204" pitchFamily="34" charset="-122"/>
                <a:ea typeface="微软雅黑" panose="020B0503020204020204" pitchFamily="34" charset="-122"/>
              </a:rPr>
              <a:t>节</a:t>
            </a:r>
            <a:r>
              <a:rPr lang="zh-CN" altLang="en-US" sz="100" dirty="0" smtClean="0">
                <a:solidFill>
                  <a:schemeClr val="bg1"/>
                </a:solidFill>
                <a:latin typeface="微软雅黑" panose="020B0503020204020204" pitchFamily="34" charset="-122"/>
                <a:ea typeface="微软雅黑" panose="020B0503020204020204" pitchFamily="34" charset="-122"/>
              </a:rPr>
              <a:t>日</a:t>
            </a: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www.ypppt.com/jieri</a:t>
            </a:r>
            <a:r>
              <a:rPr lang="en-US" altLang="zh-CN" sz="100" dirty="0">
                <a:solidFill>
                  <a:schemeClr val="bg1"/>
                </a:solidFill>
                <a:latin typeface="微软雅黑" panose="020B0503020204020204" pitchFamily="34" charset="-122"/>
                <a:ea typeface="微软雅黑" panose="020B0503020204020204" pitchFamily="34" charset="-122"/>
              </a:rPr>
              <a:t>/</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01737194"/>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out)">
                                      <p:cBhvr>
                                        <p:cTn id="12" dur="500"/>
                                        <p:tgtEl>
                                          <p:spTgt spid="6"/>
                                        </p:tgtEl>
                                      </p:cBhvr>
                                    </p:animEffect>
                                  </p:childTnLst>
                                </p:cTn>
                              </p:par>
                              <p:par>
                                <p:cTn id="13" presetID="6" presetClass="entr" presetSubtype="3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8"/>
                                        </p:tgtEl>
                                        <p:attrNameLst>
                                          <p:attrName>style.visibility</p:attrName>
                                        </p:attrNameLst>
                                      </p:cBhvr>
                                      <p:to>
                                        <p:strVal val="visible"/>
                                      </p:to>
                                    </p:set>
                                    <p:anim by="(-#ppt_w*2)" calcmode="lin" valueType="num">
                                      <p:cBhvr rctx="PPT">
                                        <p:cTn id="20" dur="500" autoRev="1" fill="hold">
                                          <p:stCondLst>
                                            <p:cond delay="0"/>
                                          </p:stCondLst>
                                        </p:cTn>
                                        <p:tgtEl>
                                          <p:spTgt spid="8"/>
                                        </p:tgtEl>
                                        <p:attrNameLst>
                                          <p:attrName>ppt_w</p:attrName>
                                        </p:attrNameLst>
                                      </p:cBhvr>
                                    </p:anim>
                                    <p:anim by="(#ppt_w*0.50)" calcmode="lin" valueType="num">
                                      <p:cBhvr>
                                        <p:cTn id="21" dur="500" decel="50000" autoRev="1" fill="hold">
                                          <p:stCondLst>
                                            <p:cond delay="0"/>
                                          </p:stCondLst>
                                        </p:cTn>
                                        <p:tgtEl>
                                          <p:spTgt spid="8"/>
                                        </p:tgtEl>
                                        <p:attrNameLst>
                                          <p:attrName>ppt_x</p:attrName>
                                        </p:attrNameLst>
                                      </p:cBhvr>
                                    </p:anim>
                                    <p:anim from="(-#ppt_h/2)" to="(#ppt_y)" calcmode="lin" valueType="num">
                                      <p:cBhvr>
                                        <p:cTn id="22" dur="1000" fill="hold">
                                          <p:stCondLst>
                                            <p:cond delay="0"/>
                                          </p:stCondLst>
                                        </p:cTn>
                                        <p:tgtEl>
                                          <p:spTgt spid="8"/>
                                        </p:tgtEl>
                                        <p:attrNameLst>
                                          <p:attrName>ppt_y</p:attrName>
                                        </p:attrNameLst>
                                      </p:cBhvr>
                                    </p:anim>
                                    <p:animRot by="21600000">
                                      <p:cBhvr>
                                        <p:cTn id="23" dur="1000" fill="hold">
                                          <p:stCondLst>
                                            <p:cond delay="0"/>
                                          </p:stCondLst>
                                        </p:cTn>
                                        <p:tgtEl>
                                          <p:spTgt spid="8"/>
                                        </p:tgtEl>
                                        <p:attrNameLst>
                                          <p:attrName>r</p:attrName>
                                        </p:attrNameLst>
                                      </p:cBhvr>
                                    </p:animRot>
                                  </p:childTnLst>
                                </p:cTn>
                              </p:par>
                              <p:par>
                                <p:cTn id="24" presetID="56" presetClass="entr" presetSubtype="0" fill="hold" grpId="0" nodeType="with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by="(-#ppt_w*2)" calcmode="lin" valueType="num">
                                      <p:cBhvr rctx="PPT">
                                        <p:cTn id="26" dur="500" autoRev="1" fill="hold">
                                          <p:stCondLst>
                                            <p:cond delay="0"/>
                                          </p:stCondLst>
                                        </p:cTn>
                                        <p:tgtEl>
                                          <p:spTgt spid="7"/>
                                        </p:tgtEl>
                                        <p:attrNameLst>
                                          <p:attrName>ppt_w</p:attrName>
                                        </p:attrNameLst>
                                      </p:cBhvr>
                                    </p:anim>
                                    <p:anim by="(#ppt_w*0.50)" calcmode="lin" valueType="num">
                                      <p:cBhvr>
                                        <p:cTn id="27" dur="500" decel="50000" autoRev="1" fill="hold">
                                          <p:stCondLst>
                                            <p:cond delay="0"/>
                                          </p:stCondLst>
                                        </p:cTn>
                                        <p:tgtEl>
                                          <p:spTgt spid="7"/>
                                        </p:tgtEl>
                                        <p:attrNameLst>
                                          <p:attrName>ppt_x</p:attrName>
                                        </p:attrNameLst>
                                      </p:cBhvr>
                                    </p:anim>
                                    <p:anim from="(-#ppt_h/2)" to="(#ppt_y)" calcmode="lin" valueType="num">
                                      <p:cBhvr>
                                        <p:cTn id="28" dur="1000" fill="hold">
                                          <p:stCondLst>
                                            <p:cond delay="0"/>
                                          </p:stCondLst>
                                        </p:cTn>
                                        <p:tgtEl>
                                          <p:spTgt spid="7"/>
                                        </p:tgtEl>
                                        <p:attrNameLst>
                                          <p:attrName>ppt_y</p:attrName>
                                        </p:attrNameLst>
                                      </p:cBhvr>
                                    </p:anim>
                                    <p:animRot by="21600000">
                                      <p:cBhvr>
                                        <p:cTn id="29" dur="1000" fill="hold">
                                          <p:stCondLst>
                                            <p:cond delay="0"/>
                                          </p:stCondLst>
                                        </p:cTn>
                                        <p:tgtEl>
                                          <p:spTgt spid="7"/>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circle(in)">
                                      <p:cBhvr>
                                        <p:cTn id="34" dur="125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0"/>
                                        </p:tgtEl>
                                        <p:attrNameLst>
                                          <p:attrName>ppt_y</p:attrName>
                                        </p:attrNameLst>
                                      </p:cBhvr>
                                      <p:tavLst>
                                        <p:tav tm="0">
                                          <p:val>
                                            <p:strVal val="#ppt_y"/>
                                          </p:val>
                                        </p:tav>
                                        <p:tav tm="100000">
                                          <p:val>
                                            <p:strVal val="#ppt_y"/>
                                          </p:val>
                                        </p:tav>
                                      </p:tavLst>
                                    </p:anim>
                                    <p:anim calcmode="lin" valueType="num">
                                      <p:cBhvr>
                                        <p:cTn id="4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11</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 name="TextBox 2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B048F60-D823-4E39-8447-DA9609864517}"/>
              </a:ext>
            </a:extLst>
          </p:cNvPr>
          <p:cNvSpPr txBox="1"/>
          <p:nvPr/>
        </p:nvSpPr>
        <p:spPr>
          <a:xfrm>
            <a:off x="8778709" y="3706509"/>
            <a:ext cx="5904656" cy="3798669"/>
          </a:xfrm>
          <a:prstGeom prst="rect">
            <a:avLst/>
          </a:prstGeom>
          <a:noFill/>
        </p:spPr>
        <p:txBody>
          <a:bodyPr wrap="square" lIns="0" tIns="0" rIns="0" bIns="0" rtlCol="0">
            <a:spAutoFit/>
          </a:bodyPr>
          <a:lstStyle/>
          <a:p>
            <a:pPr marL="285750" indent="-285750" algn="just">
              <a:lnSpc>
                <a:spcPct val="200000"/>
              </a:lnSpc>
              <a:buFont typeface="Wingdings" panose="05000000000000000000" pitchFamily="2" charset="2"/>
              <a:buChar char="Ø"/>
            </a:pPr>
            <a:r>
              <a:rPr lang="zh-CN" altLang="en-US">
                <a:solidFill>
                  <a:schemeClr val="tx1">
                    <a:lumMod val="75000"/>
                    <a:lumOff val="25000"/>
                  </a:schemeClr>
                </a:solidFill>
                <a:latin typeface="+mn-lt"/>
                <a:ea typeface="+mn-ea"/>
                <a:cs typeface="+mn-ea"/>
                <a:sym typeface="+mn-lt"/>
              </a:rPr>
              <a:t>小暑时节，民间还有晒书画、衣服的习俗。</a:t>
            </a:r>
            <a:endParaRPr lang="en-US" altLang="zh-CN">
              <a:solidFill>
                <a:schemeClr val="tx1">
                  <a:lumMod val="75000"/>
                  <a:lumOff val="25000"/>
                </a:schemeClr>
              </a:solidFill>
              <a:latin typeface="+mn-lt"/>
              <a:ea typeface="+mn-ea"/>
              <a:cs typeface="+mn-ea"/>
              <a:sym typeface="+mn-lt"/>
            </a:endParaRPr>
          </a:p>
          <a:p>
            <a:pPr marL="285750" indent="-285750" algn="just">
              <a:lnSpc>
                <a:spcPct val="200000"/>
              </a:lnSpc>
              <a:buFont typeface="Wingdings" panose="05000000000000000000" pitchFamily="2" charset="2"/>
              <a:buChar char="Ø"/>
            </a:pPr>
            <a:r>
              <a:rPr lang="zh-CN" altLang="en-US">
                <a:solidFill>
                  <a:schemeClr val="tx1">
                    <a:lumMod val="75000"/>
                    <a:lumOff val="25000"/>
                  </a:schemeClr>
                </a:solidFill>
                <a:latin typeface="+mn-lt"/>
                <a:ea typeface="+mn-ea"/>
                <a:cs typeface="+mn-ea"/>
                <a:sym typeface="+mn-lt"/>
              </a:rPr>
              <a:t>民谚有云：“六月六，人晒衣裳龙晒袍”，“六月六，家家晒红绿”。</a:t>
            </a:r>
            <a:endParaRPr lang="en-US" altLang="zh-CN">
              <a:solidFill>
                <a:schemeClr val="tx1">
                  <a:lumMod val="75000"/>
                  <a:lumOff val="25000"/>
                </a:schemeClr>
              </a:solidFill>
              <a:latin typeface="+mn-lt"/>
              <a:ea typeface="+mn-ea"/>
              <a:cs typeface="+mn-ea"/>
              <a:sym typeface="+mn-lt"/>
            </a:endParaRPr>
          </a:p>
          <a:p>
            <a:pPr marL="285750" indent="-285750" algn="just">
              <a:lnSpc>
                <a:spcPct val="200000"/>
              </a:lnSpc>
              <a:buFont typeface="Wingdings" panose="05000000000000000000" pitchFamily="2" charset="2"/>
              <a:buChar char="Ø"/>
            </a:pPr>
            <a:r>
              <a:rPr lang="zh-CN" altLang="en-US">
                <a:solidFill>
                  <a:schemeClr val="tx1">
                    <a:lumMod val="75000"/>
                    <a:lumOff val="25000"/>
                  </a:schemeClr>
                </a:solidFill>
                <a:latin typeface="+mn-lt"/>
                <a:ea typeface="+mn-ea"/>
                <a:cs typeface="+mn-ea"/>
                <a:sym typeface="+mn-lt"/>
              </a:rPr>
              <a:t>“红绿”就是指五颜六色的各样衣服。</a:t>
            </a:r>
            <a:endParaRPr lang="en-US" altLang="zh-CN">
              <a:solidFill>
                <a:schemeClr val="tx1">
                  <a:lumMod val="75000"/>
                  <a:lumOff val="25000"/>
                </a:schemeClr>
              </a:solidFill>
              <a:latin typeface="+mn-lt"/>
              <a:ea typeface="+mn-ea"/>
              <a:cs typeface="+mn-ea"/>
              <a:sym typeface="+mn-lt"/>
            </a:endParaRPr>
          </a:p>
          <a:p>
            <a:pPr marL="285750" indent="-285750" algn="just">
              <a:lnSpc>
                <a:spcPct val="200000"/>
              </a:lnSpc>
              <a:buFont typeface="Wingdings" panose="05000000000000000000" pitchFamily="2" charset="2"/>
              <a:buChar char="Ø"/>
            </a:pPr>
            <a:r>
              <a:rPr lang="zh-CN" altLang="en-US">
                <a:solidFill>
                  <a:schemeClr val="tx1">
                    <a:lumMod val="75000"/>
                    <a:lumOff val="25000"/>
                  </a:schemeClr>
                </a:solidFill>
                <a:latin typeface="+mn-lt"/>
                <a:ea typeface="+mn-ea"/>
                <a:cs typeface="+mn-ea"/>
                <a:sym typeface="+mn-lt"/>
              </a:rPr>
              <a:t>因为这一天，差不多是在小暑的前夕，为一年中气温最高，日照时间最长，阳光辐射最强的日子，所以家家户户多会不约而同选择这一天“晒伏”，把存放在箱柜里的衣服晾到外面接受阳光的暴晒，以去潮，去湿，防霉防蛀。</a:t>
            </a:r>
          </a:p>
        </p:txBody>
      </p:sp>
      <p:sp>
        <p:nvSpPr>
          <p:cNvPr id="6"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9801D0F-AA61-40CD-9D02-97F5BA83BE43}"/>
              </a:ext>
            </a:extLst>
          </p:cNvPr>
          <p:cNvSpPr txBox="1">
            <a:spLocks/>
          </p:cNvSpPr>
          <p:nvPr/>
        </p:nvSpPr>
        <p:spPr bwMode="auto">
          <a:xfrm>
            <a:off x="8698360" y="2808175"/>
            <a:ext cx="5074338" cy="50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68213" tIns="84107" rIns="168213" bIns="84107" numCol="1" anchor="ctr" anchorCtr="0" compatLnSpc="1">
            <a:prstTxWarp prst="textNoShape">
              <a:avLst/>
            </a:prstTxWarp>
          </a:bodyPr>
          <a:lstStyle>
            <a:lvl1pPr algn="l" rtl="0" fontAlgn="base">
              <a:spcBef>
                <a:spcPct val="0"/>
              </a:spcBef>
              <a:spcAft>
                <a:spcPct val="0"/>
              </a:spcAft>
              <a:defRPr sz="2900" b="0" kern="1200">
                <a:solidFill>
                  <a:schemeClr val="bg1"/>
                </a:solidFill>
                <a:latin typeface="微软雅黑" pitchFamily="34" charset="-122"/>
                <a:ea typeface="微软雅黑" pitchFamily="34" charset="-122"/>
                <a:cs typeface="+mj-cs"/>
              </a:defRPr>
            </a:lvl1pPr>
            <a:lvl2pPr algn="ctr" rtl="0" fontAlgn="base">
              <a:spcBef>
                <a:spcPct val="0"/>
              </a:spcBef>
              <a:spcAft>
                <a:spcPct val="0"/>
              </a:spcAft>
              <a:defRPr sz="8100">
                <a:solidFill>
                  <a:schemeClr val="tx1"/>
                </a:solidFill>
                <a:latin typeface="Calibri" pitchFamily="34" charset="0"/>
                <a:ea typeface="宋体" charset="-122"/>
              </a:defRPr>
            </a:lvl2pPr>
            <a:lvl3pPr algn="ctr" rtl="0" fontAlgn="base">
              <a:spcBef>
                <a:spcPct val="0"/>
              </a:spcBef>
              <a:spcAft>
                <a:spcPct val="0"/>
              </a:spcAft>
              <a:defRPr sz="8100">
                <a:solidFill>
                  <a:schemeClr val="tx1"/>
                </a:solidFill>
                <a:latin typeface="Calibri" pitchFamily="34" charset="0"/>
                <a:ea typeface="宋体" charset="-122"/>
              </a:defRPr>
            </a:lvl3pPr>
            <a:lvl4pPr algn="ctr" rtl="0" fontAlgn="base">
              <a:spcBef>
                <a:spcPct val="0"/>
              </a:spcBef>
              <a:spcAft>
                <a:spcPct val="0"/>
              </a:spcAft>
              <a:defRPr sz="8100">
                <a:solidFill>
                  <a:schemeClr val="tx1"/>
                </a:solidFill>
                <a:latin typeface="Calibri" pitchFamily="34" charset="0"/>
                <a:ea typeface="宋体" charset="-122"/>
              </a:defRPr>
            </a:lvl4pPr>
            <a:lvl5pPr algn="ctr" rtl="0" fontAlgn="base">
              <a:spcBef>
                <a:spcPct val="0"/>
              </a:spcBef>
              <a:spcAft>
                <a:spcPct val="0"/>
              </a:spcAft>
              <a:defRPr sz="8100">
                <a:solidFill>
                  <a:schemeClr val="tx1"/>
                </a:solidFill>
                <a:latin typeface="Calibri" pitchFamily="34" charset="0"/>
                <a:ea typeface="宋体" charset="-122"/>
              </a:defRPr>
            </a:lvl5pPr>
            <a:lvl6pPr marL="841065" algn="ctr" rtl="0" fontAlgn="base">
              <a:spcBef>
                <a:spcPct val="0"/>
              </a:spcBef>
              <a:spcAft>
                <a:spcPct val="0"/>
              </a:spcAft>
              <a:defRPr sz="8100">
                <a:solidFill>
                  <a:schemeClr val="tx1"/>
                </a:solidFill>
                <a:latin typeface="Calibri" pitchFamily="34" charset="0"/>
                <a:ea typeface="宋体" charset="-122"/>
              </a:defRPr>
            </a:lvl6pPr>
            <a:lvl7pPr marL="1682130" algn="ctr" rtl="0" fontAlgn="base">
              <a:spcBef>
                <a:spcPct val="0"/>
              </a:spcBef>
              <a:spcAft>
                <a:spcPct val="0"/>
              </a:spcAft>
              <a:defRPr sz="8100">
                <a:solidFill>
                  <a:schemeClr val="tx1"/>
                </a:solidFill>
                <a:latin typeface="Calibri" pitchFamily="34" charset="0"/>
                <a:ea typeface="宋体" charset="-122"/>
              </a:defRPr>
            </a:lvl7pPr>
            <a:lvl8pPr marL="2523195" algn="ctr" rtl="0" fontAlgn="base">
              <a:spcBef>
                <a:spcPct val="0"/>
              </a:spcBef>
              <a:spcAft>
                <a:spcPct val="0"/>
              </a:spcAft>
              <a:defRPr sz="8100">
                <a:solidFill>
                  <a:schemeClr val="tx1"/>
                </a:solidFill>
                <a:latin typeface="Calibri" pitchFamily="34" charset="0"/>
                <a:ea typeface="宋体" charset="-122"/>
              </a:defRPr>
            </a:lvl8pPr>
            <a:lvl9pPr marL="3364260" algn="ctr" rtl="0" fontAlgn="base">
              <a:spcBef>
                <a:spcPct val="0"/>
              </a:spcBef>
              <a:spcAft>
                <a:spcPct val="0"/>
              </a:spcAft>
              <a:defRPr sz="8100">
                <a:solidFill>
                  <a:schemeClr val="tx1"/>
                </a:solidFill>
                <a:latin typeface="Calibri" pitchFamily="34" charset="0"/>
                <a:ea typeface="宋体" charset="-122"/>
              </a:defRPr>
            </a:lvl9pPr>
          </a:lstStyle>
          <a:p>
            <a:r>
              <a:rPr lang="zh-CN" altLang="en-US" sz="5600" b="1">
                <a:solidFill>
                  <a:schemeClr val="accent3"/>
                </a:solidFill>
                <a:latin typeface="+mn-lt"/>
                <a:ea typeface="+mn-ea"/>
                <a:cs typeface="+mn-ea"/>
                <a:sym typeface="+mn-lt"/>
              </a:rPr>
              <a:t>晒书画、衣服</a:t>
            </a:r>
          </a:p>
        </p:txBody>
      </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4C3E88F-2AE7-4954-9736-B80C7EE252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2543" y="2232472"/>
            <a:ext cx="6752488" cy="6096771"/>
          </a:xfrm>
          <a:prstGeom prst="rect">
            <a:avLst/>
          </a:prstGeom>
        </p:spPr>
      </p:pic>
    </p:spTree>
    <p:extLst>
      <p:ext uri="{BB962C8B-B14F-4D97-AF65-F5344CB8AC3E}">
        <p14:creationId xmlns:p14="http://schemas.microsoft.com/office/powerpoint/2010/main" val="4084550608"/>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7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12</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 name="矩形 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07967CD-CB01-494C-8958-1943A0DEAE56}"/>
              </a:ext>
            </a:extLst>
          </p:cNvPr>
          <p:cNvSpPr/>
          <p:nvPr/>
        </p:nvSpPr>
        <p:spPr>
          <a:xfrm>
            <a:off x="4448637" y="2376488"/>
            <a:ext cx="4830768" cy="3937733"/>
          </a:xfrm>
          <a:custGeom>
            <a:avLst/>
            <a:gdLst/>
            <a:ahLst/>
            <a:cxnLst/>
            <a:rect l="l" t="t" r="r" b="b"/>
            <a:pathLst>
              <a:path w="2316425" h="1919981">
                <a:moveTo>
                  <a:pt x="961654" y="1"/>
                </a:moveTo>
                <a:cubicBezTo>
                  <a:pt x="1241767" y="-484"/>
                  <a:pt x="1493101" y="118983"/>
                  <a:pt x="1668542" y="309758"/>
                </a:cubicBezTo>
                <a:lnTo>
                  <a:pt x="2316425" y="957641"/>
                </a:lnTo>
                <a:lnTo>
                  <a:pt x="1666038" y="1608027"/>
                </a:lnTo>
                <a:cubicBezTo>
                  <a:pt x="1490444" y="1799411"/>
                  <a:pt x="1238185" y="1919750"/>
                  <a:pt x="958327" y="1919980"/>
                </a:cubicBezTo>
                <a:cubicBezTo>
                  <a:pt x="428203" y="1920898"/>
                  <a:pt x="-918" y="1491778"/>
                  <a:pt x="1" y="961654"/>
                </a:cubicBezTo>
                <a:cubicBezTo>
                  <a:pt x="919" y="431529"/>
                  <a:pt x="431529" y="920"/>
                  <a:pt x="961654"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cs typeface="+mn-ea"/>
              <a:sym typeface="+mn-lt"/>
            </a:endParaRPr>
          </a:p>
        </p:txBody>
      </p:sp>
      <p:sp>
        <p:nvSpPr>
          <p:cNvPr id="7" name="TextBox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D4E9BD3-C98B-4D25-A82E-90B42AACAFAE}"/>
              </a:ext>
            </a:extLst>
          </p:cNvPr>
          <p:cNvSpPr txBox="1"/>
          <p:nvPr/>
        </p:nvSpPr>
        <p:spPr>
          <a:xfrm>
            <a:off x="1620615" y="3336591"/>
            <a:ext cx="2665296" cy="369331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342900" indent="-342900">
              <a:buFont typeface="Wingdings" panose="05000000000000000000" pitchFamily="2" charset="2"/>
              <a:buChar char="Ø"/>
            </a:pPr>
            <a:r>
              <a:rPr lang="zh-CN" altLang="en-US" sz="2000">
                <a:solidFill>
                  <a:schemeClr val="tx2"/>
                </a:solidFill>
                <a:latin typeface="+mn-lt"/>
                <a:ea typeface="+mn-ea"/>
                <a:cs typeface="+mn-ea"/>
                <a:sym typeface="+mn-lt"/>
              </a:rPr>
              <a:t>湘西苗族的封斋日在每年小暑前的辰日到小暑后的巳日。</a:t>
            </a:r>
            <a:endParaRPr lang="en-US" altLang="zh-CN" sz="2000">
              <a:solidFill>
                <a:schemeClr val="tx2"/>
              </a:solidFill>
              <a:latin typeface="+mn-lt"/>
              <a:ea typeface="+mn-ea"/>
              <a:cs typeface="+mn-ea"/>
              <a:sym typeface="+mn-lt"/>
            </a:endParaRPr>
          </a:p>
          <a:p>
            <a:pPr marL="342900" indent="-342900">
              <a:buFont typeface="Wingdings" panose="05000000000000000000" pitchFamily="2" charset="2"/>
              <a:buChar char="Ø"/>
            </a:pPr>
            <a:r>
              <a:rPr lang="zh-CN" altLang="en-US" sz="2000">
                <a:solidFill>
                  <a:schemeClr val="tx2"/>
                </a:solidFill>
                <a:latin typeface="+mn-lt"/>
                <a:ea typeface="+mn-ea"/>
                <a:cs typeface="+mn-ea"/>
                <a:sym typeface="+mn-lt"/>
              </a:rPr>
              <a:t>这段时期，禁食鸡、鸭、鱼、鳖、蟹等物。</a:t>
            </a:r>
            <a:endParaRPr lang="en-US" altLang="zh-CN" sz="2000">
              <a:solidFill>
                <a:schemeClr val="tx2"/>
              </a:solidFill>
              <a:latin typeface="+mn-lt"/>
              <a:ea typeface="+mn-ea"/>
              <a:cs typeface="+mn-ea"/>
              <a:sym typeface="+mn-lt"/>
            </a:endParaRPr>
          </a:p>
          <a:p>
            <a:pPr marL="342900" indent="-342900">
              <a:buFont typeface="Wingdings" panose="05000000000000000000" pitchFamily="2" charset="2"/>
              <a:buChar char="Ø"/>
            </a:pPr>
            <a:r>
              <a:rPr lang="zh-CN" altLang="en-US" sz="2000">
                <a:solidFill>
                  <a:schemeClr val="tx2"/>
                </a:solidFill>
                <a:latin typeface="+mn-lt"/>
                <a:ea typeface="+mn-ea"/>
                <a:cs typeface="+mn-ea"/>
                <a:sym typeface="+mn-lt"/>
              </a:rPr>
              <a:t>据说误食了要招灾祸，但仍可吃猪、牛、羊肉。</a:t>
            </a:r>
          </a:p>
        </p:txBody>
      </p:sp>
      <p:sp>
        <p:nvSpPr>
          <p:cNvPr id="9" name="TextBox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FD1135C-6351-496D-9C75-7CFD16EE7E66}"/>
              </a:ext>
            </a:extLst>
          </p:cNvPr>
          <p:cNvSpPr txBox="1"/>
          <p:nvPr/>
        </p:nvSpPr>
        <p:spPr>
          <a:xfrm>
            <a:off x="5875258" y="3198218"/>
            <a:ext cx="1288689" cy="739243"/>
          </a:xfrm>
          <a:prstGeom prst="rect">
            <a:avLst/>
          </a:prstGeom>
          <a:noFill/>
        </p:spPr>
        <p:txBody>
          <a:bodyPr wrap="none" lIns="168213" tIns="84107" rIns="168213" bIns="84107">
            <a:spAutoFit/>
          </a:bodyPr>
          <a:lstStyle/>
          <a:p>
            <a:pPr algn="ctr" fontAlgn="auto">
              <a:spcBef>
                <a:spcPts val="0"/>
              </a:spcBef>
              <a:spcAft>
                <a:spcPts val="0"/>
              </a:spcAft>
              <a:defRPr/>
            </a:pPr>
            <a:r>
              <a:rPr lang="zh-CN" altLang="en-US" sz="3700" b="1">
                <a:solidFill>
                  <a:schemeClr val="bg1"/>
                </a:solidFill>
                <a:latin typeface="+mn-lt"/>
                <a:ea typeface="+mn-ea"/>
                <a:cs typeface="+mn-ea"/>
                <a:sym typeface="+mn-lt"/>
              </a:rPr>
              <a:t>封斋</a:t>
            </a:r>
          </a:p>
        </p:txBody>
      </p:sp>
      <p:sp>
        <p:nvSpPr>
          <p:cNvPr id="10" name="TextBox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D8C1838-D9E5-49F1-95F8-2C13BE08776D}"/>
              </a:ext>
            </a:extLst>
          </p:cNvPr>
          <p:cNvSpPr txBox="1"/>
          <p:nvPr/>
        </p:nvSpPr>
        <p:spPr>
          <a:xfrm>
            <a:off x="5120318" y="4225164"/>
            <a:ext cx="3038822" cy="1000274"/>
          </a:xfrm>
          <a:prstGeom prst="rect">
            <a:avLst/>
          </a:prstGeom>
          <a:noFill/>
        </p:spPr>
        <p:txBody>
          <a:bodyPr wrap="square" lIns="0" tIns="0" rIns="0" bIns="0" rtlCol="0">
            <a:spAutoFit/>
          </a:bodyPr>
          <a:lstStyle/>
          <a:p>
            <a:pPr algn="just">
              <a:lnSpc>
                <a:spcPts val="2575"/>
              </a:lnSpc>
            </a:pPr>
            <a:r>
              <a:rPr lang="zh-CN" altLang="en-US" dirty="0">
                <a:solidFill>
                  <a:schemeClr val="bg1"/>
                </a:solidFill>
                <a:latin typeface="+mn-lt"/>
                <a:ea typeface="+mn-ea"/>
                <a:cs typeface="+mn-ea"/>
                <a:sym typeface="+mn-lt"/>
              </a:rPr>
              <a:t>点击输入简要文字内容，文字内容需概括精炼，不用多余的文字修饰</a:t>
            </a:r>
            <a:r>
              <a:rPr lang="en-US" altLang="zh-CN" dirty="0">
                <a:solidFill>
                  <a:schemeClr val="bg1"/>
                </a:solidFill>
                <a:latin typeface="+mn-lt"/>
                <a:ea typeface="+mn-ea"/>
                <a:cs typeface="+mn-ea"/>
                <a:sym typeface="+mn-lt"/>
              </a:rPr>
              <a:t>……</a:t>
            </a:r>
          </a:p>
        </p:txBody>
      </p:sp>
      <p:sp>
        <p:nvSpPr>
          <p:cNvPr id="13" name="椭圆 1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16713C9-FEFC-47D6-8971-76C83A9B39B3}"/>
              </a:ext>
            </a:extLst>
          </p:cNvPr>
          <p:cNvSpPr/>
          <p:nvPr/>
        </p:nvSpPr>
        <p:spPr>
          <a:xfrm>
            <a:off x="4604719" y="2524288"/>
            <a:ext cx="1066118" cy="1048472"/>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2200">
                <a:cs typeface="+mn-ea"/>
                <a:sym typeface="+mn-lt"/>
              </a:rPr>
              <a:t>小暑习俗</a:t>
            </a:r>
            <a:endParaRPr lang="zh-CN" altLang="en-US" sz="2200" dirty="0">
              <a:cs typeface="+mn-ea"/>
              <a:sym typeface="+mn-lt"/>
            </a:endParaRPr>
          </a:p>
        </p:txBody>
      </p:sp>
      <p:pic>
        <p:nvPicPr>
          <p:cNvPr id="4" name="图片 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9BEADD6-22B0-4723-9C90-6B8330D60F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20657" y="894796"/>
            <a:ext cx="7065654" cy="8250444"/>
          </a:xfrm>
          <a:prstGeom prst="rect">
            <a:avLst/>
          </a:prstGeom>
        </p:spPr>
      </p:pic>
    </p:spTree>
    <p:extLst>
      <p:ext uri="{BB962C8B-B14F-4D97-AF65-F5344CB8AC3E}">
        <p14:creationId xmlns:p14="http://schemas.microsoft.com/office/powerpoint/2010/main" val="1354541076"/>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strVal val="4*#ppt_w"/>
                                          </p:val>
                                        </p:tav>
                                        <p:tav tm="100000">
                                          <p:val>
                                            <p:strVal val="#ppt_w"/>
                                          </p:val>
                                        </p:tav>
                                      </p:tavLst>
                                    </p:anim>
                                    <p:anim calcmode="lin" valueType="num">
                                      <p:cBhvr>
                                        <p:cTn id="13" dur="500" fill="hold"/>
                                        <p:tgtEl>
                                          <p:spTgt spid="13"/>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1+#ppt_w/2"/>
                                          </p:val>
                                        </p:tav>
                                        <p:tav tm="100000">
                                          <p:val>
                                            <p:strVal val="#ppt_x"/>
                                          </p:val>
                                        </p:tav>
                                      </p:tavLst>
                                    </p:anim>
                                    <p:anim calcmode="lin" valueType="num">
                                      <p:cBhvr additive="base">
                                        <p:cTn id="3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9" grpId="0"/>
      <p:bldP spid="10"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13</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 name="椭圆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C736294-BB44-4C08-84A5-48214167B375}"/>
              </a:ext>
            </a:extLst>
          </p:cNvPr>
          <p:cNvSpPr/>
          <p:nvPr/>
        </p:nvSpPr>
        <p:spPr>
          <a:xfrm>
            <a:off x="7597279" y="2880544"/>
            <a:ext cx="3691110" cy="3008755"/>
          </a:xfrm>
          <a:custGeom>
            <a:avLst/>
            <a:gdLst/>
            <a:ahLst/>
            <a:cxnLst/>
            <a:rect l="l" t="t" r="r" b="b"/>
            <a:pathLst>
              <a:path w="2316425" h="1919981">
                <a:moveTo>
                  <a:pt x="1358098" y="1"/>
                </a:moveTo>
                <a:cubicBezTo>
                  <a:pt x="1888222" y="-917"/>
                  <a:pt x="2317343" y="428203"/>
                  <a:pt x="2316424" y="958327"/>
                </a:cubicBezTo>
                <a:cubicBezTo>
                  <a:pt x="2315506" y="1488452"/>
                  <a:pt x="1884896" y="1919061"/>
                  <a:pt x="1354771" y="1919980"/>
                </a:cubicBezTo>
                <a:cubicBezTo>
                  <a:pt x="1074658" y="1920465"/>
                  <a:pt x="823324" y="1800998"/>
                  <a:pt x="647883" y="1610223"/>
                </a:cubicBezTo>
                <a:lnTo>
                  <a:pt x="0" y="962340"/>
                </a:lnTo>
                <a:lnTo>
                  <a:pt x="650387" y="311954"/>
                </a:lnTo>
                <a:cubicBezTo>
                  <a:pt x="825981" y="120570"/>
                  <a:pt x="1078240" y="231"/>
                  <a:pt x="1358098" y="1"/>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cs typeface="+mn-ea"/>
              <a:sym typeface="+mn-lt"/>
            </a:endParaRPr>
          </a:p>
        </p:txBody>
      </p:sp>
      <p:sp>
        <p:nvSpPr>
          <p:cNvPr id="8" name="TextBox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B7A02ED-C9BB-4E02-9485-B96421FB1F67}"/>
              </a:ext>
            </a:extLst>
          </p:cNvPr>
          <p:cNvSpPr txBox="1"/>
          <p:nvPr/>
        </p:nvSpPr>
        <p:spPr>
          <a:xfrm>
            <a:off x="12068594" y="3951736"/>
            <a:ext cx="3939134" cy="323165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342900" indent="-342900">
              <a:buFont typeface="Wingdings" panose="05000000000000000000" pitchFamily="2" charset="2"/>
              <a:buChar char="Ø"/>
            </a:pPr>
            <a:r>
              <a:rPr lang="zh-CN" altLang="en-US" sz="2000">
                <a:solidFill>
                  <a:schemeClr val="tx2"/>
                </a:solidFill>
                <a:latin typeface="+mn-lt"/>
                <a:ea typeface="+mn-ea"/>
                <a:cs typeface="+mn-ea"/>
                <a:sym typeface="+mn-lt"/>
              </a:rPr>
              <a:t>在山东临沂地区，每到小暑，人们有给牛改善饮食的习俗。</a:t>
            </a:r>
            <a:endParaRPr lang="en-US" altLang="zh-CN" sz="2000">
              <a:solidFill>
                <a:schemeClr val="tx2"/>
              </a:solidFill>
              <a:latin typeface="+mn-lt"/>
              <a:ea typeface="+mn-ea"/>
              <a:cs typeface="+mn-ea"/>
              <a:sym typeface="+mn-lt"/>
            </a:endParaRPr>
          </a:p>
          <a:p>
            <a:pPr marL="342900" indent="-342900">
              <a:buFont typeface="Wingdings" panose="05000000000000000000" pitchFamily="2" charset="2"/>
              <a:buChar char="Ø"/>
            </a:pPr>
            <a:r>
              <a:rPr lang="zh-CN" altLang="en-US" sz="2000">
                <a:solidFill>
                  <a:schemeClr val="tx2"/>
                </a:solidFill>
                <a:latin typeface="+mn-lt"/>
                <a:ea typeface="+mn-ea"/>
                <a:cs typeface="+mn-ea"/>
                <a:sym typeface="+mn-lt"/>
              </a:rPr>
              <a:t>伏日煮麦仁汤给牛喝，据说牛喝了身子壮，能干活，不淌汗，民谣有；“春牛鞭，舐牛汉（公牛），麦仁汤，舐牛饭，舐牛喝了不淌汗，熬到六月再一遍。”</a:t>
            </a:r>
          </a:p>
        </p:txBody>
      </p:sp>
      <p:sp>
        <p:nvSpPr>
          <p:cNvPr id="11" name="TextBox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6E6BCAE-94A7-4296-8B69-28D15B5B5059}"/>
              </a:ext>
            </a:extLst>
          </p:cNvPr>
          <p:cNvSpPr txBox="1"/>
          <p:nvPr/>
        </p:nvSpPr>
        <p:spPr>
          <a:xfrm>
            <a:off x="8796548" y="3525683"/>
            <a:ext cx="1827299" cy="616133"/>
          </a:xfrm>
          <a:prstGeom prst="rect">
            <a:avLst/>
          </a:prstGeom>
          <a:noFill/>
        </p:spPr>
        <p:txBody>
          <a:bodyPr wrap="none" lIns="168213" tIns="84107" rIns="168213" bIns="84107">
            <a:spAutoFit/>
          </a:bodyPr>
          <a:lstStyle/>
          <a:p>
            <a:pPr algn="ctr" fontAlgn="auto">
              <a:spcBef>
                <a:spcPts val="0"/>
              </a:spcBef>
              <a:spcAft>
                <a:spcPts val="0"/>
              </a:spcAft>
              <a:defRPr/>
            </a:pPr>
            <a:r>
              <a:rPr lang="zh-CN" altLang="en-US" sz="2900" b="1">
                <a:solidFill>
                  <a:schemeClr val="bg1"/>
                </a:solidFill>
                <a:latin typeface="+mn-lt"/>
                <a:ea typeface="+mn-ea"/>
                <a:cs typeface="+mn-ea"/>
                <a:sym typeface="+mn-lt"/>
              </a:rPr>
              <a:t>小暑舐牛</a:t>
            </a:r>
          </a:p>
        </p:txBody>
      </p:sp>
      <p:sp>
        <p:nvSpPr>
          <p:cNvPr id="12" name="TextBox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1196678-D92C-4691-B7E2-A62D3814845D}"/>
              </a:ext>
            </a:extLst>
          </p:cNvPr>
          <p:cNvSpPr txBox="1"/>
          <p:nvPr/>
        </p:nvSpPr>
        <p:spPr>
          <a:xfrm>
            <a:off x="8710706" y="4273307"/>
            <a:ext cx="2244461" cy="830997"/>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a:lnSpc>
                <a:spcPct val="100000"/>
              </a:lnSpc>
            </a:pPr>
            <a:r>
              <a:rPr lang="zh-CN" altLang="en-US" sz="1800" dirty="0">
                <a:latin typeface="+mn-lt"/>
                <a:ea typeface="+mn-ea"/>
                <a:cs typeface="+mn-ea"/>
                <a:sym typeface="+mn-lt"/>
              </a:rPr>
              <a:t>点击输入简要文字内容，文字内容需概括精炼</a:t>
            </a:r>
            <a:r>
              <a:rPr lang="en-US" altLang="zh-CN" sz="1800" dirty="0">
                <a:latin typeface="+mn-lt"/>
                <a:ea typeface="+mn-ea"/>
                <a:cs typeface="+mn-ea"/>
                <a:sym typeface="+mn-lt"/>
              </a:rPr>
              <a:t>……</a:t>
            </a:r>
          </a:p>
        </p:txBody>
      </p:sp>
      <p:sp>
        <p:nvSpPr>
          <p:cNvPr id="14" name="椭圆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975725C-FD9C-425A-B325-EC866BC39B5D}"/>
              </a:ext>
            </a:extLst>
          </p:cNvPr>
          <p:cNvSpPr/>
          <p:nvPr/>
        </p:nvSpPr>
        <p:spPr>
          <a:xfrm>
            <a:off x="10486256" y="2940861"/>
            <a:ext cx="861191" cy="846937"/>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a:cs typeface="+mn-ea"/>
                <a:sym typeface="+mn-lt"/>
              </a:rPr>
              <a:t>小暑习俗</a:t>
            </a:r>
            <a:endParaRPr lang="zh-CN" altLang="en-US" dirty="0">
              <a:cs typeface="+mn-ea"/>
              <a:sym typeface="+mn-lt"/>
            </a:endParaRPr>
          </a:p>
        </p:txBody>
      </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1FC6C02-D4F4-4040-BE11-6F60A18B3FF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126" y="2174780"/>
            <a:ext cx="6693160" cy="6693160"/>
          </a:xfrm>
          <a:prstGeom prst="rect">
            <a:avLst/>
          </a:prstGeom>
        </p:spPr>
      </p:pic>
    </p:spTree>
    <p:extLst>
      <p:ext uri="{BB962C8B-B14F-4D97-AF65-F5344CB8AC3E}">
        <p14:creationId xmlns:p14="http://schemas.microsoft.com/office/powerpoint/2010/main" val="2844884397"/>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1" grpId="0"/>
      <p:bldP spid="12"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14</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 name="TextBox 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534585A-976B-4E85-BC2A-CB18FAF423A5}"/>
              </a:ext>
            </a:extLst>
          </p:cNvPr>
          <p:cNvSpPr txBox="1"/>
          <p:nvPr/>
        </p:nvSpPr>
        <p:spPr>
          <a:xfrm>
            <a:off x="1618167" y="1728416"/>
            <a:ext cx="5828270" cy="923330"/>
          </a:xfrm>
          <a:prstGeom prst="rect">
            <a:avLst/>
          </a:prstGeom>
          <a:noFill/>
        </p:spPr>
        <p:txBody>
          <a:bodyPr wrap="square" lIns="0" tIns="0" rIns="0" bIns="0" rtlCol="0">
            <a:spAutoFit/>
          </a:bodyPr>
          <a:lstStyle/>
          <a:p>
            <a:r>
              <a:rPr lang="zh-CN" altLang="en-US" sz="6000" b="1">
                <a:solidFill>
                  <a:schemeClr val="accent1"/>
                </a:solidFill>
                <a:latin typeface="+mn-lt"/>
                <a:ea typeface="+mn-ea"/>
                <a:cs typeface="+mn-ea"/>
                <a:sym typeface="+mn-lt"/>
              </a:rPr>
              <a:t>吃伏面</a:t>
            </a:r>
          </a:p>
        </p:txBody>
      </p:sp>
      <p:grpSp>
        <p:nvGrpSpPr>
          <p:cNvPr id="32" name="组合 3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799119-C677-4BD4-9822-FE8FC9703ADB}"/>
              </a:ext>
            </a:extLst>
          </p:cNvPr>
          <p:cNvGrpSpPr/>
          <p:nvPr/>
        </p:nvGrpSpPr>
        <p:grpSpPr>
          <a:xfrm>
            <a:off x="347124" y="3240584"/>
            <a:ext cx="10380024" cy="5162852"/>
            <a:chOff x="1953133" y="5775282"/>
            <a:chExt cx="5863670" cy="7393833"/>
          </a:xfrm>
        </p:grpSpPr>
        <p:cxnSp>
          <p:nvCxnSpPr>
            <p:cNvPr id="35" name="Straight Connector 24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748D33D-0A43-4A67-BF4B-0918CD68F6A7}"/>
                </a:ext>
              </a:extLst>
            </p:cNvPr>
            <p:cNvCxnSpPr>
              <a:cxnSpLocks/>
            </p:cNvCxnSpPr>
            <p:nvPr/>
          </p:nvCxnSpPr>
          <p:spPr>
            <a:xfrm flipH="1">
              <a:off x="7187706" y="6293850"/>
              <a:ext cx="629097"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6" name="TextBox 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B58036C-D8CE-4D43-A4A3-65E6AFEFB8B5}"/>
                </a:ext>
              </a:extLst>
            </p:cNvPr>
            <p:cNvSpPr txBox="1">
              <a:spLocks noChangeArrowheads="1"/>
            </p:cNvSpPr>
            <p:nvPr/>
          </p:nvSpPr>
          <p:spPr bwMode="auto">
            <a:xfrm>
              <a:off x="1953133" y="5775282"/>
              <a:ext cx="5031185" cy="7393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marL="285750" indent="-285750" algn="r">
                <a:lnSpc>
                  <a:spcPct val="150000"/>
                </a:lnSpc>
                <a:buFont typeface="Wingdings" panose="05000000000000000000" pitchFamily="2" charset="2"/>
                <a:buChar char="Ø"/>
              </a:pPr>
              <a:r>
                <a:rPr lang="zh-CN" altLang="en-US" sz="1800">
                  <a:solidFill>
                    <a:schemeClr val="tx1">
                      <a:lumMod val="75000"/>
                      <a:lumOff val="25000"/>
                    </a:schemeClr>
                  </a:solidFill>
                  <a:latin typeface="+mn-lt"/>
                  <a:ea typeface="+mn-ea"/>
                  <a:cs typeface="+mn-ea"/>
                  <a:sym typeface="+mn-lt"/>
                </a:rPr>
                <a:t>俗话说“热在三伏”，小暑过后就进入伏天。伏，即伏藏的意思，所以人们应当少外出以避暑气。饮食上，人们会吃清凉消暑的食品，以度过炎热的伏天。</a:t>
              </a:r>
            </a:p>
            <a:p>
              <a:pPr marL="285750" indent="-285750" algn="r">
                <a:lnSpc>
                  <a:spcPct val="150000"/>
                </a:lnSpc>
                <a:buFont typeface="Wingdings" panose="05000000000000000000" pitchFamily="2" charset="2"/>
                <a:buChar char="Ø"/>
              </a:pPr>
              <a:r>
                <a:rPr lang="zh-CN" altLang="en-US" sz="1800">
                  <a:solidFill>
                    <a:schemeClr val="tx1">
                      <a:lumMod val="75000"/>
                      <a:lumOff val="25000"/>
                    </a:schemeClr>
                  </a:solidFill>
                  <a:latin typeface="+mn-lt"/>
                  <a:ea typeface="+mn-ea"/>
                  <a:cs typeface="+mn-ea"/>
                  <a:sym typeface="+mn-lt"/>
                </a:rPr>
                <a:t>入伏之时，刚好是我国小麦生产区麦收不足一个月的时候，家家麦满仓，而到了伏天人们精神委顿，食欲不佳，饺子却是传统食品中开胃解馋的佳品，所以人们用新磨的面粉包饺子，或者吃顿新白面做的面条，就有了“头伏饺子二伏面，三伏烙饼摊鸡蛋”的说法。在山东，有的地方吃生黄瓜和煮鸡蛋来治苦夏，入伏的早晨吃鸡蛋，不吃别的食物。</a:t>
              </a:r>
            </a:p>
            <a:p>
              <a:pPr marL="285750" indent="-285750" algn="r">
                <a:lnSpc>
                  <a:spcPct val="150000"/>
                </a:lnSpc>
                <a:buFont typeface="Wingdings" panose="05000000000000000000" pitchFamily="2" charset="2"/>
                <a:buChar char="Ø"/>
              </a:pPr>
              <a:r>
                <a:rPr lang="zh-CN" altLang="en-US" sz="1800">
                  <a:solidFill>
                    <a:schemeClr val="tx1">
                      <a:lumMod val="75000"/>
                      <a:lumOff val="25000"/>
                    </a:schemeClr>
                  </a:solidFill>
                  <a:latin typeface="+mn-lt"/>
                  <a:ea typeface="+mn-ea"/>
                  <a:cs typeface="+mn-ea"/>
                  <a:sym typeface="+mn-lt"/>
                </a:rPr>
                <a:t>据考证，伏日吃面习俗出现在三国时期。</a:t>
              </a:r>
              <a:r>
                <a:rPr lang="en-US" altLang="zh-CN" sz="1800">
                  <a:solidFill>
                    <a:schemeClr val="tx1">
                      <a:lumMod val="75000"/>
                      <a:lumOff val="25000"/>
                    </a:schemeClr>
                  </a:solidFill>
                  <a:latin typeface="+mn-lt"/>
                  <a:ea typeface="+mn-ea"/>
                  <a:cs typeface="+mn-ea"/>
                  <a:sym typeface="+mn-lt"/>
                </a:rPr>
                <a:t>《</a:t>
              </a:r>
              <a:r>
                <a:rPr lang="zh-CN" altLang="en-US" sz="1800">
                  <a:solidFill>
                    <a:schemeClr val="tx1">
                      <a:lumMod val="75000"/>
                      <a:lumOff val="25000"/>
                    </a:schemeClr>
                  </a:solidFill>
                  <a:latin typeface="+mn-lt"/>
                  <a:ea typeface="+mn-ea"/>
                  <a:cs typeface="+mn-ea"/>
                  <a:sym typeface="+mn-lt"/>
                </a:rPr>
                <a:t>魏氏春秋</a:t>
              </a:r>
              <a:r>
                <a:rPr lang="en-US" altLang="zh-CN" sz="1800">
                  <a:solidFill>
                    <a:schemeClr val="tx1">
                      <a:lumMod val="75000"/>
                      <a:lumOff val="25000"/>
                    </a:schemeClr>
                  </a:solidFill>
                  <a:latin typeface="+mn-lt"/>
                  <a:ea typeface="+mn-ea"/>
                  <a:cs typeface="+mn-ea"/>
                  <a:sym typeface="+mn-lt"/>
                </a:rPr>
                <a:t>》</a:t>
              </a:r>
              <a:r>
                <a:rPr lang="zh-CN" altLang="en-US" sz="1800">
                  <a:solidFill>
                    <a:schemeClr val="tx1">
                      <a:lumMod val="75000"/>
                      <a:lumOff val="25000"/>
                    </a:schemeClr>
                  </a:solidFill>
                  <a:latin typeface="+mn-lt"/>
                  <a:ea typeface="+mn-ea"/>
                  <a:cs typeface="+mn-ea"/>
                  <a:sym typeface="+mn-lt"/>
                </a:rPr>
                <a:t>记载：“伏日食汤饼，取巾拭汗，面色皎然”，这里的汤饼就是热汤面。</a:t>
              </a:r>
              <a:r>
                <a:rPr lang="en-US" altLang="zh-CN" sz="1800">
                  <a:solidFill>
                    <a:schemeClr val="tx1">
                      <a:lumMod val="75000"/>
                      <a:lumOff val="25000"/>
                    </a:schemeClr>
                  </a:solidFill>
                  <a:latin typeface="+mn-lt"/>
                  <a:ea typeface="+mn-ea"/>
                  <a:cs typeface="+mn-ea"/>
                  <a:sym typeface="+mn-lt"/>
                </a:rPr>
                <a:t>《</a:t>
              </a:r>
              <a:r>
                <a:rPr lang="zh-CN" altLang="en-US" sz="1800">
                  <a:solidFill>
                    <a:schemeClr val="tx1">
                      <a:lumMod val="75000"/>
                      <a:lumOff val="25000"/>
                    </a:schemeClr>
                  </a:solidFill>
                  <a:latin typeface="+mn-lt"/>
                  <a:ea typeface="+mn-ea"/>
                  <a:cs typeface="+mn-ea"/>
                  <a:sym typeface="+mn-lt"/>
                </a:rPr>
                <a:t>荆楚岁时记</a:t>
              </a:r>
              <a:r>
                <a:rPr lang="en-US" altLang="zh-CN" sz="1800">
                  <a:solidFill>
                    <a:schemeClr val="tx1">
                      <a:lumMod val="75000"/>
                      <a:lumOff val="25000"/>
                    </a:schemeClr>
                  </a:solidFill>
                  <a:latin typeface="+mn-lt"/>
                  <a:ea typeface="+mn-ea"/>
                  <a:cs typeface="+mn-ea"/>
                  <a:sym typeface="+mn-lt"/>
                </a:rPr>
                <a:t>》</a:t>
              </a:r>
              <a:r>
                <a:rPr lang="zh-CN" altLang="en-US" sz="1800">
                  <a:solidFill>
                    <a:schemeClr val="tx1">
                      <a:lumMod val="75000"/>
                      <a:lumOff val="25000"/>
                    </a:schemeClr>
                  </a:solidFill>
                  <a:latin typeface="+mn-lt"/>
                  <a:ea typeface="+mn-ea"/>
                  <a:cs typeface="+mn-ea"/>
                  <a:sym typeface="+mn-lt"/>
                </a:rPr>
                <a:t>中说：“六月伏日食汤饼，名为辟恶。”五月是恶月，六月与五月相近，故也应“辟恶”。伏天还可吃过水面、炒面。过水面，就是将面条煮熟用凉水过出，拌上蒜泥，浇上卤汁，不仅味道鲜美，而且可以“败心火”。炒面，就是用锅将面粉妙干炒熟，然后用开水冲后加糖拌着吃，具有“解烦渴，止泻，实大肠的作用”</a:t>
              </a:r>
            </a:p>
          </p:txBody>
        </p:sp>
      </p:gr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CEE4ECB-7732-4BC1-974C-4BF681A34AB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621615" y="3096568"/>
            <a:ext cx="5828270" cy="4028069"/>
          </a:xfrm>
          <a:prstGeom prst="rect">
            <a:avLst/>
          </a:prstGeom>
        </p:spPr>
      </p:pic>
      <p:pic>
        <p:nvPicPr>
          <p:cNvPr id="18" name="图片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3533985-B5A3-411F-8729-26A2694D4F5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21614" y="6336928"/>
            <a:ext cx="4752529" cy="2803937"/>
          </a:xfrm>
          <a:prstGeom prst="rect">
            <a:avLst/>
          </a:prstGeom>
        </p:spPr>
      </p:pic>
    </p:spTree>
    <p:extLst>
      <p:ext uri="{BB962C8B-B14F-4D97-AF65-F5344CB8AC3E}">
        <p14:creationId xmlns:p14="http://schemas.microsoft.com/office/powerpoint/2010/main" val="1753546199"/>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par>
                                <p:cTn id="20" presetID="2" presetClass="entr" presetSubtype="8" fill="hold" nodeType="withEffect">
                                  <p:stCondLst>
                                    <p:cond delay="25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15</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nvGrpSpPr>
          <p:cNvPr id="5" name="02fbce18-5984-4cc4-a5f8-fa900c5b17c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6F2F12D-20C3-4A61-8D38-94BD6D3D4B88}"/>
              </a:ext>
            </a:extLst>
          </p:cNvPr>
          <p:cNvGrpSpPr>
            <a:grpSpLocks noChangeAspect="1"/>
          </p:cNvGrpSpPr>
          <p:nvPr/>
        </p:nvGrpSpPr>
        <p:grpSpPr>
          <a:xfrm>
            <a:off x="1429790" y="3740605"/>
            <a:ext cx="14375861" cy="3748707"/>
            <a:chOff x="1120775" y="2662098"/>
            <a:chExt cx="10110967" cy="2636576"/>
          </a:xfrm>
        </p:grpSpPr>
        <p:sp>
          <p:nvSpPr>
            <p:cNvPr id="18" name="i$liḋe-TextBox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15FE7A9-D643-4E84-8DEE-08AEF8F699BC}"/>
                </a:ext>
              </a:extLst>
            </p:cNvPr>
            <p:cNvSpPr txBox="1">
              <a:spLocks/>
            </p:cNvSpPr>
            <p:nvPr/>
          </p:nvSpPr>
          <p:spPr>
            <a:xfrm>
              <a:off x="7943111" y="2662098"/>
              <a:ext cx="3288631" cy="586008"/>
            </a:xfrm>
            <a:prstGeom prst="rect">
              <a:avLst/>
            </a:prstGeom>
          </p:spPr>
          <p:txBody>
            <a:bodyPr vert="horz" wrap="square" lIns="737125" tIns="0" rIns="0" bIns="0" anchor="ctr" anchorCtr="0">
              <a:noAutofit/>
            </a:bodyPr>
            <a:lstStyle/>
            <a:p>
              <a:pPr marL="285750" indent="-285750">
                <a:lnSpc>
                  <a:spcPct val="150000"/>
                </a:lnSpc>
                <a:buFont typeface="Wingdings" panose="05000000000000000000" pitchFamily="2" charset="2"/>
                <a:buChar char="Ø"/>
              </a:pPr>
              <a:r>
                <a:rPr lang="zh-CN" altLang="en-US">
                  <a:latin typeface="+mn-lt"/>
                  <a:ea typeface="+mn-ea"/>
                  <a:cs typeface="+mn-ea"/>
                  <a:sym typeface="+mn-lt"/>
                </a:rPr>
                <a:t>藕与“偶”同音，所以人们用食藕祝愿婚姻美满。藕与莲花一样，出污泥而不染，因此也被看做是清廉高洁的人格象征。</a:t>
              </a:r>
              <a:endParaRPr lang="zh-CN" altLang="en-US" dirty="0">
                <a:solidFill>
                  <a:schemeClr val="dk1">
                    <a:lumMod val="100000"/>
                  </a:schemeClr>
                </a:solidFill>
                <a:latin typeface="+mn-lt"/>
                <a:ea typeface="+mn-ea"/>
                <a:cs typeface="+mn-ea"/>
                <a:sym typeface="+mn-lt"/>
              </a:endParaRPr>
            </a:p>
          </p:txBody>
        </p:sp>
        <p:sp>
          <p:nvSpPr>
            <p:cNvPr id="16" name="i$liḋe-TextBox 3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A7713F3-D933-4486-95EF-5DA899D2E5B3}"/>
                </a:ext>
              </a:extLst>
            </p:cNvPr>
            <p:cNvSpPr txBox="1">
              <a:spLocks/>
            </p:cNvSpPr>
            <p:nvPr/>
          </p:nvSpPr>
          <p:spPr>
            <a:xfrm>
              <a:off x="1120775" y="2662098"/>
              <a:ext cx="3207411" cy="586008"/>
            </a:xfrm>
            <a:prstGeom prst="rect">
              <a:avLst/>
            </a:prstGeom>
          </p:spPr>
          <p:txBody>
            <a:bodyPr vert="horz" wrap="square" lIns="0" tIns="0" rIns="737125" bIns="0" anchor="ctr" anchorCtr="0">
              <a:normAutofit/>
            </a:bodyPr>
            <a:lstStyle/>
            <a:p>
              <a:pPr marL="285750" indent="-285750" algn="r">
                <a:lnSpc>
                  <a:spcPct val="150000"/>
                </a:lnSpc>
                <a:buFont typeface="Wingdings" panose="05000000000000000000" pitchFamily="2" charset="2"/>
                <a:buChar char="Ø"/>
              </a:pPr>
              <a:r>
                <a:rPr lang="zh-CN" altLang="en-US">
                  <a:latin typeface="+mn-lt"/>
                  <a:ea typeface="+mn-ea"/>
                  <a:cs typeface="+mn-ea"/>
                  <a:sym typeface="+mn-lt"/>
                </a:rPr>
                <a:t>在民间有小暑吃藕的习俗。在清咸丰年间，莲藕就被钦定为御膳贡品。</a:t>
              </a:r>
              <a:endParaRPr lang="zh-CN" altLang="en-US" dirty="0">
                <a:solidFill>
                  <a:schemeClr val="dk1">
                    <a:lumMod val="100000"/>
                  </a:schemeClr>
                </a:solidFill>
                <a:latin typeface="+mn-lt"/>
                <a:ea typeface="+mn-ea"/>
                <a:cs typeface="+mn-ea"/>
                <a:sym typeface="+mn-lt"/>
              </a:endParaRPr>
            </a:p>
          </p:txBody>
        </p:sp>
        <p:sp>
          <p:nvSpPr>
            <p:cNvPr id="14" name="i$liḋe-TextBox 3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2390ADC-6C38-4C69-8E32-8ECCA9D709ED}"/>
                </a:ext>
              </a:extLst>
            </p:cNvPr>
            <p:cNvSpPr txBox="1">
              <a:spLocks/>
            </p:cNvSpPr>
            <p:nvPr/>
          </p:nvSpPr>
          <p:spPr>
            <a:xfrm>
              <a:off x="7943111" y="4712666"/>
              <a:ext cx="3288631" cy="586008"/>
            </a:xfrm>
            <a:prstGeom prst="rect">
              <a:avLst/>
            </a:prstGeom>
          </p:spPr>
          <p:txBody>
            <a:bodyPr vert="horz" wrap="square" lIns="737125" tIns="0" rIns="0" bIns="0" anchor="ctr" anchorCtr="0">
              <a:noAutofit/>
            </a:bodyPr>
            <a:lstStyle/>
            <a:p>
              <a:pPr marL="285750" indent="-285750">
                <a:lnSpc>
                  <a:spcPct val="150000"/>
                </a:lnSpc>
                <a:buFont typeface="Wingdings" panose="05000000000000000000" pitchFamily="2" charset="2"/>
                <a:buChar char="Ø"/>
              </a:pPr>
              <a:r>
                <a:rPr lang="zh-CN" altLang="en-US">
                  <a:latin typeface="+mn-lt"/>
                  <a:ea typeface="+mn-ea"/>
                  <a:cs typeface="+mn-ea"/>
                  <a:sym typeface="+mn-lt"/>
                </a:rPr>
                <a:t>鲜藕以小火偎烂，切片后加适量蜂蜜，可随意食用，有安神入睡之功效，可治血虚失眠。</a:t>
              </a:r>
              <a:endParaRPr lang="zh-CN" altLang="en-US" dirty="0">
                <a:solidFill>
                  <a:schemeClr val="dk1">
                    <a:lumMod val="100000"/>
                  </a:schemeClr>
                </a:solidFill>
                <a:latin typeface="+mn-lt"/>
                <a:ea typeface="+mn-ea"/>
                <a:cs typeface="+mn-ea"/>
                <a:sym typeface="+mn-lt"/>
              </a:endParaRPr>
            </a:p>
          </p:txBody>
        </p:sp>
        <p:sp>
          <p:nvSpPr>
            <p:cNvPr id="12" name="i$liḋe-TextBox 3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F85689C-3CFE-4238-85DB-792BE811C974}"/>
                </a:ext>
              </a:extLst>
            </p:cNvPr>
            <p:cNvSpPr txBox="1">
              <a:spLocks/>
            </p:cNvSpPr>
            <p:nvPr/>
          </p:nvSpPr>
          <p:spPr>
            <a:xfrm>
              <a:off x="1120775" y="4712666"/>
              <a:ext cx="3207411" cy="586008"/>
            </a:xfrm>
            <a:prstGeom prst="rect">
              <a:avLst/>
            </a:prstGeom>
          </p:spPr>
          <p:txBody>
            <a:bodyPr vert="horz" wrap="square" lIns="0" tIns="0" rIns="737125" bIns="0" anchor="ctr" anchorCtr="0">
              <a:noAutofit/>
            </a:bodyPr>
            <a:lstStyle/>
            <a:p>
              <a:pPr marL="285750" indent="-285750" algn="r">
                <a:lnSpc>
                  <a:spcPct val="150000"/>
                </a:lnSpc>
                <a:buFont typeface="Wingdings" panose="05000000000000000000" pitchFamily="2" charset="2"/>
                <a:buChar char="Ø"/>
              </a:pPr>
              <a:r>
                <a:rPr lang="zh-CN" altLang="en-US">
                  <a:latin typeface="+mn-lt"/>
                  <a:ea typeface="+mn-ea"/>
                  <a:cs typeface="+mn-ea"/>
                  <a:sym typeface="+mn-lt"/>
                </a:rPr>
                <a:t>藕中含有大量的碳水化合物及丰富的钙、磷、铁和多种维生素，钾和膳食纤维也比较多，具有清热养血除烦等功效，适合夏天食用。</a:t>
              </a:r>
              <a:endParaRPr lang="zh-CN" altLang="en-US" dirty="0">
                <a:solidFill>
                  <a:schemeClr val="dk1">
                    <a:lumMod val="100000"/>
                  </a:schemeClr>
                </a:solidFill>
                <a:latin typeface="+mn-lt"/>
                <a:ea typeface="+mn-ea"/>
                <a:cs typeface="+mn-ea"/>
                <a:sym typeface="+mn-lt"/>
              </a:endParaRPr>
            </a:p>
          </p:txBody>
        </p:sp>
      </p:grpSp>
      <p:sp>
        <p:nvSpPr>
          <p:cNvPr id="37" name="矩形 3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A980786-CF69-48F7-8861-D6A506532AA2}"/>
              </a:ext>
            </a:extLst>
          </p:cNvPr>
          <p:cNvSpPr/>
          <p:nvPr/>
        </p:nvSpPr>
        <p:spPr>
          <a:xfrm>
            <a:off x="8001451" y="2286219"/>
            <a:ext cx="1107996" cy="2034485"/>
          </a:xfrm>
          <a:prstGeom prst="rect">
            <a:avLst/>
          </a:prstGeom>
        </p:spPr>
        <p:txBody>
          <a:bodyPr vert="eaVert" wrap="square">
            <a:spAutoFit/>
          </a:bodyPr>
          <a:lstStyle/>
          <a:p>
            <a:r>
              <a:rPr lang="zh-CN" altLang="en-US" sz="6000">
                <a:solidFill>
                  <a:srgbClr val="3A642E"/>
                </a:solidFill>
                <a:latin typeface="+mn-lt"/>
                <a:ea typeface="+mn-ea"/>
                <a:cs typeface="+mn-ea"/>
                <a:sym typeface="+mn-lt"/>
              </a:rPr>
              <a:t>吃藕</a:t>
            </a:r>
            <a:endParaRPr lang="zh-CN" altLang="en-US" sz="6000" dirty="0">
              <a:solidFill>
                <a:srgbClr val="3A642E"/>
              </a:solidFill>
              <a:latin typeface="+mn-lt"/>
              <a:ea typeface="+mn-ea"/>
              <a:cs typeface="+mn-ea"/>
              <a:sym typeface="+mn-lt"/>
            </a:endParaRPr>
          </a:p>
        </p:txBody>
      </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67D4D90-8AAF-436F-B8E3-5B3648DF37C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41779" y="1367201"/>
            <a:ext cx="6840984" cy="6840984"/>
          </a:xfrm>
          <a:prstGeom prst="rect">
            <a:avLst/>
          </a:prstGeom>
        </p:spPr>
      </p:pic>
    </p:spTree>
    <p:extLst>
      <p:ext uri="{BB962C8B-B14F-4D97-AF65-F5344CB8AC3E}">
        <p14:creationId xmlns:p14="http://schemas.microsoft.com/office/powerpoint/2010/main" val="1583997873"/>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4)">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 xmlns:a14="http://schemas.microsoft.com/office/drawing/2010/main" xmlns:p14="http://schemas.microsoft.com/office/powerpoint/2010/main" xmlns:a16="http://schemas.microsoft.com/office/drawing/2014/main" id="{252219DA-B6AA-4B33-9478-8B4A544CFF0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8" name="图片 17">
            <a:extLst>
              <a:ext uri="{FF2B5EF4-FFF2-40B4-BE49-F238E27FC236}">
                <a16:creationId xmlns="" xmlns:a14="http://schemas.microsoft.com/office/drawing/2010/main" xmlns:p14="http://schemas.microsoft.com/office/powerpoint/2010/main" xmlns:a16="http://schemas.microsoft.com/office/drawing/2014/main" id="{89BA1295-5CC1-47F9-B790-2DEC49D9097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 name="矩形 1">
            <a:extLst>
              <a:ext uri="{FF2B5EF4-FFF2-40B4-BE49-F238E27FC236}">
                <a16:creationId xmlns="" xmlns:a14="http://schemas.microsoft.com/office/drawing/2010/main" xmlns:p14="http://schemas.microsoft.com/office/powerpoint/2010/main" xmlns:a16="http://schemas.microsoft.com/office/drawing/2014/main" id="{0AAA34BF-C0D8-4F80-8789-0A8810E9478C}"/>
              </a:ext>
            </a:extLst>
          </p:cNvPr>
          <p:cNvSpPr/>
          <p:nvPr/>
        </p:nvSpPr>
        <p:spPr>
          <a:xfrm>
            <a:off x="-35570" y="0"/>
            <a:ext cx="16958319" cy="9361488"/>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9"/>
          <p:cNvSpPr txBox="1"/>
          <p:nvPr/>
        </p:nvSpPr>
        <p:spPr>
          <a:xfrm>
            <a:off x="7821083" y="2402059"/>
            <a:ext cx="7769084" cy="1050722"/>
          </a:xfrm>
          <a:prstGeom prst="rect">
            <a:avLst/>
          </a:prstGeom>
          <a:noFill/>
        </p:spPr>
        <p:txBody>
          <a:bodyPr wrap="square" lIns="126160" tIns="63080" rIns="126160" bIns="63080" rtlCol="0">
            <a:spAutoFit/>
          </a:bodyPr>
          <a:lstStyle/>
          <a:p>
            <a:pPr marL="0" lvl="1"/>
            <a:r>
              <a:rPr lang="zh-CN" altLang="en-US" sz="6000" b="1">
                <a:solidFill>
                  <a:srgbClr val="3A642E"/>
                </a:solidFill>
                <a:latin typeface="+mn-lt"/>
                <a:ea typeface="+mn-ea"/>
                <a:cs typeface="+mn-ea"/>
                <a:sym typeface="+mn-lt"/>
              </a:rPr>
              <a:t>关于小暑的民间传说</a:t>
            </a:r>
          </a:p>
        </p:txBody>
      </p:sp>
      <p:sp>
        <p:nvSpPr>
          <p:cNvPr id="35" name="文本框 9"/>
          <p:cNvSpPr txBox="1"/>
          <p:nvPr/>
        </p:nvSpPr>
        <p:spPr>
          <a:xfrm>
            <a:off x="8101337" y="3637034"/>
            <a:ext cx="2504923"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6" name="文本框 9"/>
          <p:cNvSpPr txBox="1"/>
          <p:nvPr/>
        </p:nvSpPr>
        <p:spPr>
          <a:xfrm>
            <a:off x="8101335" y="4253894"/>
            <a:ext cx="260084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7" name="文本框 9"/>
          <p:cNvSpPr txBox="1"/>
          <p:nvPr/>
        </p:nvSpPr>
        <p:spPr>
          <a:xfrm>
            <a:off x="10674876" y="3637034"/>
            <a:ext cx="3979185"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8" name="文本框 9"/>
          <p:cNvSpPr txBox="1"/>
          <p:nvPr/>
        </p:nvSpPr>
        <p:spPr>
          <a:xfrm>
            <a:off x="10674875" y="4253895"/>
            <a:ext cx="3187100"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grpSp>
        <p:nvGrpSpPr>
          <p:cNvPr id="39" name="组合 38"/>
          <p:cNvGrpSpPr/>
          <p:nvPr/>
        </p:nvGrpSpPr>
        <p:grpSpPr>
          <a:xfrm>
            <a:off x="3492823" y="2225719"/>
            <a:ext cx="3418430" cy="3031089"/>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3A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grpSp>
      <p:cxnSp>
        <p:nvCxnSpPr>
          <p:cNvPr id="43" name="直接连接符 42"/>
          <p:cNvCxnSpPr>
            <a:cxnSpLocks/>
          </p:cNvCxnSpPr>
          <p:nvPr/>
        </p:nvCxnSpPr>
        <p:spPr>
          <a:xfrm>
            <a:off x="7821084" y="2452790"/>
            <a:ext cx="0" cy="258416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4="http://schemas.microsoft.com/office/drawing/2010/main" xmlns:p14="http://schemas.microsoft.com/office/powerpoint/2010/main" xmlns:a16="http://schemas.microsoft.com/office/drawing/2014/main" id="{BFC490FA-1A07-4437-99BC-7183CFD6C0A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4246" y="6020627"/>
            <a:ext cx="8358504" cy="3340861"/>
          </a:xfrm>
          <a:prstGeom prst="rect">
            <a:avLst/>
          </a:prstGeom>
        </p:spPr>
      </p:pic>
      <p:pic>
        <p:nvPicPr>
          <p:cNvPr id="29" name="图片 28">
            <a:extLst>
              <a:ext uri="{FF2B5EF4-FFF2-40B4-BE49-F238E27FC236}">
                <a16:creationId xmlns="" xmlns:a14="http://schemas.microsoft.com/office/drawing/2010/main" xmlns:p14="http://schemas.microsoft.com/office/powerpoint/2010/main" xmlns:a16="http://schemas.microsoft.com/office/drawing/2014/main" id="{72059D5D-0CE5-4E05-B319-B91F496741D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6402" y="6020627"/>
            <a:ext cx="4736373" cy="3340861"/>
          </a:xfrm>
          <a:prstGeom prst="rect">
            <a:avLst/>
          </a:prstGeom>
        </p:spPr>
      </p:pic>
      <p:pic>
        <p:nvPicPr>
          <p:cNvPr id="34" name="图片 33">
            <a:extLst>
              <a:ext uri="{FF2B5EF4-FFF2-40B4-BE49-F238E27FC236}">
                <a16:creationId xmlns="" xmlns:a14="http://schemas.microsoft.com/office/drawing/2010/main" xmlns:p14="http://schemas.microsoft.com/office/powerpoint/2010/main" xmlns:a16="http://schemas.microsoft.com/office/drawing/2014/main" id="{655E32BF-DEB7-4B32-B20C-CFA52019470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84" y="6020627"/>
            <a:ext cx="4736373" cy="3340861"/>
          </a:xfrm>
          <a:prstGeom prst="rect">
            <a:avLst/>
          </a:prstGeom>
        </p:spPr>
      </p:pic>
      <p:sp>
        <p:nvSpPr>
          <p:cNvPr id="17" name="Freeform 6">
            <a:extLst>
              <a:ext uri="{FF2B5EF4-FFF2-40B4-BE49-F238E27FC236}">
                <a16:creationId xmlns="" xmlns:a14="http://schemas.microsoft.com/office/drawing/2010/main" xmlns:p14="http://schemas.microsoft.com/office/powerpoint/2010/main" xmlns:a16="http://schemas.microsoft.com/office/drawing/2014/main" id="{389755EE-CD3C-47EF-AF3B-F3BC7243CCD2}"/>
              </a:ext>
            </a:extLst>
          </p:cNvPr>
          <p:cNvSpPr>
            <a:spLocks/>
          </p:cNvSpPr>
          <p:nvPr/>
        </p:nvSpPr>
        <p:spPr bwMode="auto">
          <a:xfrm>
            <a:off x="6877199" y="2452790"/>
            <a:ext cx="831580" cy="1126481"/>
          </a:xfrm>
          <a:custGeom>
            <a:avLst/>
            <a:gdLst>
              <a:gd name="T0" fmla="*/ 0 w 517"/>
              <a:gd name="T1" fmla="*/ 523 h 700"/>
              <a:gd name="T2" fmla="*/ 153 w 517"/>
              <a:gd name="T3" fmla="*/ 489 h 700"/>
              <a:gd name="T4" fmla="*/ 266 w 517"/>
              <a:gd name="T5" fmla="*/ 590 h 700"/>
              <a:gd name="T6" fmla="*/ 364 w 517"/>
              <a:gd name="T7" fmla="*/ 492 h 700"/>
              <a:gd name="T8" fmla="*/ 217 w 517"/>
              <a:gd name="T9" fmla="*/ 397 h 700"/>
              <a:gd name="T10" fmla="*/ 156 w 517"/>
              <a:gd name="T11" fmla="*/ 397 h 700"/>
              <a:gd name="T12" fmla="*/ 156 w 517"/>
              <a:gd name="T13" fmla="*/ 284 h 700"/>
              <a:gd name="T14" fmla="*/ 214 w 517"/>
              <a:gd name="T15" fmla="*/ 284 h 700"/>
              <a:gd name="T16" fmla="*/ 349 w 517"/>
              <a:gd name="T17" fmla="*/ 195 h 700"/>
              <a:gd name="T18" fmla="*/ 263 w 517"/>
              <a:gd name="T19" fmla="*/ 110 h 700"/>
              <a:gd name="T20" fmla="*/ 156 w 517"/>
              <a:gd name="T21" fmla="*/ 208 h 700"/>
              <a:gd name="T22" fmla="*/ 12 w 517"/>
              <a:gd name="T23" fmla="*/ 180 h 700"/>
              <a:gd name="T24" fmla="*/ 275 w 517"/>
              <a:gd name="T25" fmla="*/ 0 h 700"/>
              <a:gd name="T26" fmla="*/ 502 w 517"/>
              <a:gd name="T27" fmla="*/ 174 h 700"/>
              <a:gd name="T28" fmla="*/ 358 w 517"/>
              <a:gd name="T29" fmla="*/ 336 h 700"/>
              <a:gd name="T30" fmla="*/ 517 w 517"/>
              <a:gd name="T31" fmla="*/ 501 h 700"/>
              <a:gd name="T32" fmla="*/ 257 w 517"/>
              <a:gd name="T33" fmla="*/ 694 h 700"/>
              <a:gd name="T34" fmla="*/ 0 w 517"/>
              <a:gd name="T35" fmla="*/ 523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7" h="700">
                <a:moveTo>
                  <a:pt x="0" y="523"/>
                </a:moveTo>
                <a:cubicBezTo>
                  <a:pt x="153" y="489"/>
                  <a:pt x="153" y="489"/>
                  <a:pt x="153" y="489"/>
                </a:cubicBezTo>
                <a:cubicBezTo>
                  <a:pt x="165" y="556"/>
                  <a:pt x="203" y="590"/>
                  <a:pt x="266" y="590"/>
                </a:cubicBezTo>
                <a:cubicBezTo>
                  <a:pt x="329" y="588"/>
                  <a:pt x="362" y="555"/>
                  <a:pt x="364" y="492"/>
                </a:cubicBezTo>
                <a:cubicBezTo>
                  <a:pt x="364" y="429"/>
                  <a:pt x="315" y="397"/>
                  <a:pt x="217" y="397"/>
                </a:cubicBezTo>
                <a:cubicBezTo>
                  <a:pt x="156" y="397"/>
                  <a:pt x="156" y="397"/>
                  <a:pt x="156" y="397"/>
                </a:cubicBezTo>
                <a:cubicBezTo>
                  <a:pt x="156" y="284"/>
                  <a:pt x="156" y="284"/>
                  <a:pt x="156" y="284"/>
                </a:cubicBezTo>
                <a:cubicBezTo>
                  <a:pt x="214" y="284"/>
                  <a:pt x="214" y="284"/>
                  <a:pt x="214" y="284"/>
                </a:cubicBezTo>
                <a:cubicBezTo>
                  <a:pt x="304" y="284"/>
                  <a:pt x="349" y="254"/>
                  <a:pt x="349" y="195"/>
                </a:cubicBezTo>
                <a:cubicBezTo>
                  <a:pt x="347" y="138"/>
                  <a:pt x="318" y="110"/>
                  <a:pt x="263" y="110"/>
                </a:cubicBezTo>
                <a:cubicBezTo>
                  <a:pt x="206" y="114"/>
                  <a:pt x="170" y="146"/>
                  <a:pt x="156" y="208"/>
                </a:cubicBezTo>
                <a:cubicBezTo>
                  <a:pt x="12" y="180"/>
                  <a:pt x="12" y="180"/>
                  <a:pt x="12" y="180"/>
                </a:cubicBezTo>
                <a:cubicBezTo>
                  <a:pt x="43" y="62"/>
                  <a:pt x="131" y="2"/>
                  <a:pt x="275" y="0"/>
                </a:cubicBezTo>
                <a:cubicBezTo>
                  <a:pt x="416" y="4"/>
                  <a:pt x="492" y="62"/>
                  <a:pt x="502" y="174"/>
                </a:cubicBezTo>
                <a:cubicBezTo>
                  <a:pt x="504" y="258"/>
                  <a:pt x="456" y="312"/>
                  <a:pt x="358" y="336"/>
                </a:cubicBezTo>
                <a:cubicBezTo>
                  <a:pt x="456" y="352"/>
                  <a:pt x="509" y="407"/>
                  <a:pt x="517" y="501"/>
                </a:cubicBezTo>
                <a:cubicBezTo>
                  <a:pt x="509" y="626"/>
                  <a:pt x="422" y="690"/>
                  <a:pt x="257" y="694"/>
                </a:cubicBezTo>
                <a:cubicBezTo>
                  <a:pt x="118" y="700"/>
                  <a:pt x="33" y="643"/>
                  <a:pt x="0" y="523"/>
                </a:cubicBezTo>
                <a:close/>
              </a:path>
            </a:pathLst>
          </a:custGeom>
          <a:solidFill>
            <a:srgbClr val="3A642E"/>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Tree>
    <p:extLst>
      <p:ext uri="{BB962C8B-B14F-4D97-AF65-F5344CB8AC3E}">
        <p14:creationId xmlns:p14="http://schemas.microsoft.com/office/powerpoint/2010/main" val="2101091195"/>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par>
                                <p:cTn id="14" presetID="52" presetClass="entr" presetSubtype="0" fill="hold" grpId="0" nodeType="withEffect">
                                  <p:stCondLst>
                                    <p:cond delay="650"/>
                                  </p:stCondLst>
                                  <p:iterate type="lt">
                                    <p:tmPct val="10000"/>
                                  </p:iterate>
                                  <p:childTnLst>
                                    <p:set>
                                      <p:cBhvr>
                                        <p:cTn id="15" dur="1" fill="hold">
                                          <p:stCondLst>
                                            <p:cond delay="0"/>
                                          </p:stCondLst>
                                        </p:cTn>
                                        <p:tgtEl>
                                          <p:spTgt spid="33"/>
                                        </p:tgtEl>
                                        <p:attrNameLst>
                                          <p:attrName>style.visibility</p:attrName>
                                        </p:attrNameLst>
                                      </p:cBhvr>
                                      <p:to>
                                        <p:strVal val="visible"/>
                                      </p:to>
                                    </p:set>
                                    <p:animScale>
                                      <p:cBhvr>
                                        <p:cTn id="16"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3"/>
                                        </p:tgtEl>
                                        <p:attrNameLst>
                                          <p:attrName>ppt_x</p:attrName>
                                          <p:attrName>ppt_y</p:attrName>
                                        </p:attrNameLst>
                                      </p:cBhvr>
                                    </p:animMotion>
                                    <p:animEffect transition="in" filter="fade">
                                      <p:cBhvr>
                                        <p:cTn id="18" dur="1000"/>
                                        <p:tgtEl>
                                          <p:spTgt spid="33"/>
                                        </p:tgtEl>
                                      </p:cBhvr>
                                    </p:animEffect>
                                  </p:childTnLst>
                                </p:cTn>
                              </p:par>
                              <p:par>
                                <p:cTn id="19" presetID="22" presetClass="entr" presetSubtype="1" fill="hold" nodeType="withEffect">
                                  <p:stCondLst>
                                    <p:cond delay="1850"/>
                                  </p:stCondLst>
                                  <p:childTnLst>
                                    <p:set>
                                      <p:cBhvr>
                                        <p:cTn id="20" dur="1" fill="hold">
                                          <p:stCondLst>
                                            <p:cond delay="0"/>
                                          </p:stCondLst>
                                        </p:cTn>
                                        <p:tgtEl>
                                          <p:spTgt spid="43"/>
                                        </p:tgtEl>
                                        <p:attrNameLst>
                                          <p:attrName>style.visibility</p:attrName>
                                        </p:attrNameLst>
                                      </p:cBhvr>
                                      <p:to>
                                        <p:strVal val="visible"/>
                                      </p:to>
                                    </p:set>
                                    <p:animEffect transition="in" filter="wipe(up)">
                                      <p:cBhvr>
                                        <p:cTn id="21" dur="500"/>
                                        <p:tgtEl>
                                          <p:spTgt spid="43"/>
                                        </p:tgtEl>
                                      </p:cBhvr>
                                    </p:animEffect>
                                  </p:childTnLst>
                                </p:cTn>
                              </p:par>
                              <p:par>
                                <p:cTn id="22" presetID="2" presetClass="entr" presetSubtype="4" fill="hold" grpId="0" nodeType="withEffect">
                                  <p:stCondLst>
                                    <p:cond delay="25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50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50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ppt_x"/>
                                          </p:val>
                                        </p:tav>
                                        <p:tav tm="100000">
                                          <p:val>
                                            <p:strVal val="#ppt_x"/>
                                          </p:val>
                                        </p:tav>
                                      </p:tavLst>
                                    </p:anim>
                                    <p:anim calcmode="lin" valueType="num">
                                      <p:cBhvr additive="base">
                                        <p:cTn id="33" dur="500" fill="hold"/>
                                        <p:tgtEl>
                                          <p:spTgt spid="3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fill="hold"/>
                                        <p:tgtEl>
                                          <p:spTgt spid="38"/>
                                        </p:tgtEl>
                                        <p:attrNameLst>
                                          <p:attrName>ppt_x</p:attrName>
                                        </p:attrNameLst>
                                      </p:cBhvr>
                                      <p:tavLst>
                                        <p:tav tm="0">
                                          <p:val>
                                            <p:strVal val="#ppt_x"/>
                                          </p:val>
                                        </p:tav>
                                        <p:tav tm="100000">
                                          <p:val>
                                            <p:strVal val="#ppt_x"/>
                                          </p:val>
                                        </p:tav>
                                      </p:tavLst>
                                    </p:anim>
                                    <p:anim calcmode="lin" valueType="num">
                                      <p:cBhvr additive="base">
                                        <p:cTn id="3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7" grpId="0"/>
      <p:bldP spid="38" grpId="0"/>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lc="http://schemas.openxmlformats.org/drawingml/2006/lockedCanvas" xmlns:p14="http://schemas.microsoft.com/office/powerpoint/2010/main" xmlns:a14="http://schemas.microsoft.com/office/drawing/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17</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关于小暑的民间传说</a:t>
            </a:r>
          </a:p>
        </p:txBody>
      </p:sp>
      <p:sp>
        <p:nvSpPr>
          <p:cNvPr id="5" name="KSO_Shape">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B0598B7C-BD3D-4685-B7DD-7D1C6155BB68}"/>
              </a:ext>
            </a:extLst>
          </p:cNvPr>
          <p:cNvSpPr>
            <a:spLocks/>
          </p:cNvSpPr>
          <p:nvPr/>
        </p:nvSpPr>
        <p:spPr bwMode="auto">
          <a:xfrm>
            <a:off x="338188" y="104520"/>
            <a:ext cx="715020" cy="6961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mn-lt"/>
              <a:ea typeface="+mn-ea"/>
              <a:cs typeface="+mn-ea"/>
              <a:sym typeface="+mn-lt"/>
            </a:endParaRPr>
          </a:p>
        </p:txBody>
      </p:sp>
      <p:grpSp>
        <p:nvGrpSpPr>
          <p:cNvPr id="6" name="1253458d-ba0b-4d2e-bb13-2c77dfe53ff7">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D71A8EE1-818C-4D45-8348-1D1FD32EC2AC}"/>
              </a:ext>
            </a:extLst>
          </p:cNvPr>
          <p:cNvGrpSpPr>
            <a:grpSpLocks noChangeAspect="1"/>
          </p:cNvGrpSpPr>
          <p:nvPr/>
        </p:nvGrpSpPr>
        <p:grpSpPr>
          <a:xfrm>
            <a:off x="1987074" y="2911232"/>
            <a:ext cx="13603093" cy="5009872"/>
            <a:chOff x="772827" y="1714600"/>
            <a:chExt cx="9965285" cy="3670111"/>
          </a:xfrm>
        </p:grpSpPr>
        <p:sp>
          <p:nvSpPr>
            <p:cNvPr id="7" name="íṡľíḍè-Oval 42">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95AAA314-285E-4FE0-AC67-208712690307}"/>
                </a:ext>
              </a:extLst>
            </p:cNvPr>
            <p:cNvSpPr/>
            <p:nvPr/>
          </p:nvSpPr>
          <p:spPr>
            <a:xfrm>
              <a:off x="9011639" y="1714600"/>
              <a:ext cx="628339" cy="628339"/>
            </a:xfrm>
            <a:prstGeom prst="ellipse">
              <a:avLst/>
            </a:prstGeom>
            <a:solidFill>
              <a:schemeClr val="accent4">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8" name="íṡľíḍè-Freeform: Shape 43">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02B71499-82F7-4C55-BF26-4679B99CBF66}"/>
                </a:ext>
              </a:extLst>
            </p:cNvPr>
            <p:cNvSpPr/>
            <p:nvPr/>
          </p:nvSpPr>
          <p:spPr>
            <a:xfrm>
              <a:off x="9146282" y="1849242"/>
              <a:ext cx="359051" cy="359055"/>
            </a:xfrm>
            <a:custGeom>
              <a:avLst/>
              <a:gdLst/>
              <a:ahLst/>
              <a:cxnLst>
                <a:cxn ang="0">
                  <a:pos x="wd2" y="hd2"/>
                </a:cxn>
                <a:cxn ang="5400000">
                  <a:pos x="wd2" y="hd2"/>
                </a:cxn>
                <a:cxn ang="10800000">
                  <a:pos x="wd2" y="hd2"/>
                </a:cxn>
                <a:cxn ang="16200000">
                  <a:pos x="wd2" y="hd2"/>
                </a:cxn>
              </a:cxnLst>
              <a:rect l="0" t="0" r="r" b="b"/>
              <a:pathLst>
                <a:path w="21600" h="21600" extrusionOk="0">
                  <a:moveTo>
                    <a:pt x="12260" y="14462"/>
                  </a:moveTo>
                  <a:cubicBezTo>
                    <a:pt x="10237" y="15268"/>
                    <a:pt x="7944" y="14282"/>
                    <a:pt x="7138" y="12260"/>
                  </a:cubicBezTo>
                  <a:cubicBezTo>
                    <a:pt x="6332" y="10238"/>
                    <a:pt x="7318" y="7944"/>
                    <a:pt x="9340" y="7138"/>
                  </a:cubicBezTo>
                  <a:cubicBezTo>
                    <a:pt x="11363" y="6332"/>
                    <a:pt x="13656" y="7318"/>
                    <a:pt x="14462" y="9340"/>
                  </a:cubicBezTo>
                  <a:cubicBezTo>
                    <a:pt x="15268" y="11362"/>
                    <a:pt x="14282" y="13656"/>
                    <a:pt x="12260" y="14462"/>
                  </a:cubicBezTo>
                  <a:close/>
                  <a:moveTo>
                    <a:pt x="19602" y="9782"/>
                  </a:moveTo>
                  <a:cubicBezTo>
                    <a:pt x="20834" y="9090"/>
                    <a:pt x="21600" y="8617"/>
                    <a:pt x="21600" y="8617"/>
                  </a:cubicBezTo>
                  <a:lnTo>
                    <a:pt x="20140" y="4954"/>
                  </a:lnTo>
                  <a:cubicBezTo>
                    <a:pt x="20140" y="4954"/>
                    <a:pt x="19254" y="5138"/>
                    <a:pt x="17878" y="5484"/>
                  </a:cubicBezTo>
                  <a:cubicBezTo>
                    <a:pt x="17340" y="4770"/>
                    <a:pt x="16700" y="4141"/>
                    <a:pt x="15975" y="3619"/>
                  </a:cubicBezTo>
                  <a:cubicBezTo>
                    <a:pt x="16319" y="2115"/>
                    <a:pt x="16483" y="1130"/>
                    <a:pt x="16483" y="1130"/>
                  </a:cubicBezTo>
                  <a:lnTo>
                    <a:pt x="13896" y="17"/>
                  </a:lnTo>
                  <a:cubicBezTo>
                    <a:pt x="13896" y="17"/>
                    <a:pt x="13292" y="816"/>
                    <a:pt x="12435" y="2100"/>
                  </a:cubicBezTo>
                  <a:cubicBezTo>
                    <a:pt x="11667" y="1958"/>
                    <a:pt x="9929" y="1990"/>
                    <a:pt x="9794" y="2006"/>
                  </a:cubicBezTo>
                  <a:cubicBezTo>
                    <a:pt x="9096" y="770"/>
                    <a:pt x="8616" y="0"/>
                    <a:pt x="8616" y="0"/>
                  </a:cubicBezTo>
                  <a:lnTo>
                    <a:pt x="4955" y="1460"/>
                  </a:lnTo>
                  <a:cubicBezTo>
                    <a:pt x="4955" y="1460"/>
                    <a:pt x="5136" y="2351"/>
                    <a:pt x="5481" y="3734"/>
                  </a:cubicBezTo>
                  <a:cubicBezTo>
                    <a:pt x="4778" y="4264"/>
                    <a:pt x="4157" y="4895"/>
                    <a:pt x="3639" y="5608"/>
                  </a:cubicBezTo>
                  <a:cubicBezTo>
                    <a:pt x="2127" y="5266"/>
                    <a:pt x="1135" y="5104"/>
                    <a:pt x="1135" y="5104"/>
                  </a:cubicBezTo>
                  <a:lnTo>
                    <a:pt x="22" y="7692"/>
                  </a:lnTo>
                  <a:cubicBezTo>
                    <a:pt x="22" y="7692"/>
                    <a:pt x="819" y="8298"/>
                    <a:pt x="2103" y="9154"/>
                  </a:cubicBezTo>
                  <a:cubicBezTo>
                    <a:pt x="1955" y="9941"/>
                    <a:pt x="1990" y="11679"/>
                    <a:pt x="2004" y="11801"/>
                  </a:cubicBezTo>
                  <a:cubicBezTo>
                    <a:pt x="768" y="12502"/>
                    <a:pt x="0" y="12983"/>
                    <a:pt x="0" y="12983"/>
                  </a:cubicBezTo>
                  <a:lnTo>
                    <a:pt x="1460" y="16645"/>
                  </a:lnTo>
                  <a:cubicBezTo>
                    <a:pt x="1460" y="16645"/>
                    <a:pt x="2351" y="16467"/>
                    <a:pt x="3732" y="16126"/>
                  </a:cubicBezTo>
                  <a:cubicBezTo>
                    <a:pt x="4263" y="16831"/>
                    <a:pt x="4896" y="17454"/>
                    <a:pt x="5611" y="17973"/>
                  </a:cubicBezTo>
                  <a:cubicBezTo>
                    <a:pt x="5273" y="19468"/>
                    <a:pt x="5112" y="20448"/>
                    <a:pt x="5112" y="20448"/>
                  </a:cubicBezTo>
                  <a:lnTo>
                    <a:pt x="7642" y="21536"/>
                  </a:lnTo>
                  <a:cubicBezTo>
                    <a:pt x="7642" y="21536"/>
                    <a:pt x="8236" y="20755"/>
                    <a:pt x="9083" y="19495"/>
                  </a:cubicBezTo>
                  <a:cubicBezTo>
                    <a:pt x="9914" y="19659"/>
                    <a:pt x="11699" y="19617"/>
                    <a:pt x="11812" y="19605"/>
                  </a:cubicBezTo>
                  <a:cubicBezTo>
                    <a:pt x="12507" y="20836"/>
                    <a:pt x="12984" y="21600"/>
                    <a:pt x="12984" y="21600"/>
                  </a:cubicBezTo>
                  <a:lnTo>
                    <a:pt x="16645" y="20140"/>
                  </a:lnTo>
                  <a:cubicBezTo>
                    <a:pt x="16645" y="20140"/>
                    <a:pt x="16465" y="19256"/>
                    <a:pt x="16122" y="17881"/>
                  </a:cubicBezTo>
                  <a:cubicBezTo>
                    <a:pt x="16854" y="17330"/>
                    <a:pt x="17498" y="16672"/>
                    <a:pt x="18029" y="15924"/>
                  </a:cubicBezTo>
                  <a:cubicBezTo>
                    <a:pt x="19510" y="16258"/>
                    <a:pt x="20478" y="16419"/>
                    <a:pt x="20478" y="16419"/>
                  </a:cubicBezTo>
                  <a:lnTo>
                    <a:pt x="21566" y="13889"/>
                  </a:lnTo>
                  <a:cubicBezTo>
                    <a:pt x="21566" y="13889"/>
                    <a:pt x="20777" y="13294"/>
                    <a:pt x="19508" y="12446"/>
                  </a:cubicBezTo>
                  <a:cubicBezTo>
                    <a:pt x="19652" y="11675"/>
                    <a:pt x="19618" y="9922"/>
                    <a:pt x="19602" y="9782"/>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9" name="íṡľíḍè-Rectangle 41">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888F485F-5EEC-4FC0-B7F4-1DB214AE7574}"/>
                </a:ext>
              </a:extLst>
            </p:cNvPr>
            <p:cNvSpPr/>
            <p:nvPr/>
          </p:nvSpPr>
          <p:spPr>
            <a:xfrm>
              <a:off x="8203778" y="2450864"/>
              <a:ext cx="2244067" cy="801207"/>
            </a:xfrm>
            <a:prstGeom prst="rect">
              <a:avLst/>
            </a:prstGeom>
            <a:noFill/>
            <a:ln w="12700" cap="flat">
              <a:noFill/>
              <a:miter lim="400000"/>
            </a:ln>
            <a:effectLst/>
            <a:extLst>
              <a:ext uri="{C572A759-6A51-4108-AA02-DFA0A04FC94B}">
                <ma14:wrappingTextBoxFlag xmlns="" xmlns:a16="http://schemas.microsoft.com/office/drawing/2014/main" xmlns:a14="http://schemas.microsoft.com/office/drawing/2010/main"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50000"/>
                </a:lnSpc>
              </a:pPr>
              <a:r>
                <a:rPr lang="zh-CN" altLang="en-US">
                  <a:latin typeface="+mn-lt"/>
                  <a:ea typeface="+mn-ea"/>
                  <a:cs typeface="+mn-ea"/>
                  <a:sym typeface="+mn-lt"/>
                </a:rPr>
                <a:t>阳关辐射最强的日子，所以家家户户多会不约而同的选择这一天“晒伏”，</a:t>
              </a:r>
              <a:endParaRPr lang="zh-CN" altLang="en-US" dirty="0">
                <a:latin typeface="+mn-lt"/>
                <a:ea typeface="+mn-ea"/>
                <a:cs typeface="+mn-ea"/>
                <a:sym typeface="+mn-lt"/>
              </a:endParaRPr>
            </a:p>
          </p:txBody>
        </p:sp>
        <p:sp>
          <p:nvSpPr>
            <p:cNvPr id="10" name="íṡľíḍè-Oval 38">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170CE753-03A8-46E1-9049-2FF8255CC3FB}"/>
                </a:ext>
              </a:extLst>
            </p:cNvPr>
            <p:cNvSpPr/>
            <p:nvPr/>
          </p:nvSpPr>
          <p:spPr>
            <a:xfrm>
              <a:off x="9309666" y="3868297"/>
              <a:ext cx="628339" cy="628339"/>
            </a:xfrm>
            <a:prstGeom prst="ellipse">
              <a:avLst/>
            </a:prstGeom>
            <a:solidFill>
              <a:schemeClr val="accent5">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11" name="íṡľíḍè-Freeform: Shape 39">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5A41E3A8-2A28-4F26-BB55-49F3EDB36EFB}"/>
                </a:ext>
              </a:extLst>
            </p:cNvPr>
            <p:cNvSpPr/>
            <p:nvPr/>
          </p:nvSpPr>
          <p:spPr>
            <a:xfrm>
              <a:off x="9444309" y="4049182"/>
              <a:ext cx="359052" cy="266568"/>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12" name="íṡľíḍè-Rectangle 37">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26C3BD7D-0C32-435C-9C62-C7711FD293A2}"/>
                </a:ext>
              </a:extLst>
            </p:cNvPr>
            <p:cNvSpPr/>
            <p:nvPr/>
          </p:nvSpPr>
          <p:spPr>
            <a:xfrm>
              <a:off x="8494045" y="4587611"/>
              <a:ext cx="2244067" cy="795971"/>
            </a:xfrm>
            <a:prstGeom prst="rect">
              <a:avLst/>
            </a:prstGeom>
            <a:noFill/>
            <a:ln w="12700" cap="flat">
              <a:noFill/>
              <a:miter lim="400000"/>
            </a:ln>
            <a:effectLst/>
            <a:extLst>
              <a:ext uri="{C572A759-6A51-4108-AA02-DFA0A04FC94B}">
                <ma14:wrappingTextBoxFlag xmlns="" xmlns:a16="http://schemas.microsoft.com/office/drawing/2014/main" xmlns:a14="http://schemas.microsoft.com/office/drawing/2010/main"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50000"/>
                </a:lnSpc>
              </a:pPr>
              <a:r>
                <a:rPr lang="zh-CN" altLang="en-US">
                  <a:latin typeface="+mn-lt"/>
                  <a:ea typeface="+mn-ea"/>
                  <a:cs typeface="+mn-ea"/>
                  <a:sym typeface="+mn-lt"/>
                </a:rPr>
                <a:t>就是把存放在箱柜里的衣服晾到外面接受阳光的暴晒，以去潮，去湿，防霉防蛀。</a:t>
              </a:r>
              <a:endParaRPr lang="zh-CN" altLang="en-US" dirty="0">
                <a:latin typeface="+mn-lt"/>
                <a:ea typeface="+mn-ea"/>
                <a:cs typeface="+mn-ea"/>
                <a:sym typeface="+mn-lt"/>
              </a:endParaRPr>
            </a:p>
          </p:txBody>
        </p:sp>
        <p:sp>
          <p:nvSpPr>
            <p:cNvPr id="16" name="íṡľíḍè-Oval 30">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4FF83445-82F8-4908-9B14-CA73F2F8AF87}"/>
                </a:ext>
              </a:extLst>
            </p:cNvPr>
            <p:cNvSpPr/>
            <p:nvPr/>
          </p:nvSpPr>
          <p:spPr>
            <a:xfrm>
              <a:off x="1580687" y="1714600"/>
              <a:ext cx="628339" cy="628339"/>
            </a:xfrm>
            <a:prstGeom prst="ellipse">
              <a:avLst/>
            </a:prstGeom>
            <a:solidFill>
              <a:schemeClr val="accent2">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17" name="íṡľíḍè-Freeform: Shape 31">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C0E84DE3-5D22-4585-AB39-52B5A84E342A}"/>
                </a:ext>
              </a:extLst>
            </p:cNvPr>
            <p:cNvSpPr/>
            <p:nvPr/>
          </p:nvSpPr>
          <p:spPr>
            <a:xfrm>
              <a:off x="1758899" y="1849244"/>
              <a:ext cx="271917" cy="35905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18" name="íṡľíḍè-Rectangle 29">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7B4AC7D8-D782-41FF-99B4-4E415D43D1E1}"/>
                </a:ext>
              </a:extLst>
            </p:cNvPr>
            <p:cNvSpPr/>
            <p:nvPr/>
          </p:nvSpPr>
          <p:spPr>
            <a:xfrm>
              <a:off x="772827" y="2450864"/>
              <a:ext cx="2244067" cy="801207"/>
            </a:xfrm>
            <a:prstGeom prst="rect">
              <a:avLst/>
            </a:prstGeom>
            <a:noFill/>
            <a:ln w="12700" cap="flat">
              <a:noFill/>
              <a:miter lim="400000"/>
            </a:ln>
            <a:effectLst/>
            <a:extLst>
              <a:ext uri="{C572A759-6A51-4108-AA02-DFA0A04FC94B}">
                <ma14:wrappingTextBoxFlag xmlns="" xmlns:a16="http://schemas.microsoft.com/office/drawing/2014/main" xmlns:a14="http://schemas.microsoft.com/office/drawing/2010/main"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50000"/>
                </a:lnSpc>
              </a:pPr>
              <a:r>
                <a:rPr lang="zh-CN" altLang="en-US">
                  <a:latin typeface="+mn-lt"/>
                  <a:ea typeface="+mn-ea"/>
                  <a:cs typeface="+mn-ea"/>
                  <a:sym typeface="+mn-lt"/>
                </a:rPr>
                <a:t>因为这一天，差不多是在小暑的前夕，为一年中气温最高，日照时间最长，</a:t>
              </a:r>
              <a:endParaRPr lang="zh-CN" altLang="en-US" dirty="0">
                <a:latin typeface="+mn-lt"/>
                <a:ea typeface="+mn-ea"/>
                <a:cs typeface="+mn-ea"/>
                <a:sym typeface="+mn-lt"/>
              </a:endParaRPr>
            </a:p>
          </p:txBody>
        </p:sp>
        <p:sp>
          <p:nvSpPr>
            <p:cNvPr id="19" name="íṡľíḍè-Oval 26">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A3624AEF-AB51-4464-ABBA-24ED92EF40E5}"/>
                </a:ext>
              </a:extLst>
            </p:cNvPr>
            <p:cNvSpPr/>
            <p:nvPr/>
          </p:nvSpPr>
          <p:spPr>
            <a:xfrm>
              <a:off x="1332413" y="3868297"/>
              <a:ext cx="628339" cy="628339"/>
            </a:xfrm>
            <a:prstGeom prst="ellipse">
              <a:avLst/>
            </a:prstGeom>
            <a:solidFill>
              <a:schemeClr val="accent1">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20" name="íṡľíḍè-Freeform: Shape 27">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C22A2BD7-6785-4917-8FAE-8DB8AD7F9FEA}"/>
                </a:ext>
              </a:extLst>
            </p:cNvPr>
            <p:cNvSpPr/>
            <p:nvPr/>
          </p:nvSpPr>
          <p:spPr>
            <a:xfrm>
              <a:off x="1467056" y="4003010"/>
              <a:ext cx="359052" cy="358912"/>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21" name="íṡľíḍè-Rectangle 25">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F25D377B-D88D-47F0-A5C6-5032DA31B8C0}"/>
                </a:ext>
              </a:extLst>
            </p:cNvPr>
            <p:cNvSpPr/>
            <p:nvPr/>
          </p:nvSpPr>
          <p:spPr>
            <a:xfrm>
              <a:off x="830739" y="4583504"/>
              <a:ext cx="1645609" cy="801207"/>
            </a:xfrm>
            <a:prstGeom prst="rect">
              <a:avLst/>
            </a:prstGeom>
            <a:noFill/>
            <a:ln w="12700" cap="flat">
              <a:noFill/>
              <a:miter lim="400000"/>
            </a:ln>
            <a:effectLst/>
            <a:extLst>
              <a:ext uri="{C572A759-6A51-4108-AA02-DFA0A04FC94B}">
                <ma14:wrappingTextBoxFlag xmlns="" xmlns:a16="http://schemas.microsoft.com/office/drawing/2014/main" xmlns:a14="http://schemas.microsoft.com/office/drawing/2010/main"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50000"/>
                </a:lnSpc>
              </a:pPr>
              <a:r>
                <a:rPr lang="zh-CN" altLang="en-US">
                  <a:latin typeface="+mn-lt"/>
                  <a:ea typeface="+mn-ea"/>
                  <a:cs typeface="+mn-ea"/>
                  <a:sym typeface="+mn-lt"/>
                </a:rPr>
                <a:t>“六月六”相传这是龙宫晒龙袍的日子，</a:t>
              </a:r>
              <a:endParaRPr lang="zh-CN" altLang="en-US" dirty="0">
                <a:latin typeface="+mn-lt"/>
                <a:ea typeface="+mn-ea"/>
                <a:cs typeface="+mn-ea"/>
                <a:sym typeface="+mn-lt"/>
              </a:endParaRPr>
            </a:p>
          </p:txBody>
        </p:sp>
      </p:grpSp>
      <p:sp>
        <p:nvSpPr>
          <p:cNvPr id="2" name="矩形 1">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3ACFFE5E-BF9D-4091-BC86-FAE541344DB5}"/>
              </a:ext>
            </a:extLst>
          </p:cNvPr>
          <p:cNvSpPr/>
          <p:nvPr/>
        </p:nvSpPr>
        <p:spPr>
          <a:xfrm>
            <a:off x="6976497" y="1800424"/>
            <a:ext cx="2492990" cy="646331"/>
          </a:xfrm>
          <a:prstGeom prst="rect">
            <a:avLst/>
          </a:prstGeom>
          <a:solidFill>
            <a:srgbClr val="3A642E"/>
          </a:solidFill>
        </p:spPr>
        <p:txBody>
          <a:bodyPr wrap="none">
            <a:spAutoFit/>
          </a:bodyPr>
          <a:lstStyle/>
          <a:p>
            <a:r>
              <a:rPr lang="zh-CN" altLang="en-US" sz="3600">
                <a:solidFill>
                  <a:schemeClr val="bg1"/>
                </a:solidFill>
                <a:latin typeface="+mn-lt"/>
                <a:ea typeface="+mn-ea"/>
                <a:cs typeface="+mn-ea"/>
                <a:sym typeface="+mn-lt"/>
              </a:rPr>
              <a:t>龙宫晒龙袍</a:t>
            </a:r>
            <a:endParaRPr lang="zh-CN" altLang="en-US" sz="3600" dirty="0">
              <a:solidFill>
                <a:schemeClr val="bg1"/>
              </a:solidFill>
              <a:latin typeface="+mn-lt"/>
              <a:ea typeface="+mn-ea"/>
              <a:cs typeface="+mn-ea"/>
              <a:sym typeface="+mn-lt"/>
            </a:endParaRPr>
          </a:p>
        </p:txBody>
      </p:sp>
      <p:pic>
        <p:nvPicPr>
          <p:cNvPr id="4" name="图片 3">
            <a:extLst>
              <a:ext uri="{FF2B5EF4-FFF2-40B4-BE49-F238E27FC236}">
                <a16:creationId xmlns="" xmlns:ma14="http://schemas.microsoft.com/office/mac/drawingml/2011/main" xmlns:lc="http://schemas.openxmlformats.org/drawingml/2006/lockedCanvas" xmlns:p14="http://schemas.microsoft.com/office/powerpoint/2010/main" xmlns:a14="http://schemas.microsoft.com/office/drawing/2010/main" xmlns:a16="http://schemas.microsoft.com/office/drawing/2014/main" id="{0EF383C6-BB0F-4FF2-8115-EBE408F8BA9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36398" y="2282361"/>
            <a:ext cx="9474247" cy="6948264"/>
          </a:xfrm>
          <a:prstGeom prst="rect">
            <a:avLst/>
          </a:prstGeom>
        </p:spPr>
      </p:pic>
    </p:spTree>
    <p:extLst>
      <p:ext uri="{BB962C8B-B14F-4D97-AF65-F5344CB8AC3E}">
        <p14:creationId xmlns:p14="http://schemas.microsoft.com/office/powerpoint/2010/main" val="467447221"/>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18</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关于小暑的民间传说</a:t>
            </a:r>
          </a:p>
        </p:txBody>
      </p:sp>
      <p:sp>
        <p:nvSpPr>
          <p:cNvPr id="5" name="KSO_Shape">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0598B7C-BD3D-4685-B7DD-7D1C6155BB68}"/>
              </a:ext>
            </a:extLst>
          </p:cNvPr>
          <p:cNvSpPr>
            <a:spLocks/>
          </p:cNvSpPr>
          <p:nvPr/>
        </p:nvSpPr>
        <p:spPr bwMode="auto">
          <a:xfrm>
            <a:off x="338188" y="104520"/>
            <a:ext cx="715020" cy="6961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mn-lt"/>
              <a:ea typeface="+mn-ea"/>
              <a:cs typeface="+mn-ea"/>
              <a:sym typeface="+mn-lt"/>
            </a:endParaRPr>
          </a:p>
        </p:txBody>
      </p:sp>
      <p:grpSp>
        <p:nvGrpSpPr>
          <p:cNvPr id="6" name="11dd1d75-6327-4558-b1c3-e0c1cd28480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BF74AC7-20FC-4128-91B3-9B701899F0AF}"/>
              </a:ext>
            </a:extLst>
          </p:cNvPr>
          <p:cNvGrpSpPr>
            <a:grpSpLocks noChangeAspect="1"/>
          </p:cNvGrpSpPr>
          <p:nvPr/>
        </p:nvGrpSpPr>
        <p:grpSpPr>
          <a:xfrm>
            <a:off x="684511" y="2112705"/>
            <a:ext cx="11199227" cy="6636330"/>
            <a:chOff x="2020964" y="1232756"/>
            <a:chExt cx="8204285" cy="4861615"/>
          </a:xfrm>
        </p:grpSpPr>
        <p:grpSp>
          <p:nvGrpSpPr>
            <p:cNvPr id="7" name="Group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98CA4A2-3822-47B7-90A8-C645DA31AA4F}"/>
                </a:ext>
              </a:extLst>
            </p:cNvPr>
            <p:cNvGrpSpPr/>
            <p:nvPr/>
          </p:nvGrpSpPr>
          <p:grpSpPr>
            <a:xfrm>
              <a:off x="2020964" y="1292657"/>
              <a:ext cx="4461674" cy="4599572"/>
              <a:chOff x="2020964" y="1292657"/>
              <a:chExt cx="4461674" cy="4599572"/>
            </a:xfrm>
          </p:grpSpPr>
          <p:sp>
            <p:nvSpPr>
              <p:cNvPr id="17" name="i$liḋe-Freeform: Shape 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9F057FF-3F53-4A12-A1B9-482B6D0F2268}"/>
                  </a:ext>
                </a:extLst>
              </p:cNvPr>
              <p:cNvSpPr/>
              <p:nvPr/>
            </p:nvSpPr>
            <p:spPr>
              <a:xfrm>
                <a:off x="3009449" y="2425847"/>
                <a:ext cx="3473189" cy="2340000"/>
              </a:xfrm>
              <a:custGeom>
                <a:avLst/>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i$liḋe-Freeform: Shape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0576FFF-3220-4A26-BAD9-7E929AD5D6A4}"/>
                  </a:ext>
                </a:extLst>
              </p:cNvPr>
              <p:cNvSpPr/>
              <p:nvPr/>
            </p:nvSpPr>
            <p:spPr>
              <a:xfrm rot="5400000">
                <a:off x="2166476" y="2985635"/>
                <a:ext cx="3473189" cy="2340000"/>
              </a:xfrm>
              <a:custGeom>
                <a:avLst/>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i$liḋe-Freeform: Shape 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1D767FD-EEDF-41D3-89B0-29D30D878098}"/>
                  </a:ext>
                </a:extLst>
              </p:cNvPr>
              <p:cNvSpPr/>
              <p:nvPr/>
            </p:nvSpPr>
            <p:spPr>
              <a:xfrm rot="16200000">
                <a:off x="1810422" y="1859252"/>
                <a:ext cx="3473189" cy="2340000"/>
              </a:xfrm>
              <a:custGeom>
                <a:avLst/>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i$liḋe-Oval 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527395D-D9DB-4940-A0A7-596E44FA4D41}"/>
                  </a:ext>
                </a:extLst>
              </p:cNvPr>
              <p:cNvSpPr>
                <a:spLocks noChangeAspect="1"/>
              </p:cNvSpPr>
              <p:nvPr/>
            </p:nvSpPr>
            <p:spPr>
              <a:xfrm>
                <a:off x="2020964" y="2419040"/>
                <a:ext cx="2340000" cy="234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1" name="Group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FACC1AA-67E2-4FEE-AE0E-6DF5D3DF9696}"/>
                  </a:ext>
                </a:extLst>
              </p:cNvPr>
              <p:cNvGrpSpPr>
                <a:grpSpLocks noChangeAspect="1"/>
              </p:cNvGrpSpPr>
              <p:nvPr/>
            </p:nvGrpSpPr>
            <p:grpSpPr>
              <a:xfrm>
                <a:off x="2837797" y="2832824"/>
                <a:ext cx="701772" cy="355442"/>
                <a:chOff x="4325938" y="280988"/>
                <a:chExt cx="488950" cy="247650"/>
              </a:xfrm>
              <a:solidFill>
                <a:schemeClr val="bg1"/>
              </a:solidFill>
            </p:grpSpPr>
            <p:sp>
              <p:nvSpPr>
                <p:cNvPr id="23" name="i$liḋe-Freeform: Shape 1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863B9F6-D04F-4692-AD44-06A7895DFA7B}"/>
                    </a:ext>
                  </a:extLst>
                </p:cNvPr>
                <p:cNvSpPr>
                  <a:spLocks/>
                </p:cNvSpPr>
                <p:nvPr/>
              </p:nvSpPr>
              <p:spPr bwMode="auto">
                <a:xfrm>
                  <a:off x="4325938" y="458788"/>
                  <a:ext cx="69850" cy="69850"/>
                </a:xfrm>
                <a:custGeom>
                  <a:avLst/>
                  <a:gdLst>
                    <a:gd name="T0" fmla="*/ 44 w 44"/>
                    <a:gd name="T1" fmla="*/ 22 h 44"/>
                    <a:gd name="T2" fmla="*/ 44 w 44"/>
                    <a:gd name="T3" fmla="*/ 22 h 44"/>
                    <a:gd name="T4" fmla="*/ 42 w 44"/>
                    <a:gd name="T5" fmla="*/ 30 h 44"/>
                    <a:gd name="T6" fmla="*/ 36 w 44"/>
                    <a:gd name="T7" fmla="*/ 36 h 44"/>
                    <a:gd name="T8" fmla="*/ 30 w 44"/>
                    <a:gd name="T9" fmla="*/ 42 h 44"/>
                    <a:gd name="T10" fmla="*/ 22 w 44"/>
                    <a:gd name="T11" fmla="*/ 44 h 44"/>
                    <a:gd name="T12" fmla="*/ 22 w 44"/>
                    <a:gd name="T13" fmla="*/ 44 h 44"/>
                    <a:gd name="T14" fmla="*/ 14 w 44"/>
                    <a:gd name="T15" fmla="*/ 42 h 44"/>
                    <a:gd name="T16" fmla="*/ 6 w 44"/>
                    <a:gd name="T17" fmla="*/ 36 h 44"/>
                    <a:gd name="T18" fmla="*/ 2 w 44"/>
                    <a:gd name="T19" fmla="*/ 30 h 44"/>
                    <a:gd name="T20" fmla="*/ 0 w 44"/>
                    <a:gd name="T21" fmla="*/ 22 h 44"/>
                    <a:gd name="T22" fmla="*/ 0 w 44"/>
                    <a:gd name="T23" fmla="*/ 22 h 44"/>
                    <a:gd name="T24" fmla="*/ 2 w 44"/>
                    <a:gd name="T25" fmla="*/ 14 h 44"/>
                    <a:gd name="T26" fmla="*/ 6 w 44"/>
                    <a:gd name="T27" fmla="*/ 6 h 44"/>
                    <a:gd name="T28" fmla="*/ 14 w 44"/>
                    <a:gd name="T29" fmla="*/ 2 h 44"/>
                    <a:gd name="T30" fmla="*/ 22 w 44"/>
                    <a:gd name="T31" fmla="*/ 0 h 44"/>
                    <a:gd name="T32" fmla="*/ 22 w 44"/>
                    <a:gd name="T33" fmla="*/ 0 h 44"/>
                    <a:gd name="T34" fmla="*/ 30 w 44"/>
                    <a:gd name="T35" fmla="*/ 2 h 44"/>
                    <a:gd name="T36" fmla="*/ 36 w 44"/>
                    <a:gd name="T37" fmla="*/ 6 h 44"/>
                    <a:gd name="T38" fmla="*/ 42 w 44"/>
                    <a:gd name="T39" fmla="*/ 14 h 44"/>
                    <a:gd name="T40" fmla="*/ 44 w 44"/>
                    <a:gd name="T41" fmla="*/ 22 h 44"/>
                    <a:gd name="T42" fmla="*/ 44 w 44"/>
                    <a:gd name="T4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0"/>
                      </a:lnTo>
                      <a:lnTo>
                        <a:pt x="36" y="36"/>
                      </a:lnTo>
                      <a:lnTo>
                        <a:pt x="30" y="42"/>
                      </a:lnTo>
                      <a:lnTo>
                        <a:pt x="22" y="44"/>
                      </a:lnTo>
                      <a:lnTo>
                        <a:pt x="22" y="44"/>
                      </a:lnTo>
                      <a:lnTo>
                        <a:pt x="14" y="42"/>
                      </a:lnTo>
                      <a:lnTo>
                        <a:pt x="6" y="36"/>
                      </a:lnTo>
                      <a:lnTo>
                        <a:pt x="2" y="30"/>
                      </a:lnTo>
                      <a:lnTo>
                        <a:pt x="0" y="22"/>
                      </a:lnTo>
                      <a:lnTo>
                        <a:pt x="0" y="22"/>
                      </a:lnTo>
                      <a:lnTo>
                        <a:pt x="2" y="14"/>
                      </a:lnTo>
                      <a:lnTo>
                        <a:pt x="6" y="6"/>
                      </a:lnTo>
                      <a:lnTo>
                        <a:pt x="14" y="2"/>
                      </a:lnTo>
                      <a:lnTo>
                        <a:pt x="22" y="0"/>
                      </a:lnTo>
                      <a:lnTo>
                        <a:pt x="22" y="0"/>
                      </a:lnTo>
                      <a:lnTo>
                        <a:pt x="30" y="2"/>
                      </a:lnTo>
                      <a:lnTo>
                        <a:pt x="36" y="6"/>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sp>
              <p:nvSpPr>
                <p:cNvPr id="24" name="i$liḋe-Freeform: Shape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E2FF7F1-EC97-498B-A2A7-6719D61DDCEE}"/>
                    </a:ext>
                  </a:extLst>
                </p:cNvPr>
                <p:cNvSpPr>
                  <a:spLocks/>
                </p:cNvSpPr>
                <p:nvPr/>
              </p:nvSpPr>
              <p:spPr bwMode="auto">
                <a:xfrm>
                  <a:off x="4414838" y="401638"/>
                  <a:ext cx="66675" cy="66675"/>
                </a:xfrm>
                <a:custGeom>
                  <a:avLst/>
                  <a:gdLst>
                    <a:gd name="T0" fmla="*/ 42 w 42"/>
                    <a:gd name="T1" fmla="*/ 20 h 42"/>
                    <a:gd name="T2" fmla="*/ 42 w 42"/>
                    <a:gd name="T3" fmla="*/ 20 h 42"/>
                    <a:gd name="T4" fmla="*/ 42 w 42"/>
                    <a:gd name="T5" fmla="*/ 30 h 42"/>
                    <a:gd name="T6" fmla="*/ 36 w 42"/>
                    <a:gd name="T7" fmla="*/ 36 h 42"/>
                    <a:gd name="T8" fmla="*/ 30 w 42"/>
                    <a:gd name="T9" fmla="*/ 40 h 42"/>
                    <a:gd name="T10" fmla="*/ 22 w 42"/>
                    <a:gd name="T11" fmla="*/ 42 h 42"/>
                    <a:gd name="T12" fmla="*/ 22 w 42"/>
                    <a:gd name="T13" fmla="*/ 42 h 42"/>
                    <a:gd name="T14" fmla="*/ 12 w 42"/>
                    <a:gd name="T15" fmla="*/ 40 h 42"/>
                    <a:gd name="T16" fmla="*/ 6 w 42"/>
                    <a:gd name="T17" fmla="*/ 36 h 42"/>
                    <a:gd name="T18" fmla="*/ 2 w 42"/>
                    <a:gd name="T19" fmla="*/ 30 h 42"/>
                    <a:gd name="T20" fmla="*/ 0 w 42"/>
                    <a:gd name="T21" fmla="*/ 20 h 42"/>
                    <a:gd name="T22" fmla="*/ 0 w 42"/>
                    <a:gd name="T23" fmla="*/ 20 h 42"/>
                    <a:gd name="T24" fmla="*/ 2 w 42"/>
                    <a:gd name="T25" fmla="*/ 12 h 42"/>
                    <a:gd name="T26" fmla="*/ 6 w 42"/>
                    <a:gd name="T27" fmla="*/ 6 h 42"/>
                    <a:gd name="T28" fmla="*/ 12 w 42"/>
                    <a:gd name="T29" fmla="*/ 0 h 42"/>
                    <a:gd name="T30" fmla="*/ 22 w 42"/>
                    <a:gd name="T31" fmla="*/ 0 h 42"/>
                    <a:gd name="T32" fmla="*/ 22 w 42"/>
                    <a:gd name="T33" fmla="*/ 0 h 42"/>
                    <a:gd name="T34" fmla="*/ 30 w 42"/>
                    <a:gd name="T35" fmla="*/ 0 h 42"/>
                    <a:gd name="T36" fmla="*/ 36 w 42"/>
                    <a:gd name="T37" fmla="*/ 6 h 42"/>
                    <a:gd name="T38" fmla="*/ 42 w 42"/>
                    <a:gd name="T39" fmla="*/ 12 h 42"/>
                    <a:gd name="T40" fmla="*/ 42 w 42"/>
                    <a:gd name="T41" fmla="*/ 20 h 42"/>
                    <a:gd name="T42" fmla="*/ 42 w 42"/>
                    <a:gd name="T43"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42" y="20"/>
                      </a:moveTo>
                      <a:lnTo>
                        <a:pt x="42" y="20"/>
                      </a:lnTo>
                      <a:lnTo>
                        <a:pt x="42" y="30"/>
                      </a:lnTo>
                      <a:lnTo>
                        <a:pt x="36" y="36"/>
                      </a:lnTo>
                      <a:lnTo>
                        <a:pt x="30" y="40"/>
                      </a:lnTo>
                      <a:lnTo>
                        <a:pt x="22" y="42"/>
                      </a:lnTo>
                      <a:lnTo>
                        <a:pt x="22" y="42"/>
                      </a:lnTo>
                      <a:lnTo>
                        <a:pt x="12" y="40"/>
                      </a:lnTo>
                      <a:lnTo>
                        <a:pt x="6" y="36"/>
                      </a:lnTo>
                      <a:lnTo>
                        <a:pt x="2" y="30"/>
                      </a:lnTo>
                      <a:lnTo>
                        <a:pt x="0" y="20"/>
                      </a:lnTo>
                      <a:lnTo>
                        <a:pt x="0" y="20"/>
                      </a:lnTo>
                      <a:lnTo>
                        <a:pt x="2" y="12"/>
                      </a:lnTo>
                      <a:lnTo>
                        <a:pt x="6" y="6"/>
                      </a:lnTo>
                      <a:lnTo>
                        <a:pt x="12" y="0"/>
                      </a:lnTo>
                      <a:lnTo>
                        <a:pt x="22" y="0"/>
                      </a:lnTo>
                      <a:lnTo>
                        <a:pt x="22" y="0"/>
                      </a:lnTo>
                      <a:lnTo>
                        <a:pt x="30" y="0"/>
                      </a:lnTo>
                      <a:lnTo>
                        <a:pt x="36" y="6"/>
                      </a:lnTo>
                      <a:lnTo>
                        <a:pt x="42" y="12"/>
                      </a:lnTo>
                      <a:lnTo>
                        <a:pt x="42" y="20"/>
                      </a:lnTo>
                      <a:lnTo>
                        <a:pt x="4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sp>
              <p:nvSpPr>
                <p:cNvPr id="25" name="i$liḋe-Freeform: Shape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CB61324-0F49-4D5C-B300-3D38868D8B43}"/>
                    </a:ext>
                  </a:extLst>
                </p:cNvPr>
                <p:cNvSpPr>
                  <a:spLocks/>
                </p:cNvSpPr>
                <p:nvPr/>
              </p:nvSpPr>
              <p:spPr bwMode="auto">
                <a:xfrm>
                  <a:off x="4513263" y="427038"/>
                  <a:ext cx="69850" cy="69850"/>
                </a:xfrm>
                <a:custGeom>
                  <a:avLst/>
                  <a:gdLst>
                    <a:gd name="T0" fmla="*/ 44 w 44"/>
                    <a:gd name="T1" fmla="*/ 22 h 44"/>
                    <a:gd name="T2" fmla="*/ 44 w 44"/>
                    <a:gd name="T3" fmla="*/ 22 h 44"/>
                    <a:gd name="T4" fmla="*/ 42 w 44"/>
                    <a:gd name="T5" fmla="*/ 32 h 44"/>
                    <a:gd name="T6" fmla="*/ 36 w 44"/>
                    <a:gd name="T7" fmla="*/ 38 h 44"/>
                    <a:gd name="T8" fmla="*/ 30 w 44"/>
                    <a:gd name="T9" fmla="*/ 42 h 44"/>
                    <a:gd name="T10" fmla="*/ 22 w 44"/>
                    <a:gd name="T11" fmla="*/ 44 h 44"/>
                    <a:gd name="T12" fmla="*/ 22 w 44"/>
                    <a:gd name="T13" fmla="*/ 44 h 44"/>
                    <a:gd name="T14" fmla="*/ 14 w 44"/>
                    <a:gd name="T15" fmla="*/ 42 h 44"/>
                    <a:gd name="T16" fmla="*/ 6 w 44"/>
                    <a:gd name="T17" fmla="*/ 38 h 44"/>
                    <a:gd name="T18" fmla="*/ 2 w 44"/>
                    <a:gd name="T19" fmla="*/ 32 h 44"/>
                    <a:gd name="T20" fmla="*/ 0 w 44"/>
                    <a:gd name="T21" fmla="*/ 22 h 44"/>
                    <a:gd name="T22" fmla="*/ 0 w 44"/>
                    <a:gd name="T23" fmla="*/ 22 h 44"/>
                    <a:gd name="T24" fmla="*/ 2 w 44"/>
                    <a:gd name="T25" fmla="*/ 14 h 44"/>
                    <a:gd name="T26" fmla="*/ 6 w 44"/>
                    <a:gd name="T27" fmla="*/ 8 h 44"/>
                    <a:gd name="T28" fmla="*/ 14 w 44"/>
                    <a:gd name="T29" fmla="*/ 2 h 44"/>
                    <a:gd name="T30" fmla="*/ 22 w 44"/>
                    <a:gd name="T31" fmla="*/ 0 h 44"/>
                    <a:gd name="T32" fmla="*/ 22 w 44"/>
                    <a:gd name="T33" fmla="*/ 0 h 44"/>
                    <a:gd name="T34" fmla="*/ 30 w 44"/>
                    <a:gd name="T35" fmla="*/ 2 h 44"/>
                    <a:gd name="T36" fmla="*/ 36 w 44"/>
                    <a:gd name="T37" fmla="*/ 8 h 44"/>
                    <a:gd name="T38" fmla="*/ 42 w 44"/>
                    <a:gd name="T39" fmla="*/ 14 h 44"/>
                    <a:gd name="T40" fmla="*/ 44 w 44"/>
                    <a:gd name="T41" fmla="*/ 22 h 44"/>
                    <a:gd name="T42" fmla="*/ 44 w 44"/>
                    <a:gd name="T4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2"/>
                      </a:lnTo>
                      <a:lnTo>
                        <a:pt x="36" y="38"/>
                      </a:lnTo>
                      <a:lnTo>
                        <a:pt x="30" y="42"/>
                      </a:lnTo>
                      <a:lnTo>
                        <a:pt x="22" y="44"/>
                      </a:lnTo>
                      <a:lnTo>
                        <a:pt x="22" y="44"/>
                      </a:lnTo>
                      <a:lnTo>
                        <a:pt x="14" y="42"/>
                      </a:lnTo>
                      <a:lnTo>
                        <a:pt x="6" y="38"/>
                      </a:lnTo>
                      <a:lnTo>
                        <a:pt x="2" y="32"/>
                      </a:lnTo>
                      <a:lnTo>
                        <a:pt x="0" y="22"/>
                      </a:lnTo>
                      <a:lnTo>
                        <a:pt x="0" y="22"/>
                      </a:lnTo>
                      <a:lnTo>
                        <a:pt x="2" y="14"/>
                      </a:lnTo>
                      <a:lnTo>
                        <a:pt x="6" y="8"/>
                      </a:lnTo>
                      <a:lnTo>
                        <a:pt x="14" y="2"/>
                      </a:lnTo>
                      <a:lnTo>
                        <a:pt x="22" y="0"/>
                      </a:lnTo>
                      <a:lnTo>
                        <a:pt x="22" y="0"/>
                      </a:lnTo>
                      <a:lnTo>
                        <a:pt x="30" y="2"/>
                      </a:lnTo>
                      <a:lnTo>
                        <a:pt x="36" y="8"/>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sp>
              <p:nvSpPr>
                <p:cNvPr id="27" name="i$liḋe-Freeform: Shape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0BD4BFB-5C63-47D9-A7DB-26A3A5CFF805}"/>
                    </a:ext>
                  </a:extLst>
                </p:cNvPr>
                <p:cNvSpPr>
                  <a:spLocks/>
                </p:cNvSpPr>
                <p:nvPr/>
              </p:nvSpPr>
              <p:spPr bwMode="auto">
                <a:xfrm>
                  <a:off x="4589463" y="338138"/>
                  <a:ext cx="69850" cy="69850"/>
                </a:xfrm>
                <a:custGeom>
                  <a:avLst/>
                  <a:gdLst>
                    <a:gd name="T0" fmla="*/ 44 w 44"/>
                    <a:gd name="T1" fmla="*/ 22 h 44"/>
                    <a:gd name="T2" fmla="*/ 44 w 44"/>
                    <a:gd name="T3" fmla="*/ 22 h 44"/>
                    <a:gd name="T4" fmla="*/ 42 w 44"/>
                    <a:gd name="T5" fmla="*/ 30 h 44"/>
                    <a:gd name="T6" fmla="*/ 38 w 44"/>
                    <a:gd name="T7" fmla="*/ 38 h 44"/>
                    <a:gd name="T8" fmla="*/ 30 w 44"/>
                    <a:gd name="T9" fmla="*/ 42 h 44"/>
                    <a:gd name="T10" fmla="*/ 22 w 44"/>
                    <a:gd name="T11" fmla="*/ 44 h 44"/>
                    <a:gd name="T12" fmla="*/ 22 w 44"/>
                    <a:gd name="T13" fmla="*/ 44 h 44"/>
                    <a:gd name="T14" fmla="*/ 14 w 44"/>
                    <a:gd name="T15" fmla="*/ 42 h 44"/>
                    <a:gd name="T16" fmla="*/ 8 w 44"/>
                    <a:gd name="T17" fmla="*/ 38 h 44"/>
                    <a:gd name="T18" fmla="*/ 2 w 44"/>
                    <a:gd name="T19" fmla="*/ 30 h 44"/>
                    <a:gd name="T20" fmla="*/ 0 w 44"/>
                    <a:gd name="T21" fmla="*/ 22 h 44"/>
                    <a:gd name="T22" fmla="*/ 0 w 44"/>
                    <a:gd name="T23" fmla="*/ 22 h 44"/>
                    <a:gd name="T24" fmla="*/ 2 w 44"/>
                    <a:gd name="T25" fmla="*/ 14 h 44"/>
                    <a:gd name="T26" fmla="*/ 8 w 44"/>
                    <a:gd name="T27" fmla="*/ 6 h 44"/>
                    <a:gd name="T28" fmla="*/ 14 w 44"/>
                    <a:gd name="T29" fmla="*/ 2 h 44"/>
                    <a:gd name="T30" fmla="*/ 22 w 44"/>
                    <a:gd name="T31" fmla="*/ 0 h 44"/>
                    <a:gd name="T32" fmla="*/ 22 w 44"/>
                    <a:gd name="T33" fmla="*/ 0 h 44"/>
                    <a:gd name="T34" fmla="*/ 30 w 44"/>
                    <a:gd name="T35" fmla="*/ 2 h 44"/>
                    <a:gd name="T36" fmla="*/ 38 w 44"/>
                    <a:gd name="T37" fmla="*/ 6 h 44"/>
                    <a:gd name="T38" fmla="*/ 42 w 44"/>
                    <a:gd name="T39" fmla="*/ 14 h 44"/>
                    <a:gd name="T40" fmla="*/ 44 w 44"/>
                    <a:gd name="T41" fmla="*/ 22 h 44"/>
                    <a:gd name="T42" fmla="*/ 44 w 44"/>
                    <a:gd name="T4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0"/>
                      </a:lnTo>
                      <a:lnTo>
                        <a:pt x="38" y="38"/>
                      </a:lnTo>
                      <a:lnTo>
                        <a:pt x="30" y="42"/>
                      </a:lnTo>
                      <a:lnTo>
                        <a:pt x="22" y="44"/>
                      </a:lnTo>
                      <a:lnTo>
                        <a:pt x="22" y="44"/>
                      </a:lnTo>
                      <a:lnTo>
                        <a:pt x="14" y="42"/>
                      </a:lnTo>
                      <a:lnTo>
                        <a:pt x="8" y="38"/>
                      </a:lnTo>
                      <a:lnTo>
                        <a:pt x="2" y="30"/>
                      </a:lnTo>
                      <a:lnTo>
                        <a:pt x="0" y="22"/>
                      </a:lnTo>
                      <a:lnTo>
                        <a:pt x="0" y="22"/>
                      </a:lnTo>
                      <a:lnTo>
                        <a:pt x="2" y="14"/>
                      </a:lnTo>
                      <a:lnTo>
                        <a:pt x="8" y="6"/>
                      </a:lnTo>
                      <a:lnTo>
                        <a:pt x="14" y="2"/>
                      </a:lnTo>
                      <a:lnTo>
                        <a:pt x="22" y="0"/>
                      </a:lnTo>
                      <a:lnTo>
                        <a:pt x="22" y="0"/>
                      </a:lnTo>
                      <a:lnTo>
                        <a:pt x="30" y="2"/>
                      </a:lnTo>
                      <a:lnTo>
                        <a:pt x="38" y="6"/>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sp>
              <p:nvSpPr>
                <p:cNvPr id="28" name="i$liḋe-Freeform: Shape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52C8A1D-B9B3-4263-B4C1-D5565058A18B}"/>
                    </a:ext>
                  </a:extLst>
                </p:cNvPr>
                <p:cNvSpPr>
                  <a:spLocks/>
                </p:cNvSpPr>
                <p:nvPr/>
              </p:nvSpPr>
              <p:spPr bwMode="auto">
                <a:xfrm>
                  <a:off x="4665663" y="395288"/>
                  <a:ext cx="69850" cy="66675"/>
                </a:xfrm>
                <a:custGeom>
                  <a:avLst/>
                  <a:gdLst>
                    <a:gd name="T0" fmla="*/ 44 w 44"/>
                    <a:gd name="T1" fmla="*/ 20 h 42"/>
                    <a:gd name="T2" fmla="*/ 44 w 44"/>
                    <a:gd name="T3" fmla="*/ 20 h 42"/>
                    <a:gd name="T4" fmla="*/ 42 w 44"/>
                    <a:gd name="T5" fmla="*/ 30 h 42"/>
                    <a:gd name="T6" fmla="*/ 38 w 44"/>
                    <a:gd name="T7" fmla="*/ 36 h 42"/>
                    <a:gd name="T8" fmla="*/ 30 w 44"/>
                    <a:gd name="T9" fmla="*/ 40 h 42"/>
                    <a:gd name="T10" fmla="*/ 22 w 44"/>
                    <a:gd name="T11" fmla="*/ 42 h 42"/>
                    <a:gd name="T12" fmla="*/ 22 w 44"/>
                    <a:gd name="T13" fmla="*/ 42 h 42"/>
                    <a:gd name="T14" fmla="*/ 14 w 44"/>
                    <a:gd name="T15" fmla="*/ 40 h 42"/>
                    <a:gd name="T16" fmla="*/ 6 w 44"/>
                    <a:gd name="T17" fmla="*/ 36 h 42"/>
                    <a:gd name="T18" fmla="*/ 2 w 44"/>
                    <a:gd name="T19" fmla="*/ 30 h 42"/>
                    <a:gd name="T20" fmla="*/ 0 w 44"/>
                    <a:gd name="T21" fmla="*/ 20 h 42"/>
                    <a:gd name="T22" fmla="*/ 0 w 44"/>
                    <a:gd name="T23" fmla="*/ 20 h 42"/>
                    <a:gd name="T24" fmla="*/ 2 w 44"/>
                    <a:gd name="T25" fmla="*/ 12 h 42"/>
                    <a:gd name="T26" fmla="*/ 6 w 44"/>
                    <a:gd name="T27" fmla="*/ 6 h 42"/>
                    <a:gd name="T28" fmla="*/ 14 w 44"/>
                    <a:gd name="T29" fmla="*/ 0 h 42"/>
                    <a:gd name="T30" fmla="*/ 22 w 44"/>
                    <a:gd name="T31" fmla="*/ 0 h 42"/>
                    <a:gd name="T32" fmla="*/ 22 w 44"/>
                    <a:gd name="T33" fmla="*/ 0 h 42"/>
                    <a:gd name="T34" fmla="*/ 30 w 44"/>
                    <a:gd name="T35" fmla="*/ 0 h 42"/>
                    <a:gd name="T36" fmla="*/ 38 w 44"/>
                    <a:gd name="T37" fmla="*/ 6 h 42"/>
                    <a:gd name="T38" fmla="*/ 42 w 44"/>
                    <a:gd name="T39" fmla="*/ 12 h 42"/>
                    <a:gd name="T40" fmla="*/ 44 w 44"/>
                    <a:gd name="T41" fmla="*/ 20 h 42"/>
                    <a:gd name="T42" fmla="*/ 44 w 44"/>
                    <a:gd name="T43"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2">
                      <a:moveTo>
                        <a:pt x="44" y="20"/>
                      </a:moveTo>
                      <a:lnTo>
                        <a:pt x="44" y="20"/>
                      </a:lnTo>
                      <a:lnTo>
                        <a:pt x="42" y="30"/>
                      </a:lnTo>
                      <a:lnTo>
                        <a:pt x="38" y="36"/>
                      </a:lnTo>
                      <a:lnTo>
                        <a:pt x="30" y="40"/>
                      </a:lnTo>
                      <a:lnTo>
                        <a:pt x="22" y="42"/>
                      </a:lnTo>
                      <a:lnTo>
                        <a:pt x="22" y="42"/>
                      </a:lnTo>
                      <a:lnTo>
                        <a:pt x="14" y="40"/>
                      </a:lnTo>
                      <a:lnTo>
                        <a:pt x="6" y="36"/>
                      </a:lnTo>
                      <a:lnTo>
                        <a:pt x="2" y="30"/>
                      </a:lnTo>
                      <a:lnTo>
                        <a:pt x="0" y="20"/>
                      </a:lnTo>
                      <a:lnTo>
                        <a:pt x="0" y="20"/>
                      </a:lnTo>
                      <a:lnTo>
                        <a:pt x="2" y="12"/>
                      </a:lnTo>
                      <a:lnTo>
                        <a:pt x="6" y="6"/>
                      </a:lnTo>
                      <a:lnTo>
                        <a:pt x="14" y="0"/>
                      </a:lnTo>
                      <a:lnTo>
                        <a:pt x="22" y="0"/>
                      </a:lnTo>
                      <a:lnTo>
                        <a:pt x="22" y="0"/>
                      </a:lnTo>
                      <a:lnTo>
                        <a:pt x="30" y="0"/>
                      </a:lnTo>
                      <a:lnTo>
                        <a:pt x="38" y="6"/>
                      </a:lnTo>
                      <a:lnTo>
                        <a:pt x="42" y="12"/>
                      </a:lnTo>
                      <a:lnTo>
                        <a:pt x="44" y="20"/>
                      </a:lnTo>
                      <a:lnTo>
                        <a:pt x="4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sp>
              <p:nvSpPr>
                <p:cNvPr id="29" name="i$liḋe-Freeform: Shap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F305090-404D-408D-A522-5F92CB0391DC}"/>
                    </a:ext>
                  </a:extLst>
                </p:cNvPr>
                <p:cNvSpPr>
                  <a:spLocks/>
                </p:cNvSpPr>
                <p:nvPr/>
              </p:nvSpPr>
              <p:spPr bwMode="auto">
                <a:xfrm>
                  <a:off x="4745038" y="280988"/>
                  <a:ext cx="69850" cy="66675"/>
                </a:xfrm>
                <a:custGeom>
                  <a:avLst/>
                  <a:gdLst>
                    <a:gd name="T0" fmla="*/ 44 w 44"/>
                    <a:gd name="T1" fmla="*/ 22 h 42"/>
                    <a:gd name="T2" fmla="*/ 44 w 44"/>
                    <a:gd name="T3" fmla="*/ 22 h 42"/>
                    <a:gd name="T4" fmla="*/ 42 w 44"/>
                    <a:gd name="T5" fmla="*/ 30 h 42"/>
                    <a:gd name="T6" fmla="*/ 38 w 44"/>
                    <a:gd name="T7" fmla="*/ 36 h 42"/>
                    <a:gd name="T8" fmla="*/ 30 w 44"/>
                    <a:gd name="T9" fmla="*/ 42 h 42"/>
                    <a:gd name="T10" fmla="*/ 22 w 44"/>
                    <a:gd name="T11" fmla="*/ 42 h 42"/>
                    <a:gd name="T12" fmla="*/ 22 w 44"/>
                    <a:gd name="T13" fmla="*/ 42 h 42"/>
                    <a:gd name="T14" fmla="*/ 14 w 44"/>
                    <a:gd name="T15" fmla="*/ 42 h 42"/>
                    <a:gd name="T16" fmla="*/ 6 w 44"/>
                    <a:gd name="T17" fmla="*/ 36 h 42"/>
                    <a:gd name="T18" fmla="*/ 2 w 44"/>
                    <a:gd name="T19" fmla="*/ 30 h 42"/>
                    <a:gd name="T20" fmla="*/ 0 w 44"/>
                    <a:gd name="T21" fmla="*/ 22 h 42"/>
                    <a:gd name="T22" fmla="*/ 0 w 44"/>
                    <a:gd name="T23" fmla="*/ 22 h 42"/>
                    <a:gd name="T24" fmla="*/ 2 w 44"/>
                    <a:gd name="T25" fmla="*/ 12 h 42"/>
                    <a:gd name="T26" fmla="*/ 6 w 44"/>
                    <a:gd name="T27" fmla="*/ 6 h 42"/>
                    <a:gd name="T28" fmla="*/ 14 w 44"/>
                    <a:gd name="T29" fmla="*/ 2 h 42"/>
                    <a:gd name="T30" fmla="*/ 22 w 44"/>
                    <a:gd name="T31" fmla="*/ 0 h 42"/>
                    <a:gd name="T32" fmla="*/ 22 w 44"/>
                    <a:gd name="T33" fmla="*/ 0 h 42"/>
                    <a:gd name="T34" fmla="*/ 30 w 44"/>
                    <a:gd name="T35" fmla="*/ 2 h 42"/>
                    <a:gd name="T36" fmla="*/ 38 w 44"/>
                    <a:gd name="T37" fmla="*/ 6 h 42"/>
                    <a:gd name="T38" fmla="*/ 42 w 44"/>
                    <a:gd name="T39" fmla="*/ 12 h 42"/>
                    <a:gd name="T40" fmla="*/ 44 w 44"/>
                    <a:gd name="T41" fmla="*/ 22 h 42"/>
                    <a:gd name="T42" fmla="*/ 44 w 44"/>
                    <a:gd name="T43"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2">
                      <a:moveTo>
                        <a:pt x="44" y="22"/>
                      </a:moveTo>
                      <a:lnTo>
                        <a:pt x="44" y="22"/>
                      </a:lnTo>
                      <a:lnTo>
                        <a:pt x="42" y="30"/>
                      </a:lnTo>
                      <a:lnTo>
                        <a:pt x="38" y="36"/>
                      </a:lnTo>
                      <a:lnTo>
                        <a:pt x="30" y="42"/>
                      </a:lnTo>
                      <a:lnTo>
                        <a:pt x="22" y="42"/>
                      </a:lnTo>
                      <a:lnTo>
                        <a:pt x="22" y="42"/>
                      </a:lnTo>
                      <a:lnTo>
                        <a:pt x="14" y="42"/>
                      </a:lnTo>
                      <a:lnTo>
                        <a:pt x="6" y="36"/>
                      </a:lnTo>
                      <a:lnTo>
                        <a:pt x="2" y="30"/>
                      </a:lnTo>
                      <a:lnTo>
                        <a:pt x="0" y="22"/>
                      </a:lnTo>
                      <a:lnTo>
                        <a:pt x="0" y="22"/>
                      </a:lnTo>
                      <a:lnTo>
                        <a:pt x="2" y="12"/>
                      </a:lnTo>
                      <a:lnTo>
                        <a:pt x="6" y="6"/>
                      </a:lnTo>
                      <a:lnTo>
                        <a:pt x="14" y="2"/>
                      </a:lnTo>
                      <a:lnTo>
                        <a:pt x="22" y="0"/>
                      </a:lnTo>
                      <a:lnTo>
                        <a:pt x="22" y="0"/>
                      </a:lnTo>
                      <a:lnTo>
                        <a:pt x="30" y="2"/>
                      </a:lnTo>
                      <a:lnTo>
                        <a:pt x="38" y="6"/>
                      </a:lnTo>
                      <a:lnTo>
                        <a:pt x="42" y="12"/>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sp>
              <p:nvSpPr>
                <p:cNvPr id="30" name="i$liḋe-Freeform: Shap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04C1AEE-F527-4F5F-B6A7-944D452650EF}"/>
                    </a:ext>
                  </a:extLst>
                </p:cNvPr>
                <p:cNvSpPr>
                  <a:spLocks/>
                </p:cNvSpPr>
                <p:nvPr/>
              </p:nvSpPr>
              <p:spPr bwMode="auto">
                <a:xfrm>
                  <a:off x="4348163" y="303213"/>
                  <a:ext cx="444500" cy="203200"/>
                </a:xfrm>
                <a:custGeom>
                  <a:avLst/>
                  <a:gdLst>
                    <a:gd name="T0" fmla="*/ 8 w 280"/>
                    <a:gd name="T1" fmla="*/ 128 h 128"/>
                    <a:gd name="T2" fmla="*/ 8 w 280"/>
                    <a:gd name="T3" fmla="*/ 128 h 128"/>
                    <a:gd name="T4" fmla="*/ 4 w 280"/>
                    <a:gd name="T5" fmla="*/ 126 h 128"/>
                    <a:gd name="T6" fmla="*/ 0 w 280"/>
                    <a:gd name="T7" fmla="*/ 124 h 128"/>
                    <a:gd name="T8" fmla="*/ 0 w 280"/>
                    <a:gd name="T9" fmla="*/ 124 h 128"/>
                    <a:gd name="T10" fmla="*/ 0 w 280"/>
                    <a:gd name="T11" fmla="*/ 122 h 128"/>
                    <a:gd name="T12" fmla="*/ 0 w 280"/>
                    <a:gd name="T13" fmla="*/ 118 h 128"/>
                    <a:gd name="T14" fmla="*/ 0 w 280"/>
                    <a:gd name="T15" fmla="*/ 116 h 128"/>
                    <a:gd name="T16" fmla="*/ 4 w 280"/>
                    <a:gd name="T17" fmla="*/ 112 h 128"/>
                    <a:gd name="T18" fmla="*/ 62 w 280"/>
                    <a:gd name="T19" fmla="*/ 74 h 128"/>
                    <a:gd name="T20" fmla="*/ 122 w 280"/>
                    <a:gd name="T21" fmla="*/ 92 h 128"/>
                    <a:gd name="T22" fmla="*/ 174 w 280"/>
                    <a:gd name="T23" fmla="*/ 32 h 128"/>
                    <a:gd name="T24" fmla="*/ 220 w 280"/>
                    <a:gd name="T25" fmla="*/ 68 h 128"/>
                    <a:gd name="T26" fmla="*/ 266 w 280"/>
                    <a:gd name="T27" fmla="*/ 2 h 128"/>
                    <a:gd name="T28" fmla="*/ 266 w 280"/>
                    <a:gd name="T29" fmla="*/ 2 h 128"/>
                    <a:gd name="T30" fmla="*/ 268 w 280"/>
                    <a:gd name="T31" fmla="*/ 0 h 128"/>
                    <a:gd name="T32" fmla="*/ 270 w 280"/>
                    <a:gd name="T33" fmla="*/ 0 h 128"/>
                    <a:gd name="T34" fmla="*/ 274 w 280"/>
                    <a:gd name="T35" fmla="*/ 0 h 128"/>
                    <a:gd name="T36" fmla="*/ 276 w 280"/>
                    <a:gd name="T37" fmla="*/ 0 h 128"/>
                    <a:gd name="T38" fmla="*/ 276 w 280"/>
                    <a:gd name="T39" fmla="*/ 0 h 128"/>
                    <a:gd name="T40" fmla="*/ 278 w 280"/>
                    <a:gd name="T41" fmla="*/ 2 h 128"/>
                    <a:gd name="T42" fmla="*/ 280 w 280"/>
                    <a:gd name="T43" fmla="*/ 6 h 128"/>
                    <a:gd name="T44" fmla="*/ 280 w 280"/>
                    <a:gd name="T45" fmla="*/ 8 h 128"/>
                    <a:gd name="T46" fmla="*/ 278 w 280"/>
                    <a:gd name="T47" fmla="*/ 12 h 128"/>
                    <a:gd name="T48" fmla="*/ 224 w 280"/>
                    <a:gd name="T49" fmla="*/ 90 h 128"/>
                    <a:gd name="T50" fmla="*/ 176 w 280"/>
                    <a:gd name="T51" fmla="*/ 54 h 128"/>
                    <a:gd name="T52" fmla="*/ 128 w 280"/>
                    <a:gd name="T53" fmla="*/ 110 h 128"/>
                    <a:gd name="T54" fmla="*/ 64 w 280"/>
                    <a:gd name="T55" fmla="*/ 92 h 128"/>
                    <a:gd name="T56" fmla="*/ 12 w 280"/>
                    <a:gd name="T57" fmla="*/ 126 h 128"/>
                    <a:gd name="T58" fmla="*/ 12 w 280"/>
                    <a:gd name="T59" fmla="*/ 126 h 128"/>
                    <a:gd name="T60" fmla="*/ 8 w 280"/>
                    <a:gd name="T61" fmla="*/ 128 h 128"/>
                    <a:gd name="T62" fmla="*/ 8 w 280"/>
                    <a:gd name="T6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0" h="128">
                      <a:moveTo>
                        <a:pt x="8" y="128"/>
                      </a:moveTo>
                      <a:lnTo>
                        <a:pt x="8" y="128"/>
                      </a:lnTo>
                      <a:lnTo>
                        <a:pt x="4" y="126"/>
                      </a:lnTo>
                      <a:lnTo>
                        <a:pt x="0" y="124"/>
                      </a:lnTo>
                      <a:lnTo>
                        <a:pt x="0" y="124"/>
                      </a:lnTo>
                      <a:lnTo>
                        <a:pt x="0" y="122"/>
                      </a:lnTo>
                      <a:lnTo>
                        <a:pt x="0" y="118"/>
                      </a:lnTo>
                      <a:lnTo>
                        <a:pt x="0" y="116"/>
                      </a:lnTo>
                      <a:lnTo>
                        <a:pt x="4" y="112"/>
                      </a:lnTo>
                      <a:lnTo>
                        <a:pt x="62" y="74"/>
                      </a:lnTo>
                      <a:lnTo>
                        <a:pt x="122" y="92"/>
                      </a:lnTo>
                      <a:lnTo>
                        <a:pt x="174" y="32"/>
                      </a:lnTo>
                      <a:lnTo>
                        <a:pt x="220" y="68"/>
                      </a:lnTo>
                      <a:lnTo>
                        <a:pt x="266" y="2"/>
                      </a:lnTo>
                      <a:lnTo>
                        <a:pt x="266" y="2"/>
                      </a:lnTo>
                      <a:lnTo>
                        <a:pt x="268" y="0"/>
                      </a:lnTo>
                      <a:lnTo>
                        <a:pt x="270" y="0"/>
                      </a:lnTo>
                      <a:lnTo>
                        <a:pt x="274" y="0"/>
                      </a:lnTo>
                      <a:lnTo>
                        <a:pt x="276" y="0"/>
                      </a:lnTo>
                      <a:lnTo>
                        <a:pt x="276" y="0"/>
                      </a:lnTo>
                      <a:lnTo>
                        <a:pt x="278" y="2"/>
                      </a:lnTo>
                      <a:lnTo>
                        <a:pt x="280" y="6"/>
                      </a:lnTo>
                      <a:lnTo>
                        <a:pt x="280" y="8"/>
                      </a:lnTo>
                      <a:lnTo>
                        <a:pt x="278" y="12"/>
                      </a:lnTo>
                      <a:lnTo>
                        <a:pt x="224" y="90"/>
                      </a:lnTo>
                      <a:lnTo>
                        <a:pt x="176" y="54"/>
                      </a:lnTo>
                      <a:lnTo>
                        <a:pt x="128" y="110"/>
                      </a:lnTo>
                      <a:lnTo>
                        <a:pt x="64" y="92"/>
                      </a:lnTo>
                      <a:lnTo>
                        <a:pt x="12" y="126"/>
                      </a:lnTo>
                      <a:lnTo>
                        <a:pt x="12" y="126"/>
                      </a:lnTo>
                      <a:lnTo>
                        <a:pt x="8" y="128"/>
                      </a:lnTo>
                      <a:lnTo>
                        <a:pt x="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mn-lt"/>
                    <a:ea typeface="+mn-ea"/>
                    <a:cs typeface="+mn-ea"/>
                    <a:sym typeface="+mn-lt"/>
                  </a:endParaRPr>
                </a:p>
              </p:txBody>
            </p:sp>
          </p:grpSp>
          <p:sp>
            <p:nvSpPr>
              <p:cNvPr id="22" name="i$liḋe-TextBox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E11E397-8852-4868-BA05-9A739A4ED030}"/>
                  </a:ext>
                </a:extLst>
              </p:cNvPr>
              <p:cNvSpPr txBox="1"/>
              <p:nvPr/>
            </p:nvSpPr>
            <p:spPr>
              <a:xfrm>
                <a:off x="2047893" y="3478104"/>
                <a:ext cx="2271646" cy="249054"/>
              </a:xfrm>
              <a:prstGeom prst="rect">
                <a:avLst/>
              </a:prstGeom>
              <a:noFill/>
            </p:spPr>
            <p:txBody>
              <a:bodyPr wrap="none" lIns="0" tIns="0" rIns="0" bIns="0">
                <a:noAutofit/>
              </a:bodyPr>
              <a:lstStyle/>
              <a:p>
                <a:pPr algn="ctr"/>
                <a:r>
                  <a:rPr lang="zh-CN" altLang="en-US" sz="2730" b="1">
                    <a:solidFill>
                      <a:schemeClr val="bg1"/>
                    </a:solidFill>
                    <a:latin typeface="+mn-lt"/>
                    <a:ea typeface="+mn-ea"/>
                    <a:cs typeface="+mn-ea"/>
                    <a:sym typeface="+mn-lt"/>
                  </a:rPr>
                  <a:t>百索子撂上屋</a:t>
                </a:r>
              </a:p>
            </p:txBody>
          </p:sp>
        </p:grpSp>
        <p:grpSp>
          <p:nvGrpSpPr>
            <p:cNvPr id="8" name="Group 2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F221E8A-A00B-4780-A534-AB260C45A610}"/>
                </a:ext>
              </a:extLst>
            </p:cNvPr>
            <p:cNvGrpSpPr/>
            <p:nvPr/>
          </p:nvGrpSpPr>
          <p:grpSpPr>
            <a:xfrm>
              <a:off x="4094085" y="1232756"/>
              <a:ext cx="3667671" cy="1031675"/>
              <a:chOff x="4094085" y="1232756"/>
              <a:chExt cx="3667671" cy="1031675"/>
            </a:xfrm>
          </p:grpSpPr>
          <p:sp>
            <p:nvSpPr>
              <p:cNvPr id="15" name="i$liḋe-TextBox 2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95371AA-ECFA-4B62-994E-7A5598FF4AAB}"/>
                  </a:ext>
                </a:extLst>
              </p:cNvPr>
              <p:cNvSpPr txBox="1"/>
              <p:nvPr/>
            </p:nvSpPr>
            <p:spPr>
              <a:xfrm>
                <a:off x="4094085" y="1232756"/>
                <a:ext cx="3667671" cy="381653"/>
              </a:xfrm>
              <a:prstGeom prst="rect">
                <a:avLst/>
              </a:prstGeom>
              <a:noFill/>
            </p:spPr>
            <p:txBody>
              <a:bodyPr wrap="none" lIns="0" tIns="0" rIns="0" bIns="0">
                <a:noAutofit/>
              </a:bodyPr>
              <a:lstStyle/>
              <a:p>
                <a:r>
                  <a:rPr lang="zh-CN" altLang="en-US" sz="2730" b="1">
                    <a:solidFill>
                      <a:schemeClr val="accent2"/>
                    </a:solidFill>
                    <a:latin typeface="+mn-lt"/>
                    <a:ea typeface="+mn-ea"/>
                    <a:cs typeface="+mn-ea"/>
                    <a:sym typeface="+mn-lt"/>
                  </a:rPr>
                  <a:t>标题一</a:t>
                </a:r>
                <a:endParaRPr lang="zh-CN" altLang="en-US" sz="2730" b="1" dirty="0">
                  <a:solidFill>
                    <a:schemeClr val="accent2"/>
                  </a:solidFill>
                  <a:latin typeface="+mn-lt"/>
                  <a:ea typeface="+mn-ea"/>
                  <a:cs typeface="+mn-ea"/>
                  <a:sym typeface="+mn-lt"/>
                </a:endParaRPr>
              </a:p>
            </p:txBody>
          </p:sp>
          <p:sp>
            <p:nvSpPr>
              <p:cNvPr id="16" name="i$liḋ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33046ED-16EB-401F-8034-2ED96CAECDC2}"/>
                  </a:ext>
                </a:extLst>
              </p:cNvPr>
              <p:cNvSpPr/>
              <p:nvPr/>
            </p:nvSpPr>
            <p:spPr>
              <a:xfrm>
                <a:off x="4094085" y="1621216"/>
                <a:ext cx="3667671" cy="643215"/>
              </a:xfrm>
              <a:prstGeom prst="rect">
                <a:avLst/>
              </a:prstGeom>
            </p:spPr>
            <p:txBody>
              <a:bodyPr wrap="square" lIns="0" tIns="0" rIns="0" bIns="0" anchor="t" anchorCtr="0">
                <a:normAutofit/>
              </a:bodyPr>
              <a:lstStyle/>
              <a:p>
                <a:pPr>
                  <a:lnSpc>
                    <a:spcPct val="150000"/>
                  </a:lnSpc>
                </a:pPr>
                <a:r>
                  <a:rPr lang="zh-CN" altLang="en-US">
                    <a:latin typeface="+mn-lt"/>
                    <a:ea typeface="+mn-ea"/>
                    <a:cs typeface="+mn-ea"/>
                    <a:sym typeface="+mn-lt"/>
                  </a:rPr>
                  <a:t>相传天上的牛郎星和织女星被银河分割在两岸，一年中只有“七月初七”这一天可以相会。</a:t>
                </a:r>
                <a:endParaRPr lang="zh-CN" altLang="en-US" dirty="0">
                  <a:latin typeface="+mn-lt"/>
                  <a:ea typeface="+mn-ea"/>
                  <a:cs typeface="+mn-ea"/>
                  <a:sym typeface="+mn-lt"/>
                </a:endParaRPr>
              </a:p>
            </p:txBody>
          </p:sp>
        </p:grpSp>
        <p:grpSp>
          <p:nvGrpSpPr>
            <p:cNvPr id="9" name="Group 2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0F7FC45-5429-4878-99C7-07B82CF5330A}"/>
                </a:ext>
              </a:extLst>
            </p:cNvPr>
            <p:cNvGrpSpPr/>
            <p:nvPr/>
          </p:nvGrpSpPr>
          <p:grpSpPr>
            <a:xfrm>
              <a:off x="6557578" y="3074181"/>
              <a:ext cx="3667671" cy="1031675"/>
              <a:chOff x="3904721" y="1232756"/>
              <a:chExt cx="3667671" cy="1031675"/>
            </a:xfrm>
          </p:grpSpPr>
          <p:sp>
            <p:nvSpPr>
              <p:cNvPr id="13" name="i$liḋe-TextBox 2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423B5BC-BBF3-402A-984F-9051BF3F2B32}"/>
                  </a:ext>
                </a:extLst>
              </p:cNvPr>
              <p:cNvSpPr txBox="1"/>
              <p:nvPr/>
            </p:nvSpPr>
            <p:spPr>
              <a:xfrm>
                <a:off x="3904721" y="1232756"/>
                <a:ext cx="3667671" cy="381653"/>
              </a:xfrm>
              <a:prstGeom prst="rect">
                <a:avLst/>
              </a:prstGeom>
              <a:noFill/>
            </p:spPr>
            <p:txBody>
              <a:bodyPr wrap="none" lIns="0" tIns="0" rIns="0" bIns="0">
                <a:noAutofit/>
              </a:bodyPr>
              <a:lstStyle/>
              <a:p>
                <a:r>
                  <a:rPr lang="zh-CN" altLang="en-US" sz="2730" b="1">
                    <a:solidFill>
                      <a:schemeClr val="accent4">
                        <a:lumMod val="100000"/>
                      </a:schemeClr>
                    </a:solidFill>
                    <a:latin typeface="+mn-lt"/>
                    <a:ea typeface="+mn-ea"/>
                    <a:cs typeface="+mn-ea"/>
                    <a:sym typeface="+mn-lt"/>
                  </a:rPr>
                  <a:t>标题二</a:t>
                </a:r>
              </a:p>
            </p:txBody>
          </p:sp>
          <p:sp>
            <p:nvSpPr>
              <p:cNvPr id="14" name="i$liḋe-Rectangle 2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75BEEE3-77F6-41E4-BA11-021D812ADCE8}"/>
                  </a:ext>
                </a:extLst>
              </p:cNvPr>
              <p:cNvSpPr/>
              <p:nvPr/>
            </p:nvSpPr>
            <p:spPr>
              <a:xfrm>
                <a:off x="3904722" y="1621216"/>
                <a:ext cx="2342700" cy="643215"/>
              </a:xfrm>
              <a:prstGeom prst="rect">
                <a:avLst/>
              </a:prstGeom>
            </p:spPr>
            <p:txBody>
              <a:bodyPr wrap="square" lIns="0" tIns="0" rIns="0" bIns="0" anchor="t" anchorCtr="0">
                <a:normAutofit/>
              </a:bodyPr>
              <a:lstStyle/>
              <a:p>
                <a:pPr>
                  <a:lnSpc>
                    <a:spcPct val="150000"/>
                  </a:lnSpc>
                </a:pPr>
                <a:r>
                  <a:rPr lang="zh-CN" altLang="en-US">
                    <a:latin typeface="+mn-lt"/>
                    <a:ea typeface="+mn-ea"/>
                    <a:cs typeface="+mn-ea"/>
                    <a:sym typeface="+mn-lt"/>
                  </a:rPr>
                  <a:t>但在他们中间却横阻着一条银河，又没有渡船，怎么办呢</a:t>
                </a:r>
                <a:r>
                  <a:rPr lang="en-US" altLang="zh-CN">
                    <a:latin typeface="+mn-lt"/>
                    <a:ea typeface="+mn-ea"/>
                    <a:cs typeface="+mn-ea"/>
                    <a:sym typeface="+mn-lt"/>
                  </a:rPr>
                  <a:t>?</a:t>
                </a:r>
                <a:endParaRPr lang="zh-CN" altLang="en-US" dirty="0">
                  <a:latin typeface="+mn-lt"/>
                  <a:ea typeface="+mn-ea"/>
                  <a:cs typeface="+mn-ea"/>
                  <a:sym typeface="+mn-lt"/>
                </a:endParaRPr>
              </a:p>
            </p:txBody>
          </p:sp>
        </p:grpSp>
        <p:grpSp>
          <p:nvGrpSpPr>
            <p:cNvPr id="10" name="Group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80C1543-EA26-4A23-8B6C-7606FBC3670C}"/>
                </a:ext>
              </a:extLst>
            </p:cNvPr>
            <p:cNvGrpSpPr/>
            <p:nvPr/>
          </p:nvGrpSpPr>
          <p:grpSpPr>
            <a:xfrm>
              <a:off x="4552565" y="5062696"/>
              <a:ext cx="5104483" cy="1031675"/>
              <a:chOff x="4094085" y="1232756"/>
              <a:chExt cx="5104483" cy="1031675"/>
            </a:xfrm>
          </p:grpSpPr>
          <p:sp>
            <p:nvSpPr>
              <p:cNvPr id="11" name="i$liḋe-TextBox 2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B146590-33F1-4947-B62A-37FD09535FAA}"/>
                  </a:ext>
                </a:extLst>
              </p:cNvPr>
              <p:cNvSpPr txBox="1"/>
              <p:nvPr/>
            </p:nvSpPr>
            <p:spPr>
              <a:xfrm>
                <a:off x="4094085" y="1232756"/>
                <a:ext cx="3667671" cy="381653"/>
              </a:xfrm>
              <a:prstGeom prst="rect">
                <a:avLst/>
              </a:prstGeom>
              <a:noFill/>
            </p:spPr>
            <p:txBody>
              <a:bodyPr wrap="none" lIns="0" tIns="0" rIns="0" bIns="0">
                <a:noAutofit/>
              </a:bodyPr>
              <a:lstStyle/>
              <a:p>
                <a:r>
                  <a:rPr lang="zh-CN" altLang="en-US" sz="2730" b="1">
                    <a:solidFill>
                      <a:schemeClr val="accent3">
                        <a:lumMod val="100000"/>
                      </a:schemeClr>
                    </a:solidFill>
                    <a:latin typeface="+mn-lt"/>
                    <a:ea typeface="+mn-ea"/>
                    <a:cs typeface="+mn-ea"/>
                    <a:sym typeface="+mn-lt"/>
                  </a:rPr>
                  <a:t>标题三</a:t>
                </a:r>
              </a:p>
            </p:txBody>
          </p:sp>
          <p:sp>
            <p:nvSpPr>
              <p:cNvPr id="12" name="i$liḋe-Rectangle 3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4F2FBE0-68B2-4C29-8022-79473DF24746}"/>
                  </a:ext>
                </a:extLst>
              </p:cNvPr>
              <p:cNvSpPr/>
              <p:nvPr/>
            </p:nvSpPr>
            <p:spPr>
              <a:xfrm>
                <a:off x="4094085" y="1621216"/>
                <a:ext cx="5104483" cy="643215"/>
              </a:xfrm>
              <a:prstGeom prst="rect">
                <a:avLst/>
              </a:prstGeom>
            </p:spPr>
            <p:txBody>
              <a:bodyPr wrap="square" lIns="0" tIns="0" rIns="0" bIns="0" anchor="t" anchorCtr="0">
                <a:noAutofit/>
              </a:bodyPr>
              <a:lstStyle/>
              <a:p>
                <a:pPr>
                  <a:lnSpc>
                    <a:spcPct val="150000"/>
                  </a:lnSpc>
                </a:pPr>
                <a:r>
                  <a:rPr lang="zh-CN" altLang="en-US">
                    <a:latin typeface="+mn-lt"/>
                    <a:ea typeface="+mn-ea"/>
                    <a:cs typeface="+mn-ea"/>
                    <a:sym typeface="+mn-lt"/>
                  </a:rPr>
                  <a:t>所以六月六这一天，天下的儿童多要将端午节戴在手上的“百索子”撂上屋让喜鹊衔去，在银河上架起一座象彩虹一样美丽的桥，以便牛郎和织女相会</a:t>
                </a:r>
                <a:endParaRPr lang="zh-CN" altLang="en-US" dirty="0">
                  <a:latin typeface="+mn-lt"/>
                  <a:ea typeface="+mn-ea"/>
                  <a:cs typeface="+mn-ea"/>
                  <a:sym typeface="+mn-lt"/>
                </a:endParaRPr>
              </a:p>
            </p:txBody>
          </p:sp>
        </p:grpSp>
      </p:gr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60ABD49-A950-45C0-8FD5-60F028AC04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3177" y="1474291"/>
            <a:ext cx="8583934" cy="6825064"/>
          </a:xfrm>
          <a:prstGeom prst="rect">
            <a:avLst/>
          </a:prstGeom>
        </p:spPr>
      </p:pic>
    </p:spTree>
    <p:extLst>
      <p:ext uri="{BB962C8B-B14F-4D97-AF65-F5344CB8AC3E}">
        <p14:creationId xmlns:p14="http://schemas.microsoft.com/office/powerpoint/2010/main" val="1076440249"/>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lc="http://schemas.openxmlformats.org/drawingml/2006/lockedCanvas"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19</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关于小暑的民间传说</a:t>
            </a:r>
          </a:p>
        </p:txBody>
      </p:sp>
      <p:sp>
        <p:nvSpPr>
          <p:cNvPr id="5" name="KSO_Shape">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B0598B7C-BD3D-4685-B7DD-7D1C6155BB68}"/>
              </a:ext>
            </a:extLst>
          </p:cNvPr>
          <p:cNvSpPr>
            <a:spLocks/>
          </p:cNvSpPr>
          <p:nvPr/>
        </p:nvSpPr>
        <p:spPr bwMode="auto">
          <a:xfrm>
            <a:off x="338188" y="104520"/>
            <a:ext cx="715020" cy="6961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mn-lt"/>
              <a:ea typeface="+mn-ea"/>
              <a:cs typeface="+mn-ea"/>
              <a:sym typeface="+mn-lt"/>
            </a:endParaRPr>
          </a:p>
        </p:txBody>
      </p:sp>
      <p:grpSp>
        <p:nvGrpSpPr>
          <p:cNvPr id="6" name="6ee8d8e9-bd5d-4d6d-9e7c-f4bd12d160de">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D3C5D08A-38BB-45A8-AA80-429CF5D006A9}"/>
              </a:ext>
            </a:extLst>
          </p:cNvPr>
          <p:cNvGrpSpPr>
            <a:grpSpLocks noChangeAspect="1"/>
          </p:cNvGrpSpPr>
          <p:nvPr/>
        </p:nvGrpSpPr>
        <p:grpSpPr>
          <a:xfrm>
            <a:off x="1038332" y="2205882"/>
            <a:ext cx="14848046" cy="5273155"/>
            <a:chOff x="658057" y="1412776"/>
            <a:chExt cx="10877320" cy="3862989"/>
          </a:xfrm>
        </p:grpSpPr>
        <p:sp>
          <p:nvSpPr>
            <p:cNvPr id="7" name="îṥļîḑé-Rectangle 5">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056FBF19-6869-4064-986F-D1F701C4F71D}"/>
                </a:ext>
              </a:extLst>
            </p:cNvPr>
            <p:cNvSpPr/>
            <p:nvPr/>
          </p:nvSpPr>
          <p:spPr>
            <a:xfrm>
              <a:off x="1293259" y="2853152"/>
              <a:ext cx="903403" cy="1215941"/>
            </a:xfrm>
            <a:prstGeom prst="rect">
              <a:avLst/>
            </a:prstGeom>
            <a:solidFill>
              <a:schemeClr val="accent1">
                <a:lumMod val="60000"/>
                <a:lumOff val="40000"/>
              </a:schemeClr>
            </a:solidFill>
            <a:ln w="12700" cap="flat">
              <a:noFill/>
              <a:miter lim="400000"/>
            </a:ln>
            <a:effectLst/>
          </p:spPr>
          <p:txBody>
            <a:bodyPr anchor="ctr"/>
            <a:lstStyle/>
            <a:p>
              <a:pPr algn="ctr"/>
              <a:endParaRPr>
                <a:latin typeface="+mn-lt"/>
                <a:ea typeface="+mn-ea"/>
                <a:cs typeface="+mn-ea"/>
                <a:sym typeface="+mn-lt"/>
              </a:endParaRPr>
            </a:p>
          </p:txBody>
        </p:sp>
        <p:sp>
          <p:nvSpPr>
            <p:cNvPr id="8" name="îṥļîḑé-Oval 6">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2CD56F3C-8F66-4F9F-A3F7-FE7FCFC7C749}"/>
                </a:ext>
              </a:extLst>
            </p:cNvPr>
            <p:cNvSpPr/>
            <p:nvPr/>
          </p:nvSpPr>
          <p:spPr>
            <a:xfrm>
              <a:off x="1224324" y="3031305"/>
              <a:ext cx="1041274" cy="1041274"/>
            </a:xfrm>
            <a:prstGeom prst="ellipse">
              <a:avLst/>
            </a:prstGeom>
            <a:solidFill>
              <a:schemeClr val="accent1">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9" name="îṥļîḑé-任意多边形: 形状 4">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78CB377D-EE3D-4B70-8A09-02971828EC32}"/>
                </a:ext>
              </a:extLst>
            </p:cNvPr>
            <p:cNvSpPr/>
            <p:nvPr/>
          </p:nvSpPr>
          <p:spPr>
            <a:xfrm>
              <a:off x="1567525" y="3353448"/>
              <a:ext cx="354871" cy="36314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10" name="îṥļîḑé-Rectangle 8">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FC4B31DE-B160-4D88-84DA-C507605DDAE5}"/>
                </a:ext>
              </a:extLst>
            </p:cNvPr>
            <p:cNvSpPr/>
            <p:nvPr/>
          </p:nvSpPr>
          <p:spPr>
            <a:xfrm>
              <a:off x="4189575" y="2366808"/>
              <a:ext cx="903403" cy="1702284"/>
            </a:xfrm>
            <a:prstGeom prst="rect">
              <a:avLst/>
            </a:prstGeom>
            <a:solidFill>
              <a:schemeClr val="accent2">
                <a:lumMod val="60000"/>
                <a:lumOff val="40000"/>
                <a:alpha val="50000"/>
              </a:schemeClr>
            </a:solidFill>
            <a:ln w="12700" cap="flat">
              <a:noFill/>
              <a:miter lim="400000"/>
            </a:ln>
            <a:effectLst/>
          </p:spPr>
          <p:txBody>
            <a:bodyPr anchor="ctr"/>
            <a:lstStyle/>
            <a:p>
              <a:pPr algn="ctr"/>
              <a:endParaRPr>
                <a:latin typeface="+mn-lt"/>
                <a:ea typeface="+mn-ea"/>
                <a:cs typeface="+mn-ea"/>
                <a:sym typeface="+mn-lt"/>
              </a:endParaRPr>
            </a:p>
          </p:txBody>
        </p:sp>
        <p:sp>
          <p:nvSpPr>
            <p:cNvPr id="11" name="îṥļîḑé-Oval 9">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36B94C89-59D4-4FC0-B47E-8EEBB5CB44E2}"/>
                </a:ext>
              </a:extLst>
            </p:cNvPr>
            <p:cNvSpPr/>
            <p:nvPr/>
          </p:nvSpPr>
          <p:spPr>
            <a:xfrm>
              <a:off x="4126194" y="3031306"/>
              <a:ext cx="1041274" cy="1041273"/>
            </a:xfrm>
            <a:prstGeom prst="ellipse">
              <a:avLst/>
            </a:prstGeom>
            <a:solidFill>
              <a:schemeClr val="accent2">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12" name="îṥļîḑé-任意多边形: 形状 8">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7EB0F977-79EA-448B-A622-551FAFFE13BF}"/>
                </a:ext>
              </a:extLst>
            </p:cNvPr>
            <p:cNvSpPr/>
            <p:nvPr/>
          </p:nvSpPr>
          <p:spPr>
            <a:xfrm>
              <a:off x="4399103" y="3341288"/>
              <a:ext cx="484349" cy="387465"/>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13" name="îṥļîḑé-Rectangle 11">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882AB501-4259-4D27-B556-1DD6A61CEDB5}"/>
                </a:ext>
              </a:extLst>
            </p:cNvPr>
            <p:cNvSpPr/>
            <p:nvPr/>
          </p:nvSpPr>
          <p:spPr>
            <a:xfrm>
              <a:off x="7113241" y="1890701"/>
              <a:ext cx="903403" cy="2178391"/>
            </a:xfrm>
            <a:prstGeom prst="rect">
              <a:avLst/>
            </a:prstGeom>
            <a:solidFill>
              <a:schemeClr val="accent3">
                <a:lumMod val="60000"/>
                <a:lumOff val="40000"/>
                <a:alpha val="50000"/>
              </a:schemeClr>
            </a:solidFill>
            <a:ln w="12700" cap="flat">
              <a:noFill/>
              <a:miter lim="400000"/>
            </a:ln>
            <a:effectLst/>
          </p:spPr>
          <p:txBody>
            <a:bodyPr anchor="ctr"/>
            <a:lstStyle/>
            <a:p>
              <a:pPr algn="ctr"/>
              <a:endParaRPr>
                <a:latin typeface="+mn-lt"/>
                <a:ea typeface="+mn-ea"/>
                <a:cs typeface="+mn-ea"/>
                <a:sym typeface="+mn-lt"/>
              </a:endParaRPr>
            </a:p>
          </p:txBody>
        </p:sp>
        <p:sp>
          <p:nvSpPr>
            <p:cNvPr id="14" name="îṥļîḑé-Oval 12">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50B3153C-CEF1-401F-8439-FC90C91E2A8E}"/>
                </a:ext>
              </a:extLst>
            </p:cNvPr>
            <p:cNvSpPr/>
            <p:nvPr/>
          </p:nvSpPr>
          <p:spPr>
            <a:xfrm>
              <a:off x="7044306" y="3031306"/>
              <a:ext cx="1041274" cy="1041273"/>
            </a:xfrm>
            <a:prstGeom prst="ellipse">
              <a:avLst/>
            </a:prstGeom>
            <a:solidFill>
              <a:schemeClr val="accent3">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15" name="îṥļîḑé-任意多边形: 形状 12">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03F8352E-FF8B-4EFC-8FCB-37792AD29E72}"/>
                </a:ext>
              </a:extLst>
            </p:cNvPr>
            <p:cNvSpPr/>
            <p:nvPr/>
          </p:nvSpPr>
          <p:spPr>
            <a:xfrm>
              <a:off x="7379507" y="3370369"/>
              <a:ext cx="370872" cy="36314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16" name="îṥļîḑé-Rectangle 14">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ABE3FD06-29EE-4C55-A9EB-6B3B6F07D652}"/>
                </a:ext>
              </a:extLst>
            </p:cNvPr>
            <p:cNvSpPr/>
            <p:nvPr/>
          </p:nvSpPr>
          <p:spPr>
            <a:xfrm>
              <a:off x="9995337" y="1412776"/>
              <a:ext cx="903403" cy="2656316"/>
            </a:xfrm>
            <a:prstGeom prst="rect">
              <a:avLst/>
            </a:prstGeom>
            <a:solidFill>
              <a:schemeClr val="accent4">
                <a:lumMod val="60000"/>
                <a:lumOff val="40000"/>
                <a:alpha val="50000"/>
              </a:schemeClr>
            </a:solidFill>
            <a:ln w="12700" cap="flat">
              <a:noFill/>
              <a:miter lim="400000"/>
            </a:ln>
            <a:effectLst/>
          </p:spPr>
          <p:txBody>
            <a:bodyPr anchor="ctr"/>
            <a:lstStyle/>
            <a:p>
              <a:pPr algn="ctr"/>
              <a:endParaRPr>
                <a:latin typeface="+mn-lt"/>
                <a:ea typeface="+mn-ea"/>
                <a:cs typeface="+mn-ea"/>
                <a:sym typeface="+mn-lt"/>
              </a:endParaRPr>
            </a:p>
          </p:txBody>
        </p:sp>
        <p:sp>
          <p:nvSpPr>
            <p:cNvPr id="17" name="îṥļîḑé-Oval 15">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F74C2BE6-832E-4D9A-A70E-9131D46DA477}"/>
                </a:ext>
              </a:extLst>
            </p:cNvPr>
            <p:cNvSpPr/>
            <p:nvPr/>
          </p:nvSpPr>
          <p:spPr>
            <a:xfrm>
              <a:off x="9926402" y="3031306"/>
              <a:ext cx="1041274" cy="1041273"/>
            </a:xfrm>
            <a:prstGeom prst="ellipse">
              <a:avLst/>
            </a:prstGeom>
            <a:solidFill>
              <a:schemeClr val="accent4">
                <a:lumMod val="100000"/>
              </a:schemeClr>
            </a:solidFill>
            <a:ln w="12700" cap="flat">
              <a:noFill/>
              <a:miter lim="400000"/>
            </a:ln>
            <a:effectLst/>
          </p:spPr>
          <p:txBody>
            <a:bodyPr anchor="ctr"/>
            <a:lstStyle/>
            <a:p>
              <a:pPr algn="ctr"/>
              <a:endParaRPr>
                <a:latin typeface="+mn-lt"/>
                <a:ea typeface="+mn-ea"/>
                <a:cs typeface="+mn-ea"/>
                <a:sym typeface="+mn-lt"/>
              </a:endParaRPr>
            </a:p>
          </p:txBody>
        </p:sp>
        <p:sp>
          <p:nvSpPr>
            <p:cNvPr id="18" name="îṥļîḑé-任意多边形: 形状 16">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A303FB83-5313-4557-8B32-04709BD134F9}"/>
                </a:ext>
              </a:extLst>
            </p:cNvPr>
            <p:cNvSpPr/>
            <p:nvPr/>
          </p:nvSpPr>
          <p:spPr>
            <a:xfrm>
              <a:off x="10225413" y="3308458"/>
              <a:ext cx="443251" cy="45312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FFFFFF"/>
            </a:solidFill>
            <a:ln w="12700" cap="flat">
              <a:noFill/>
              <a:miter lim="400000"/>
            </a:ln>
            <a:effectLst/>
          </p:spPr>
          <p:txBody>
            <a:bodyPr anchor="ctr"/>
            <a:lstStyle/>
            <a:p>
              <a:pPr algn="ctr"/>
              <a:endParaRPr>
                <a:latin typeface="+mn-lt"/>
                <a:ea typeface="+mn-ea"/>
                <a:cs typeface="+mn-ea"/>
                <a:sym typeface="+mn-lt"/>
              </a:endParaRPr>
            </a:p>
          </p:txBody>
        </p:sp>
        <p:sp>
          <p:nvSpPr>
            <p:cNvPr id="19" name="îṥļîḑé-任意多边形: 形状 18">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76415F08-B483-4B8A-B6D7-299B97C0590C}"/>
                </a:ext>
              </a:extLst>
            </p:cNvPr>
            <p:cNvSpPr/>
            <p:nvPr/>
          </p:nvSpPr>
          <p:spPr>
            <a:xfrm>
              <a:off x="2959734" y="2755887"/>
              <a:ext cx="461633" cy="482296"/>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2">
                <a:lumMod val="75000"/>
              </a:schemeClr>
            </a:solidFill>
            <a:ln w="12700" cap="flat">
              <a:noFill/>
              <a:miter lim="400000"/>
            </a:ln>
            <a:effectLst/>
          </p:spPr>
          <p:txBody>
            <a:bodyPr anchor="ctr"/>
            <a:lstStyle/>
            <a:p>
              <a:pPr algn="ctr"/>
              <a:endParaRPr>
                <a:latin typeface="+mn-lt"/>
                <a:ea typeface="+mn-ea"/>
                <a:cs typeface="+mn-ea"/>
                <a:sym typeface="+mn-lt"/>
              </a:endParaRPr>
            </a:p>
          </p:txBody>
        </p:sp>
        <p:sp>
          <p:nvSpPr>
            <p:cNvPr id="20" name="îṥļîḑé-任意多边形: 形状 19">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F66BE805-1B54-4597-9FD2-6DA554286D0C}"/>
                </a:ext>
              </a:extLst>
            </p:cNvPr>
            <p:cNvSpPr/>
            <p:nvPr/>
          </p:nvSpPr>
          <p:spPr>
            <a:xfrm rot="10800000" flipH="1">
              <a:off x="2184066" y="2374433"/>
              <a:ext cx="2020595" cy="501453"/>
            </a:xfrm>
            <a:custGeom>
              <a:avLst/>
              <a:gdLst/>
              <a:ahLst/>
              <a:cxnLst>
                <a:cxn ang="0">
                  <a:pos x="wd2" y="hd2"/>
                </a:cxn>
                <a:cxn ang="5400000">
                  <a:pos x="wd2" y="hd2"/>
                </a:cxn>
                <a:cxn ang="10800000">
                  <a:pos x="wd2" y="hd2"/>
                </a:cxn>
                <a:cxn ang="16200000">
                  <a:pos x="wd2" y="hd2"/>
                </a:cxn>
              </a:cxnLst>
              <a:rect l="0" t="0" r="r" b="b"/>
              <a:pathLst>
                <a:path w="21600" h="21600" extrusionOk="0">
                  <a:moveTo>
                    <a:pt x="80" y="0"/>
                  </a:moveTo>
                  <a:lnTo>
                    <a:pt x="0" y="21595"/>
                  </a:lnTo>
                  <a:lnTo>
                    <a:pt x="21600" y="21600"/>
                  </a:lnTo>
                </a:path>
              </a:pathLst>
            </a:custGeom>
            <a:noFill/>
            <a:ln w="12700" cap="flat">
              <a:solidFill>
                <a:schemeClr val="bg2">
                  <a:lumMod val="50000"/>
                </a:schemeClr>
              </a:solidFill>
              <a:prstDash val="solid"/>
              <a:round/>
              <a:headEnd type="oval" w="med" len="med"/>
              <a:tailEnd type="triangle" w="med" len="med"/>
            </a:ln>
            <a:effectLst/>
          </p:spPr>
          <p:txBody>
            <a:bodyPr anchor="ctr"/>
            <a:lstStyle/>
            <a:p>
              <a:pPr algn="ctr"/>
              <a:endParaRPr>
                <a:latin typeface="+mn-lt"/>
                <a:ea typeface="+mn-ea"/>
                <a:cs typeface="+mn-ea"/>
                <a:sym typeface="+mn-lt"/>
              </a:endParaRPr>
            </a:p>
          </p:txBody>
        </p:sp>
        <p:sp>
          <p:nvSpPr>
            <p:cNvPr id="21" name="îṥļîḑé-任意多边形: 形状 21">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707CA8F0-B4F7-484A-9B9D-0CC00187A47F}"/>
                </a:ext>
              </a:extLst>
            </p:cNvPr>
            <p:cNvSpPr/>
            <p:nvPr/>
          </p:nvSpPr>
          <p:spPr>
            <a:xfrm rot="10800000" flipH="1">
              <a:off x="5087232" y="1900727"/>
              <a:ext cx="2021658" cy="4747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chemeClr val="bg2">
                  <a:lumMod val="50000"/>
                </a:schemeClr>
              </a:solidFill>
              <a:prstDash val="solid"/>
              <a:round/>
              <a:headEnd type="oval" w="med" len="med"/>
              <a:tailEnd type="triangle" w="med" len="med"/>
            </a:ln>
            <a:effectLst/>
          </p:spPr>
          <p:txBody>
            <a:bodyPr anchor="ctr"/>
            <a:lstStyle/>
            <a:p>
              <a:pPr algn="ctr"/>
              <a:endParaRPr>
                <a:latin typeface="+mn-lt"/>
                <a:ea typeface="+mn-ea"/>
                <a:cs typeface="+mn-ea"/>
                <a:sym typeface="+mn-lt"/>
              </a:endParaRPr>
            </a:p>
          </p:txBody>
        </p:sp>
        <p:sp>
          <p:nvSpPr>
            <p:cNvPr id="22" name="îṥļîḑé-任意多边形: 形状 22">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D72D43F8-94AA-42FF-8E52-D4060B9B1442}"/>
                </a:ext>
              </a:extLst>
            </p:cNvPr>
            <p:cNvSpPr/>
            <p:nvPr/>
          </p:nvSpPr>
          <p:spPr>
            <a:xfrm>
              <a:off x="5872293" y="2282663"/>
              <a:ext cx="461634" cy="482297"/>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2">
                <a:lumMod val="75000"/>
              </a:schemeClr>
            </a:solidFill>
            <a:ln w="12700" cap="flat">
              <a:noFill/>
              <a:miter lim="400000"/>
            </a:ln>
            <a:effectLst/>
          </p:spPr>
          <p:txBody>
            <a:bodyPr anchor="ctr"/>
            <a:lstStyle/>
            <a:p>
              <a:pPr algn="ctr"/>
              <a:endParaRPr>
                <a:latin typeface="+mn-lt"/>
                <a:ea typeface="+mn-ea"/>
                <a:cs typeface="+mn-ea"/>
                <a:sym typeface="+mn-lt"/>
              </a:endParaRPr>
            </a:p>
          </p:txBody>
        </p:sp>
        <p:sp>
          <p:nvSpPr>
            <p:cNvPr id="23" name="îṥļîḑé-任意多边形: 形状 24">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31300F21-DDF6-486C-B942-BC289E77A0A4}"/>
                </a:ext>
              </a:extLst>
            </p:cNvPr>
            <p:cNvSpPr/>
            <p:nvPr/>
          </p:nvSpPr>
          <p:spPr>
            <a:xfrm rot="10800000" flipH="1">
              <a:off x="8010344" y="1418621"/>
              <a:ext cx="2021658" cy="4747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chemeClr val="bg2">
                  <a:lumMod val="50000"/>
                </a:schemeClr>
              </a:solidFill>
              <a:prstDash val="solid"/>
              <a:round/>
              <a:headEnd type="oval" w="med" len="med"/>
              <a:tailEnd type="triangle" w="med" len="med"/>
            </a:ln>
            <a:effectLst/>
          </p:spPr>
          <p:txBody>
            <a:bodyPr anchor="ctr"/>
            <a:lstStyle/>
            <a:p>
              <a:pPr algn="ctr"/>
              <a:endParaRPr>
                <a:latin typeface="+mn-lt"/>
                <a:ea typeface="+mn-ea"/>
                <a:cs typeface="+mn-ea"/>
                <a:sym typeface="+mn-lt"/>
              </a:endParaRPr>
            </a:p>
          </p:txBody>
        </p:sp>
        <p:sp>
          <p:nvSpPr>
            <p:cNvPr id="24" name="îṥļîḑé-任意多边形: 形状 25">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95607B78-B9F1-4F96-91F3-DFEBE9C218DE}"/>
                </a:ext>
              </a:extLst>
            </p:cNvPr>
            <p:cNvSpPr/>
            <p:nvPr/>
          </p:nvSpPr>
          <p:spPr>
            <a:xfrm>
              <a:off x="8784851" y="1816951"/>
              <a:ext cx="461633" cy="482297"/>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2">
                <a:lumMod val="75000"/>
              </a:schemeClr>
            </a:solidFill>
            <a:ln w="12700" cap="flat">
              <a:noFill/>
              <a:miter lim="400000"/>
            </a:ln>
            <a:effectLst/>
          </p:spPr>
          <p:txBody>
            <a:bodyPr anchor="ctr"/>
            <a:lstStyle/>
            <a:p>
              <a:pPr algn="ctr"/>
              <a:endParaRPr>
                <a:latin typeface="+mn-lt"/>
                <a:ea typeface="+mn-ea"/>
                <a:cs typeface="+mn-ea"/>
                <a:sym typeface="+mn-lt"/>
              </a:endParaRPr>
            </a:p>
          </p:txBody>
        </p:sp>
        <p:sp>
          <p:nvSpPr>
            <p:cNvPr id="25" name="îṥļîḑé-Rectangle 23">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E724D580-5E46-45A7-A5F9-1A37A8ED184D}"/>
                </a:ext>
              </a:extLst>
            </p:cNvPr>
            <p:cNvSpPr/>
            <p:nvPr/>
          </p:nvSpPr>
          <p:spPr>
            <a:xfrm>
              <a:off x="658057" y="4491834"/>
              <a:ext cx="2175242" cy="783931"/>
            </a:xfrm>
            <a:prstGeom prst="rect">
              <a:avLst/>
            </a:prstGeom>
            <a:noFill/>
            <a:ln w="12700" cap="flat">
              <a:noFill/>
              <a:miter lim="400000"/>
            </a:ln>
            <a:effectLst/>
            <a:extLst>
              <a:ext uri="{C572A759-6A51-4108-AA02-DFA0A04FC94B}">
                <ma14:wrappingTextBoxFlag xmlns="" xmlns:a16="http://schemas.microsoft.com/office/drawing/2014/main" xmlns:lc="http://schemas.openxmlformats.org/drawingml/2006/lockedCanvas" xmlns:ma14="http://schemas.microsoft.com/office/mac/drawingml/2011/main" xmlns:p14="http://schemas.microsoft.com/office/powerpoint/2010/main" val="1"/>
              </a:ext>
            </a:extLst>
          </p:spPr>
          <p:txBody>
            <a:bodyPr wrap="square" lIns="34672" tIns="34672" rIns="34672" bIns="34672" anchor="t">
              <a:noAutofit/>
            </a:bodyPr>
            <a:lstStyle/>
            <a:p>
              <a:pPr algn="ctr">
                <a:lnSpc>
                  <a:spcPct val="120000"/>
                </a:lnSpc>
              </a:pPr>
              <a:r>
                <a:rPr lang="zh-CN" altLang="en-US" sz="1911">
                  <a:latin typeface="+mn-lt"/>
                  <a:ea typeface="+mn-ea"/>
                  <a:cs typeface="+mn-ea"/>
                  <a:sym typeface="+mn-lt"/>
                </a:rPr>
                <a:t>相传这一天是“小白龙”回家的日子，</a:t>
              </a:r>
              <a:endParaRPr lang="zh-CN" altLang="en-US" sz="1911" dirty="0">
                <a:latin typeface="+mn-lt"/>
                <a:ea typeface="+mn-ea"/>
                <a:cs typeface="+mn-ea"/>
                <a:sym typeface="+mn-lt"/>
              </a:endParaRPr>
            </a:p>
          </p:txBody>
        </p:sp>
        <p:sp>
          <p:nvSpPr>
            <p:cNvPr id="28" name="îṥļîḑé-Rectangle 25">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5E6A6A9C-90E7-4D59-A44D-3DE51E8727BF}"/>
                </a:ext>
              </a:extLst>
            </p:cNvPr>
            <p:cNvSpPr/>
            <p:nvPr/>
          </p:nvSpPr>
          <p:spPr>
            <a:xfrm>
              <a:off x="3559926" y="4491834"/>
              <a:ext cx="2175242" cy="783931"/>
            </a:xfrm>
            <a:prstGeom prst="rect">
              <a:avLst/>
            </a:prstGeom>
            <a:noFill/>
            <a:ln w="12700" cap="flat">
              <a:noFill/>
              <a:miter lim="400000"/>
            </a:ln>
            <a:effectLst/>
            <a:extLst>
              <a:ext uri="{C572A759-6A51-4108-AA02-DFA0A04FC94B}">
                <ma14:wrappingTextBoxFlag xmlns="" xmlns:a16="http://schemas.microsoft.com/office/drawing/2014/main" xmlns:lc="http://schemas.openxmlformats.org/drawingml/2006/lockedCanvas" xmlns:ma14="http://schemas.microsoft.com/office/mac/drawingml/2011/main" xmlns:p14="http://schemas.microsoft.com/office/powerpoint/2010/main" val="1"/>
              </a:ext>
            </a:extLst>
          </p:spPr>
          <p:txBody>
            <a:bodyPr wrap="square" lIns="34672" tIns="34672" rIns="34672" bIns="34672" anchor="t">
              <a:noAutofit/>
            </a:bodyPr>
            <a:lstStyle/>
            <a:p>
              <a:pPr algn="ctr">
                <a:lnSpc>
                  <a:spcPct val="120000"/>
                </a:lnSpc>
              </a:pPr>
              <a:r>
                <a:rPr lang="zh-CN" altLang="en-US" sz="1911">
                  <a:latin typeface="+mn-lt"/>
                  <a:ea typeface="+mn-ea"/>
                  <a:cs typeface="+mn-ea"/>
                  <a:sym typeface="+mn-lt"/>
                </a:rPr>
                <a:t>因为“小白龙”犯了天条，被龙王父亲囚禁在很远的一个小岛上，失去了行动自由。</a:t>
              </a:r>
              <a:endParaRPr lang="zh-CN" altLang="en-US" sz="1911" dirty="0">
                <a:latin typeface="+mn-lt"/>
                <a:ea typeface="+mn-ea"/>
                <a:cs typeface="+mn-ea"/>
                <a:sym typeface="+mn-lt"/>
              </a:endParaRPr>
            </a:p>
          </p:txBody>
        </p:sp>
        <p:sp>
          <p:nvSpPr>
            <p:cNvPr id="30" name="îṥļîḑé-Rectangle 27">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624E2A77-0BFE-42A9-A60A-E0BA6E12E562}"/>
                </a:ext>
              </a:extLst>
            </p:cNvPr>
            <p:cNvSpPr/>
            <p:nvPr/>
          </p:nvSpPr>
          <p:spPr>
            <a:xfrm>
              <a:off x="6478039" y="4491834"/>
              <a:ext cx="2175242" cy="783931"/>
            </a:xfrm>
            <a:prstGeom prst="rect">
              <a:avLst/>
            </a:prstGeom>
            <a:noFill/>
            <a:ln w="12700" cap="flat">
              <a:noFill/>
              <a:miter lim="400000"/>
            </a:ln>
            <a:effectLst/>
            <a:extLst>
              <a:ext uri="{C572A759-6A51-4108-AA02-DFA0A04FC94B}">
                <ma14:wrappingTextBoxFlag xmlns="" xmlns:a16="http://schemas.microsoft.com/office/drawing/2014/main" xmlns:lc="http://schemas.openxmlformats.org/drawingml/2006/lockedCanvas" xmlns:ma14="http://schemas.microsoft.com/office/mac/drawingml/2011/main" xmlns:p14="http://schemas.microsoft.com/office/powerpoint/2010/main" val="1"/>
              </a:ext>
            </a:extLst>
          </p:spPr>
          <p:txBody>
            <a:bodyPr wrap="square" lIns="34672" tIns="34672" rIns="34672" bIns="34672" anchor="t">
              <a:noAutofit/>
            </a:bodyPr>
            <a:lstStyle/>
            <a:p>
              <a:pPr algn="ctr">
                <a:lnSpc>
                  <a:spcPct val="120000"/>
                </a:lnSpc>
              </a:pPr>
              <a:r>
                <a:rPr lang="zh-CN" altLang="en-US" sz="1911">
                  <a:latin typeface="+mn-lt"/>
                  <a:ea typeface="+mn-ea"/>
                  <a:cs typeface="+mn-ea"/>
                  <a:sym typeface="+mn-lt"/>
                </a:rPr>
                <a:t>唯有六月六这一天，龙王恩准其回家探母。</a:t>
              </a:r>
              <a:endParaRPr lang="zh-CN" altLang="en-US" sz="1911" dirty="0">
                <a:latin typeface="+mn-lt"/>
                <a:ea typeface="+mn-ea"/>
                <a:cs typeface="+mn-ea"/>
                <a:sym typeface="+mn-lt"/>
              </a:endParaRPr>
            </a:p>
          </p:txBody>
        </p:sp>
        <p:sp>
          <p:nvSpPr>
            <p:cNvPr id="32" name="îṥļîḑé-Rectangle 29">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C52DDFDA-9B4D-4912-BA33-E80C7CB52A42}"/>
                </a:ext>
              </a:extLst>
            </p:cNvPr>
            <p:cNvSpPr/>
            <p:nvPr/>
          </p:nvSpPr>
          <p:spPr>
            <a:xfrm>
              <a:off x="9360135" y="4491834"/>
              <a:ext cx="2175242" cy="783931"/>
            </a:xfrm>
            <a:prstGeom prst="rect">
              <a:avLst/>
            </a:prstGeom>
            <a:noFill/>
            <a:ln w="12700" cap="flat">
              <a:noFill/>
              <a:miter lim="400000"/>
            </a:ln>
            <a:effectLst/>
            <a:extLst>
              <a:ext uri="{C572A759-6A51-4108-AA02-DFA0A04FC94B}">
                <ma14:wrappingTextBoxFlag xmlns="" xmlns:a16="http://schemas.microsoft.com/office/drawing/2014/main" xmlns:lc="http://schemas.openxmlformats.org/drawingml/2006/lockedCanvas" xmlns:ma14="http://schemas.microsoft.com/office/mac/drawingml/2011/main" xmlns:p14="http://schemas.microsoft.com/office/powerpoint/2010/main" val="1"/>
              </a:ext>
            </a:extLst>
          </p:spPr>
          <p:txBody>
            <a:bodyPr wrap="square" lIns="34672" tIns="34672" rIns="34672" bIns="34672" anchor="t">
              <a:noAutofit/>
            </a:bodyPr>
            <a:lstStyle/>
            <a:p>
              <a:pPr algn="ctr">
                <a:lnSpc>
                  <a:spcPct val="120000"/>
                </a:lnSpc>
              </a:pPr>
              <a:r>
                <a:rPr lang="zh-CN" altLang="en-US" sz="1911">
                  <a:latin typeface="+mn-lt"/>
                  <a:ea typeface="+mn-ea"/>
                  <a:cs typeface="+mn-ea"/>
                  <a:sym typeface="+mn-lt"/>
                </a:rPr>
                <a:t>“小白龙”由于探母心切，所以一路上昼夜兼程，带来了惊雷闪电，狂风暴雨。</a:t>
              </a:r>
              <a:endParaRPr lang="zh-CN" altLang="en-US" sz="1911" dirty="0">
                <a:latin typeface="+mn-lt"/>
                <a:ea typeface="+mn-ea"/>
                <a:cs typeface="+mn-ea"/>
                <a:sym typeface="+mn-lt"/>
              </a:endParaRPr>
            </a:p>
          </p:txBody>
        </p:sp>
      </p:grpSp>
      <p:sp>
        <p:nvSpPr>
          <p:cNvPr id="36" name="矩形 35">
            <a:extLst>
              <a:ext uri="{FF2B5EF4-FFF2-40B4-BE49-F238E27FC236}">
                <a16:creationId xmlns="" xmlns:ma14="http://schemas.microsoft.com/office/mac/drawingml/2011/main" xmlns:lc="http://schemas.openxmlformats.org/drawingml/2006/lockedCanvas" xmlns:p14="http://schemas.microsoft.com/office/powerpoint/2010/main" xmlns:a16="http://schemas.microsoft.com/office/drawing/2014/main" id="{AABFAE3D-4164-4544-BBA7-CE1F51147CB7}"/>
              </a:ext>
            </a:extLst>
          </p:cNvPr>
          <p:cNvSpPr/>
          <p:nvPr/>
        </p:nvSpPr>
        <p:spPr>
          <a:xfrm>
            <a:off x="1114232" y="1874173"/>
            <a:ext cx="2954655" cy="646331"/>
          </a:xfrm>
          <a:prstGeom prst="rect">
            <a:avLst/>
          </a:prstGeom>
          <a:solidFill>
            <a:srgbClr val="3A642E"/>
          </a:solidFill>
        </p:spPr>
        <p:txBody>
          <a:bodyPr vert="horz" wrap="square">
            <a:spAutoFit/>
          </a:bodyPr>
          <a:lstStyle/>
          <a:p>
            <a:pPr algn="ctr"/>
            <a:r>
              <a:rPr lang="zh-CN" altLang="en-US" sz="3600" dirty="0">
                <a:solidFill>
                  <a:schemeClr val="bg1"/>
                </a:solidFill>
                <a:latin typeface="+mn-lt"/>
                <a:ea typeface="+mn-ea"/>
                <a:cs typeface="+mn-ea"/>
                <a:sym typeface="+mn-lt"/>
              </a:rPr>
              <a:t>白龙归家日</a:t>
            </a:r>
          </a:p>
        </p:txBody>
      </p:sp>
    </p:spTree>
    <p:extLst>
      <p:ext uri="{BB962C8B-B14F-4D97-AF65-F5344CB8AC3E}">
        <p14:creationId xmlns:p14="http://schemas.microsoft.com/office/powerpoint/2010/main" val="2739113684"/>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a:extLst>
              <a:ext uri="{FF2B5EF4-FFF2-40B4-BE49-F238E27FC236}">
                <a16:creationId xmlns="" xmlns:a14="http://schemas.microsoft.com/office/drawing/2010/main" xmlns:p14="http://schemas.microsoft.com/office/powerpoint/2010/main" xmlns:a16="http://schemas.microsoft.com/office/drawing/2014/main" id="{39DD5B5E-622F-4DBE-B802-35990A12A3F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54" name="图片 53">
            <a:extLst>
              <a:ext uri="{FF2B5EF4-FFF2-40B4-BE49-F238E27FC236}">
                <a16:creationId xmlns="" xmlns:a14="http://schemas.microsoft.com/office/drawing/2010/main" xmlns:p14="http://schemas.microsoft.com/office/powerpoint/2010/main" xmlns:a16="http://schemas.microsoft.com/office/drawing/2014/main" id="{006ED0C4-B837-4A65-9BB6-A38E729C3D5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grpSp>
        <p:nvGrpSpPr>
          <p:cNvPr id="6" name="组合 5"/>
          <p:cNvGrpSpPr/>
          <p:nvPr/>
        </p:nvGrpSpPr>
        <p:grpSpPr>
          <a:xfrm>
            <a:off x="11761398" y="4047195"/>
            <a:ext cx="1161149" cy="1029579"/>
            <a:chOff x="13913198" y="2567511"/>
            <a:chExt cx="1161149" cy="1029579"/>
          </a:xfrm>
        </p:grpSpPr>
        <p:sp>
          <p:nvSpPr>
            <p:cNvPr id="405" name="Freeform 5"/>
            <p:cNvSpPr>
              <a:spLocks/>
            </p:cNvSpPr>
            <p:nvPr/>
          </p:nvSpPr>
          <p:spPr bwMode="auto">
            <a:xfrm>
              <a:off x="13913198" y="2567511"/>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A642E"/>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406" name="KSO_Shape"/>
            <p:cNvSpPr>
              <a:spLocks/>
            </p:cNvSpPr>
            <p:nvPr/>
          </p:nvSpPr>
          <p:spPr bwMode="auto">
            <a:xfrm>
              <a:off x="14133873" y="2738971"/>
              <a:ext cx="655367" cy="61874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accent3"/>
                </a:solidFill>
                <a:latin typeface="+mn-lt"/>
                <a:ea typeface="+mn-ea"/>
                <a:cs typeface="+mn-ea"/>
                <a:sym typeface="+mn-lt"/>
              </a:endParaRPr>
            </a:p>
          </p:txBody>
        </p:sp>
      </p:grpSp>
      <p:grpSp>
        <p:nvGrpSpPr>
          <p:cNvPr id="3" name="组合 2"/>
          <p:cNvGrpSpPr/>
          <p:nvPr/>
        </p:nvGrpSpPr>
        <p:grpSpPr>
          <a:xfrm>
            <a:off x="4030111" y="4047195"/>
            <a:ext cx="1161149" cy="1029579"/>
            <a:chOff x="3711990" y="4635080"/>
            <a:chExt cx="1161149" cy="1029579"/>
          </a:xfrm>
        </p:grpSpPr>
        <p:sp>
          <p:nvSpPr>
            <p:cNvPr id="403" name="Freeform 5"/>
            <p:cNvSpPr>
              <a:spLocks/>
            </p:cNvSpPr>
            <p:nvPr/>
          </p:nvSpPr>
          <p:spPr bwMode="auto">
            <a:xfrm>
              <a:off x="3711990" y="4635080"/>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428" name="Freeform 8"/>
            <p:cNvSpPr>
              <a:spLocks noEditPoints="1"/>
            </p:cNvSpPr>
            <p:nvPr/>
          </p:nvSpPr>
          <p:spPr bwMode="auto">
            <a:xfrm>
              <a:off x="3917871" y="4841337"/>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grpSp>
      <p:grpSp>
        <p:nvGrpSpPr>
          <p:cNvPr id="5" name="组合 4"/>
          <p:cNvGrpSpPr/>
          <p:nvPr/>
        </p:nvGrpSpPr>
        <p:grpSpPr>
          <a:xfrm>
            <a:off x="9260105" y="4047195"/>
            <a:ext cx="1161149" cy="1029579"/>
            <a:chOff x="11271085" y="4827244"/>
            <a:chExt cx="1161149" cy="1029579"/>
          </a:xfrm>
        </p:grpSpPr>
        <p:sp>
          <p:nvSpPr>
            <p:cNvPr id="404" name="Freeform 5"/>
            <p:cNvSpPr>
              <a:spLocks/>
            </p:cNvSpPr>
            <p:nvPr/>
          </p:nvSpPr>
          <p:spPr bwMode="auto">
            <a:xfrm>
              <a:off x="11271085" y="4827244"/>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grpSp>
          <p:nvGrpSpPr>
            <p:cNvPr id="429" name="组合 428"/>
            <p:cNvGrpSpPr/>
            <p:nvPr/>
          </p:nvGrpSpPr>
          <p:grpSpPr>
            <a:xfrm>
              <a:off x="11504395" y="4972338"/>
              <a:ext cx="746572" cy="661016"/>
              <a:chOff x="2098676" y="7219950"/>
              <a:chExt cx="1163637" cy="1030288"/>
            </a:xfrm>
          </p:grpSpPr>
          <p:sp>
            <p:nvSpPr>
              <p:cNvPr id="430"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1"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2"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3"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4" name="Line 17"/>
              <p:cNvSpPr>
                <a:spLocks noChangeShapeType="1"/>
              </p:cNvSpPr>
              <p:nvPr/>
            </p:nvSpPr>
            <p:spPr bwMode="auto">
              <a:xfrm>
                <a:off x="2335213" y="812641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5" name="Line 18"/>
              <p:cNvSpPr>
                <a:spLocks noChangeShapeType="1"/>
              </p:cNvSpPr>
              <p:nvPr/>
            </p:nvSpPr>
            <p:spPr bwMode="auto">
              <a:xfrm>
                <a:off x="2335213" y="812641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6" name="Rectangle 19"/>
              <p:cNvSpPr>
                <a:spLocks noChangeArrowheads="1"/>
              </p:cNvSpPr>
              <p:nvPr/>
            </p:nvSpPr>
            <p:spPr bwMode="auto">
              <a:xfrm>
                <a:off x="2189163" y="8085138"/>
                <a:ext cx="296863" cy="165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7" name="Rectangle 20"/>
              <p:cNvSpPr>
                <a:spLocks noChangeArrowheads="1"/>
              </p:cNvSpPr>
              <p:nvPr/>
            </p:nvSpPr>
            <p:spPr bwMode="auto">
              <a:xfrm>
                <a:off x="2541588" y="7927975"/>
                <a:ext cx="300038" cy="322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sp>
            <p:nvSpPr>
              <p:cNvPr id="438"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latin typeface="+mn-lt"/>
                  <a:ea typeface="+mn-ea"/>
                  <a:cs typeface="+mn-ea"/>
                  <a:sym typeface="+mn-lt"/>
                </a:endParaRPr>
              </a:p>
            </p:txBody>
          </p:sp>
        </p:grpSp>
      </p:grpSp>
      <p:grpSp>
        <p:nvGrpSpPr>
          <p:cNvPr id="2" name="组合 1"/>
          <p:cNvGrpSpPr/>
          <p:nvPr/>
        </p:nvGrpSpPr>
        <p:grpSpPr>
          <a:xfrm>
            <a:off x="1621169" y="4047195"/>
            <a:ext cx="1161149" cy="1029579"/>
            <a:chOff x="1445259" y="2947877"/>
            <a:chExt cx="1161149" cy="1029579"/>
          </a:xfrm>
        </p:grpSpPr>
        <p:sp>
          <p:nvSpPr>
            <p:cNvPr id="402" name="Freeform 5"/>
            <p:cNvSpPr>
              <a:spLocks/>
            </p:cNvSpPr>
            <p:nvPr/>
          </p:nvSpPr>
          <p:spPr bwMode="auto">
            <a:xfrm>
              <a:off x="1445259" y="2947877"/>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A642E"/>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439" name="Freeform 26"/>
            <p:cNvSpPr>
              <a:spLocks noEditPoints="1"/>
            </p:cNvSpPr>
            <p:nvPr/>
          </p:nvSpPr>
          <p:spPr bwMode="auto">
            <a:xfrm>
              <a:off x="1695135" y="3214384"/>
              <a:ext cx="641700" cy="438682"/>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4" name="组合 3"/>
          <p:cNvGrpSpPr/>
          <p:nvPr/>
        </p:nvGrpSpPr>
        <p:grpSpPr>
          <a:xfrm>
            <a:off x="6580565" y="4047195"/>
            <a:ext cx="1161149" cy="1029579"/>
            <a:chOff x="7264673" y="5326821"/>
            <a:chExt cx="1161149" cy="1029579"/>
          </a:xfrm>
        </p:grpSpPr>
        <p:sp>
          <p:nvSpPr>
            <p:cNvPr id="440" name="Freeform 5"/>
            <p:cNvSpPr>
              <a:spLocks/>
            </p:cNvSpPr>
            <p:nvPr/>
          </p:nvSpPr>
          <p:spPr bwMode="auto">
            <a:xfrm>
              <a:off x="7264673" y="5326821"/>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A642E"/>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441" name="KSO_Shape"/>
            <p:cNvSpPr>
              <a:spLocks/>
            </p:cNvSpPr>
            <p:nvPr/>
          </p:nvSpPr>
          <p:spPr bwMode="auto">
            <a:xfrm>
              <a:off x="7523835" y="5497852"/>
              <a:ext cx="715020" cy="6961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accent3"/>
                </a:solidFill>
                <a:latin typeface="+mn-lt"/>
                <a:ea typeface="+mn-ea"/>
                <a:cs typeface="+mn-ea"/>
                <a:sym typeface="+mn-lt"/>
              </a:endParaRPr>
            </a:p>
          </p:txBody>
        </p:sp>
      </p:grpSp>
      <p:grpSp>
        <p:nvGrpSpPr>
          <p:cNvPr id="7" name="组合 6"/>
          <p:cNvGrpSpPr/>
          <p:nvPr/>
        </p:nvGrpSpPr>
        <p:grpSpPr>
          <a:xfrm>
            <a:off x="6923028" y="951581"/>
            <a:ext cx="2978507" cy="1244164"/>
            <a:chOff x="7123272" y="951581"/>
            <a:chExt cx="2978507" cy="1244164"/>
          </a:xfrm>
        </p:grpSpPr>
        <p:sp>
          <p:nvSpPr>
            <p:cNvPr id="141" name="Freeform 16"/>
            <p:cNvSpPr>
              <a:spLocks noEditPoints="1"/>
            </p:cNvSpPr>
            <p:nvPr/>
          </p:nvSpPr>
          <p:spPr bwMode="auto">
            <a:xfrm>
              <a:off x="7123272" y="990038"/>
              <a:ext cx="1052044" cy="1170446"/>
            </a:xfrm>
            <a:custGeom>
              <a:avLst/>
              <a:gdLst>
                <a:gd name="T0" fmla="*/ 315 w 632"/>
                <a:gd name="T1" fmla="*/ 617 h 699"/>
                <a:gd name="T2" fmla="*/ 322 w 632"/>
                <a:gd name="T3" fmla="*/ 617 h 699"/>
                <a:gd name="T4" fmla="*/ 357 w 632"/>
                <a:gd name="T5" fmla="*/ 591 h 699"/>
                <a:gd name="T6" fmla="*/ 365 w 632"/>
                <a:gd name="T7" fmla="*/ 589 h 699"/>
                <a:gd name="T8" fmla="*/ 383 w 632"/>
                <a:gd name="T9" fmla="*/ 581 h 699"/>
                <a:gd name="T10" fmla="*/ 377 w 632"/>
                <a:gd name="T11" fmla="*/ 576 h 699"/>
                <a:gd name="T12" fmla="*/ 378 w 632"/>
                <a:gd name="T13" fmla="*/ 567 h 699"/>
                <a:gd name="T14" fmla="*/ 374 w 632"/>
                <a:gd name="T15" fmla="*/ 555 h 699"/>
                <a:gd name="T16" fmla="*/ 349 w 632"/>
                <a:gd name="T17" fmla="*/ 536 h 699"/>
                <a:gd name="T18" fmla="*/ 340 w 632"/>
                <a:gd name="T19" fmla="*/ 534 h 699"/>
                <a:gd name="T20" fmla="*/ 323 w 632"/>
                <a:gd name="T21" fmla="*/ 541 h 699"/>
                <a:gd name="T22" fmla="*/ 320 w 632"/>
                <a:gd name="T23" fmla="*/ 552 h 699"/>
                <a:gd name="T24" fmla="*/ 328 w 632"/>
                <a:gd name="T25" fmla="*/ 575 h 699"/>
                <a:gd name="T26" fmla="*/ 327 w 632"/>
                <a:gd name="T27" fmla="*/ 576 h 699"/>
                <a:gd name="T28" fmla="*/ 306 w 632"/>
                <a:gd name="T29" fmla="*/ 573 h 699"/>
                <a:gd name="T30" fmla="*/ 290 w 632"/>
                <a:gd name="T31" fmla="*/ 565 h 699"/>
                <a:gd name="T32" fmla="*/ 290 w 632"/>
                <a:gd name="T33" fmla="*/ 560 h 699"/>
                <a:gd name="T34" fmla="*/ 298 w 632"/>
                <a:gd name="T35" fmla="*/ 542 h 699"/>
                <a:gd name="T36" fmla="*/ 296 w 632"/>
                <a:gd name="T37" fmla="*/ 531 h 699"/>
                <a:gd name="T38" fmla="*/ 278 w 632"/>
                <a:gd name="T39" fmla="*/ 523 h 699"/>
                <a:gd name="T40" fmla="*/ 262 w 632"/>
                <a:gd name="T41" fmla="*/ 523 h 699"/>
                <a:gd name="T42" fmla="*/ 244 w 632"/>
                <a:gd name="T43" fmla="*/ 533 h 699"/>
                <a:gd name="T44" fmla="*/ 241 w 632"/>
                <a:gd name="T45" fmla="*/ 542 h 699"/>
                <a:gd name="T46" fmla="*/ 248 w 632"/>
                <a:gd name="T47" fmla="*/ 575 h 699"/>
                <a:gd name="T48" fmla="*/ 278 w 632"/>
                <a:gd name="T49" fmla="*/ 597 h 699"/>
                <a:gd name="T50" fmla="*/ 262 w 632"/>
                <a:gd name="T51" fmla="*/ 567 h 699"/>
                <a:gd name="T52" fmla="*/ 259 w 632"/>
                <a:gd name="T53" fmla="*/ 541 h 699"/>
                <a:gd name="T54" fmla="*/ 264 w 632"/>
                <a:gd name="T55" fmla="*/ 539 h 699"/>
                <a:gd name="T56" fmla="*/ 281 w 632"/>
                <a:gd name="T57" fmla="*/ 539 h 699"/>
                <a:gd name="T58" fmla="*/ 278 w 632"/>
                <a:gd name="T59" fmla="*/ 547 h 699"/>
                <a:gd name="T60" fmla="*/ 273 w 632"/>
                <a:gd name="T61" fmla="*/ 567 h 699"/>
                <a:gd name="T62" fmla="*/ 281 w 632"/>
                <a:gd name="T63" fmla="*/ 579 h 699"/>
                <a:gd name="T64" fmla="*/ 315 w 632"/>
                <a:gd name="T65" fmla="*/ 591 h 699"/>
                <a:gd name="T66" fmla="*/ 309 w 632"/>
                <a:gd name="T67" fmla="*/ 609 h 699"/>
                <a:gd name="T68" fmla="*/ 312 w 632"/>
                <a:gd name="T69" fmla="*/ 615 h 699"/>
                <a:gd name="T70" fmla="*/ 399 w 632"/>
                <a:gd name="T71" fmla="*/ 600 h 699"/>
                <a:gd name="T72" fmla="*/ 357 w 632"/>
                <a:gd name="T73" fmla="*/ 609 h 699"/>
                <a:gd name="T74" fmla="*/ 335 w 632"/>
                <a:gd name="T75" fmla="*/ 628 h 699"/>
                <a:gd name="T76" fmla="*/ 343 w 632"/>
                <a:gd name="T77" fmla="*/ 642 h 699"/>
                <a:gd name="T78" fmla="*/ 365 w 632"/>
                <a:gd name="T79" fmla="*/ 625 h 699"/>
                <a:gd name="T80" fmla="*/ 398 w 632"/>
                <a:gd name="T81" fmla="*/ 617 h 699"/>
                <a:gd name="T82" fmla="*/ 427 w 632"/>
                <a:gd name="T83" fmla="*/ 604 h 699"/>
                <a:gd name="T84" fmla="*/ 424 w 632"/>
                <a:gd name="T85" fmla="*/ 621 h 699"/>
                <a:gd name="T86" fmla="*/ 51 w 632"/>
                <a:gd name="T87" fmla="*/ 651 h 699"/>
                <a:gd name="T88" fmla="*/ 475 w 632"/>
                <a:gd name="T89" fmla="*/ 305 h 699"/>
                <a:gd name="T90" fmla="*/ 0 w 632"/>
                <a:gd name="T91" fmla="*/ 0 h 699"/>
                <a:gd name="T92" fmla="*/ 524 w 632"/>
                <a:gd name="T93" fmla="*/ 466 h 699"/>
                <a:gd name="T94" fmla="*/ 152 w 632"/>
                <a:gd name="T95" fmla="*/ 116 h 699"/>
                <a:gd name="T96" fmla="*/ 152 w 632"/>
                <a:gd name="T97" fmla="*/ 82 h 699"/>
                <a:gd name="T98" fmla="*/ 84 w 632"/>
                <a:gd name="T99" fmla="*/ 187 h 699"/>
                <a:gd name="T100" fmla="*/ 428 w 632"/>
                <a:gd name="T101" fmla="*/ 222 h 699"/>
                <a:gd name="T102" fmla="*/ 428 w 632"/>
                <a:gd name="T103" fmla="*/ 242 h 699"/>
                <a:gd name="T104" fmla="*/ 84 w 632"/>
                <a:gd name="T105" fmla="*/ 281 h 699"/>
                <a:gd name="T106" fmla="*/ 428 w 632"/>
                <a:gd name="T107" fmla="*/ 281 h 699"/>
                <a:gd name="T108" fmla="*/ 84 w 632"/>
                <a:gd name="T109" fmla="*/ 357 h 699"/>
                <a:gd name="T110" fmla="*/ 571 w 632"/>
                <a:gd name="T111" fmla="*/ 250 h 699"/>
                <a:gd name="T112" fmla="*/ 632 w 632"/>
                <a:gd name="T113" fmla="*/ 311 h 699"/>
                <a:gd name="T114" fmla="*/ 454 w 632"/>
                <a:gd name="T115" fmla="*/ 489 h 699"/>
                <a:gd name="T116" fmla="*/ 393 w 632"/>
                <a:gd name="T117" fmla="*/ 428 h 699"/>
                <a:gd name="T118" fmla="*/ 375 w 632"/>
                <a:gd name="T119" fmla="*/ 445 h 699"/>
                <a:gd name="T120" fmla="*/ 445 w 632"/>
                <a:gd name="T121" fmla="*/ 50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2" h="699">
                  <a:moveTo>
                    <a:pt x="312" y="615"/>
                  </a:moveTo>
                  <a:lnTo>
                    <a:pt x="312" y="615"/>
                  </a:lnTo>
                  <a:lnTo>
                    <a:pt x="315" y="617"/>
                  </a:lnTo>
                  <a:lnTo>
                    <a:pt x="319" y="618"/>
                  </a:lnTo>
                  <a:lnTo>
                    <a:pt x="319" y="618"/>
                  </a:lnTo>
                  <a:lnTo>
                    <a:pt x="322" y="617"/>
                  </a:lnTo>
                  <a:lnTo>
                    <a:pt x="327" y="615"/>
                  </a:lnTo>
                  <a:lnTo>
                    <a:pt x="335" y="609"/>
                  </a:lnTo>
                  <a:lnTo>
                    <a:pt x="357" y="591"/>
                  </a:lnTo>
                  <a:lnTo>
                    <a:pt x="357" y="591"/>
                  </a:lnTo>
                  <a:lnTo>
                    <a:pt x="365" y="589"/>
                  </a:lnTo>
                  <a:lnTo>
                    <a:pt x="365" y="589"/>
                  </a:lnTo>
                  <a:lnTo>
                    <a:pt x="369" y="591"/>
                  </a:lnTo>
                  <a:lnTo>
                    <a:pt x="375" y="594"/>
                  </a:lnTo>
                  <a:lnTo>
                    <a:pt x="383" y="581"/>
                  </a:lnTo>
                  <a:lnTo>
                    <a:pt x="378" y="576"/>
                  </a:lnTo>
                  <a:lnTo>
                    <a:pt x="378" y="576"/>
                  </a:lnTo>
                  <a:lnTo>
                    <a:pt x="377" y="576"/>
                  </a:lnTo>
                  <a:lnTo>
                    <a:pt x="377" y="576"/>
                  </a:lnTo>
                  <a:lnTo>
                    <a:pt x="378" y="571"/>
                  </a:lnTo>
                  <a:lnTo>
                    <a:pt x="378" y="567"/>
                  </a:lnTo>
                  <a:lnTo>
                    <a:pt x="377" y="560"/>
                  </a:lnTo>
                  <a:lnTo>
                    <a:pt x="374" y="555"/>
                  </a:lnTo>
                  <a:lnTo>
                    <a:pt x="374" y="555"/>
                  </a:lnTo>
                  <a:lnTo>
                    <a:pt x="369" y="547"/>
                  </a:lnTo>
                  <a:lnTo>
                    <a:pt x="359" y="539"/>
                  </a:lnTo>
                  <a:lnTo>
                    <a:pt x="349" y="536"/>
                  </a:lnTo>
                  <a:lnTo>
                    <a:pt x="344" y="534"/>
                  </a:lnTo>
                  <a:lnTo>
                    <a:pt x="340" y="534"/>
                  </a:lnTo>
                  <a:lnTo>
                    <a:pt x="340" y="534"/>
                  </a:lnTo>
                  <a:lnTo>
                    <a:pt x="332" y="536"/>
                  </a:lnTo>
                  <a:lnTo>
                    <a:pt x="327" y="537"/>
                  </a:lnTo>
                  <a:lnTo>
                    <a:pt x="323" y="541"/>
                  </a:lnTo>
                  <a:lnTo>
                    <a:pt x="322" y="544"/>
                  </a:lnTo>
                  <a:lnTo>
                    <a:pt x="322" y="544"/>
                  </a:lnTo>
                  <a:lnTo>
                    <a:pt x="320" y="552"/>
                  </a:lnTo>
                  <a:lnTo>
                    <a:pt x="322" y="560"/>
                  </a:lnTo>
                  <a:lnTo>
                    <a:pt x="325" y="568"/>
                  </a:lnTo>
                  <a:lnTo>
                    <a:pt x="328" y="575"/>
                  </a:lnTo>
                  <a:lnTo>
                    <a:pt x="328" y="575"/>
                  </a:lnTo>
                  <a:lnTo>
                    <a:pt x="327" y="576"/>
                  </a:lnTo>
                  <a:lnTo>
                    <a:pt x="327" y="576"/>
                  </a:lnTo>
                  <a:lnTo>
                    <a:pt x="320" y="576"/>
                  </a:lnTo>
                  <a:lnTo>
                    <a:pt x="320" y="576"/>
                  </a:lnTo>
                  <a:lnTo>
                    <a:pt x="306" y="573"/>
                  </a:lnTo>
                  <a:lnTo>
                    <a:pt x="296" y="570"/>
                  </a:lnTo>
                  <a:lnTo>
                    <a:pt x="291" y="567"/>
                  </a:lnTo>
                  <a:lnTo>
                    <a:pt x="290" y="565"/>
                  </a:lnTo>
                  <a:lnTo>
                    <a:pt x="290" y="565"/>
                  </a:lnTo>
                  <a:lnTo>
                    <a:pt x="290" y="563"/>
                  </a:lnTo>
                  <a:lnTo>
                    <a:pt x="290" y="560"/>
                  </a:lnTo>
                  <a:lnTo>
                    <a:pt x="293" y="554"/>
                  </a:lnTo>
                  <a:lnTo>
                    <a:pt x="293" y="554"/>
                  </a:lnTo>
                  <a:lnTo>
                    <a:pt x="298" y="542"/>
                  </a:lnTo>
                  <a:lnTo>
                    <a:pt x="298" y="537"/>
                  </a:lnTo>
                  <a:lnTo>
                    <a:pt x="296" y="531"/>
                  </a:lnTo>
                  <a:lnTo>
                    <a:pt x="296" y="531"/>
                  </a:lnTo>
                  <a:lnTo>
                    <a:pt x="291" y="528"/>
                  </a:lnTo>
                  <a:lnTo>
                    <a:pt x="285" y="525"/>
                  </a:lnTo>
                  <a:lnTo>
                    <a:pt x="278" y="523"/>
                  </a:lnTo>
                  <a:lnTo>
                    <a:pt x="272" y="521"/>
                  </a:lnTo>
                  <a:lnTo>
                    <a:pt x="272" y="521"/>
                  </a:lnTo>
                  <a:lnTo>
                    <a:pt x="262" y="523"/>
                  </a:lnTo>
                  <a:lnTo>
                    <a:pt x="254" y="525"/>
                  </a:lnTo>
                  <a:lnTo>
                    <a:pt x="248" y="529"/>
                  </a:lnTo>
                  <a:lnTo>
                    <a:pt x="244" y="533"/>
                  </a:lnTo>
                  <a:lnTo>
                    <a:pt x="244" y="533"/>
                  </a:lnTo>
                  <a:lnTo>
                    <a:pt x="243" y="537"/>
                  </a:lnTo>
                  <a:lnTo>
                    <a:pt x="241" y="542"/>
                  </a:lnTo>
                  <a:lnTo>
                    <a:pt x="241" y="552"/>
                  </a:lnTo>
                  <a:lnTo>
                    <a:pt x="244" y="563"/>
                  </a:lnTo>
                  <a:lnTo>
                    <a:pt x="248" y="575"/>
                  </a:lnTo>
                  <a:lnTo>
                    <a:pt x="257" y="594"/>
                  </a:lnTo>
                  <a:lnTo>
                    <a:pt x="265" y="607"/>
                  </a:lnTo>
                  <a:lnTo>
                    <a:pt x="278" y="597"/>
                  </a:lnTo>
                  <a:lnTo>
                    <a:pt x="278" y="597"/>
                  </a:lnTo>
                  <a:lnTo>
                    <a:pt x="270" y="583"/>
                  </a:lnTo>
                  <a:lnTo>
                    <a:pt x="262" y="567"/>
                  </a:lnTo>
                  <a:lnTo>
                    <a:pt x="257" y="552"/>
                  </a:lnTo>
                  <a:lnTo>
                    <a:pt x="257" y="546"/>
                  </a:lnTo>
                  <a:lnTo>
                    <a:pt x="259" y="541"/>
                  </a:lnTo>
                  <a:lnTo>
                    <a:pt x="259" y="541"/>
                  </a:lnTo>
                  <a:lnTo>
                    <a:pt x="260" y="539"/>
                  </a:lnTo>
                  <a:lnTo>
                    <a:pt x="264" y="539"/>
                  </a:lnTo>
                  <a:lnTo>
                    <a:pt x="272" y="539"/>
                  </a:lnTo>
                  <a:lnTo>
                    <a:pt x="272" y="539"/>
                  </a:lnTo>
                  <a:lnTo>
                    <a:pt x="281" y="539"/>
                  </a:lnTo>
                  <a:lnTo>
                    <a:pt x="281" y="539"/>
                  </a:lnTo>
                  <a:lnTo>
                    <a:pt x="278" y="547"/>
                  </a:lnTo>
                  <a:lnTo>
                    <a:pt x="278" y="547"/>
                  </a:lnTo>
                  <a:lnTo>
                    <a:pt x="275" y="552"/>
                  </a:lnTo>
                  <a:lnTo>
                    <a:pt x="273" y="558"/>
                  </a:lnTo>
                  <a:lnTo>
                    <a:pt x="273" y="567"/>
                  </a:lnTo>
                  <a:lnTo>
                    <a:pt x="275" y="573"/>
                  </a:lnTo>
                  <a:lnTo>
                    <a:pt x="275" y="573"/>
                  </a:lnTo>
                  <a:lnTo>
                    <a:pt x="281" y="579"/>
                  </a:lnTo>
                  <a:lnTo>
                    <a:pt x="290" y="584"/>
                  </a:lnTo>
                  <a:lnTo>
                    <a:pt x="301" y="589"/>
                  </a:lnTo>
                  <a:lnTo>
                    <a:pt x="315" y="591"/>
                  </a:lnTo>
                  <a:lnTo>
                    <a:pt x="315" y="591"/>
                  </a:lnTo>
                  <a:lnTo>
                    <a:pt x="311" y="602"/>
                  </a:lnTo>
                  <a:lnTo>
                    <a:pt x="309" y="609"/>
                  </a:lnTo>
                  <a:lnTo>
                    <a:pt x="309" y="612"/>
                  </a:lnTo>
                  <a:lnTo>
                    <a:pt x="312" y="615"/>
                  </a:lnTo>
                  <a:lnTo>
                    <a:pt x="312" y="615"/>
                  </a:lnTo>
                  <a:close/>
                  <a:moveTo>
                    <a:pt x="398" y="617"/>
                  </a:moveTo>
                  <a:lnTo>
                    <a:pt x="399" y="600"/>
                  </a:lnTo>
                  <a:lnTo>
                    <a:pt x="399" y="600"/>
                  </a:lnTo>
                  <a:lnTo>
                    <a:pt x="383" y="600"/>
                  </a:lnTo>
                  <a:lnTo>
                    <a:pt x="370" y="604"/>
                  </a:lnTo>
                  <a:lnTo>
                    <a:pt x="357" y="609"/>
                  </a:lnTo>
                  <a:lnTo>
                    <a:pt x="348" y="615"/>
                  </a:lnTo>
                  <a:lnTo>
                    <a:pt x="340" y="621"/>
                  </a:lnTo>
                  <a:lnTo>
                    <a:pt x="335" y="628"/>
                  </a:lnTo>
                  <a:lnTo>
                    <a:pt x="330" y="633"/>
                  </a:lnTo>
                  <a:lnTo>
                    <a:pt x="343" y="642"/>
                  </a:lnTo>
                  <a:lnTo>
                    <a:pt x="343" y="642"/>
                  </a:lnTo>
                  <a:lnTo>
                    <a:pt x="346" y="639"/>
                  </a:lnTo>
                  <a:lnTo>
                    <a:pt x="357" y="630"/>
                  </a:lnTo>
                  <a:lnTo>
                    <a:pt x="365" y="625"/>
                  </a:lnTo>
                  <a:lnTo>
                    <a:pt x="374" y="620"/>
                  </a:lnTo>
                  <a:lnTo>
                    <a:pt x="385" y="618"/>
                  </a:lnTo>
                  <a:lnTo>
                    <a:pt x="398" y="617"/>
                  </a:lnTo>
                  <a:lnTo>
                    <a:pt x="398" y="617"/>
                  </a:lnTo>
                  <a:close/>
                  <a:moveTo>
                    <a:pt x="424" y="621"/>
                  </a:moveTo>
                  <a:lnTo>
                    <a:pt x="427" y="604"/>
                  </a:lnTo>
                  <a:lnTo>
                    <a:pt x="409" y="602"/>
                  </a:lnTo>
                  <a:lnTo>
                    <a:pt x="407" y="618"/>
                  </a:lnTo>
                  <a:lnTo>
                    <a:pt x="424" y="621"/>
                  </a:lnTo>
                  <a:close/>
                  <a:moveTo>
                    <a:pt x="475" y="507"/>
                  </a:moveTo>
                  <a:lnTo>
                    <a:pt x="475" y="651"/>
                  </a:lnTo>
                  <a:lnTo>
                    <a:pt x="51" y="651"/>
                  </a:lnTo>
                  <a:lnTo>
                    <a:pt x="51" y="50"/>
                  </a:lnTo>
                  <a:lnTo>
                    <a:pt x="475" y="50"/>
                  </a:lnTo>
                  <a:lnTo>
                    <a:pt x="475" y="305"/>
                  </a:lnTo>
                  <a:lnTo>
                    <a:pt x="524" y="261"/>
                  </a:lnTo>
                  <a:lnTo>
                    <a:pt x="524" y="0"/>
                  </a:lnTo>
                  <a:lnTo>
                    <a:pt x="0" y="0"/>
                  </a:lnTo>
                  <a:lnTo>
                    <a:pt x="0" y="699"/>
                  </a:lnTo>
                  <a:lnTo>
                    <a:pt x="524" y="699"/>
                  </a:lnTo>
                  <a:lnTo>
                    <a:pt x="524" y="466"/>
                  </a:lnTo>
                  <a:lnTo>
                    <a:pt x="475" y="507"/>
                  </a:lnTo>
                  <a:close/>
                  <a:moveTo>
                    <a:pt x="152" y="82"/>
                  </a:moveTo>
                  <a:lnTo>
                    <a:pt x="152" y="116"/>
                  </a:lnTo>
                  <a:lnTo>
                    <a:pt x="372" y="116"/>
                  </a:lnTo>
                  <a:lnTo>
                    <a:pt x="372" y="82"/>
                  </a:lnTo>
                  <a:lnTo>
                    <a:pt x="152" y="82"/>
                  </a:lnTo>
                  <a:close/>
                  <a:moveTo>
                    <a:pt x="428" y="168"/>
                  </a:moveTo>
                  <a:lnTo>
                    <a:pt x="84" y="168"/>
                  </a:lnTo>
                  <a:lnTo>
                    <a:pt x="84" y="187"/>
                  </a:lnTo>
                  <a:lnTo>
                    <a:pt x="428" y="187"/>
                  </a:lnTo>
                  <a:lnTo>
                    <a:pt x="428" y="168"/>
                  </a:lnTo>
                  <a:close/>
                  <a:moveTo>
                    <a:pt x="428" y="222"/>
                  </a:moveTo>
                  <a:lnTo>
                    <a:pt x="84" y="222"/>
                  </a:lnTo>
                  <a:lnTo>
                    <a:pt x="84" y="242"/>
                  </a:lnTo>
                  <a:lnTo>
                    <a:pt x="428" y="242"/>
                  </a:lnTo>
                  <a:lnTo>
                    <a:pt x="428" y="222"/>
                  </a:lnTo>
                  <a:close/>
                  <a:moveTo>
                    <a:pt x="428" y="281"/>
                  </a:moveTo>
                  <a:lnTo>
                    <a:pt x="84" y="281"/>
                  </a:lnTo>
                  <a:lnTo>
                    <a:pt x="84" y="298"/>
                  </a:lnTo>
                  <a:lnTo>
                    <a:pt x="428" y="298"/>
                  </a:lnTo>
                  <a:lnTo>
                    <a:pt x="428" y="281"/>
                  </a:lnTo>
                  <a:close/>
                  <a:moveTo>
                    <a:pt x="428" y="339"/>
                  </a:moveTo>
                  <a:lnTo>
                    <a:pt x="84" y="339"/>
                  </a:lnTo>
                  <a:lnTo>
                    <a:pt x="84" y="357"/>
                  </a:lnTo>
                  <a:lnTo>
                    <a:pt x="428" y="357"/>
                  </a:lnTo>
                  <a:lnTo>
                    <a:pt x="428" y="339"/>
                  </a:lnTo>
                  <a:close/>
                  <a:moveTo>
                    <a:pt x="571" y="250"/>
                  </a:moveTo>
                  <a:lnTo>
                    <a:pt x="542" y="279"/>
                  </a:lnTo>
                  <a:lnTo>
                    <a:pt x="603" y="340"/>
                  </a:lnTo>
                  <a:lnTo>
                    <a:pt x="632" y="311"/>
                  </a:lnTo>
                  <a:lnTo>
                    <a:pt x="571" y="250"/>
                  </a:lnTo>
                  <a:close/>
                  <a:moveTo>
                    <a:pt x="393" y="428"/>
                  </a:moveTo>
                  <a:lnTo>
                    <a:pt x="454" y="489"/>
                  </a:lnTo>
                  <a:lnTo>
                    <a:pt x="596" y="348"/>
                  </a:lnTo>
                  <a:lnTo>
                    <a:pt x="533" y="285"/>
                  </a:lnTo>
                  <a:lnTo>
                    <a:pt x="393" y="428"/>
                  </a:lnTo>
                  <a:close/>
                  <a:moveTo>
                    <a:pt x="445" y="500"/>
                  </a:moveTo>
                  <a:lnTo>
                    <a:pt x="382" y="439"/>
                  </a:lnTo>
                  <a:lnTo>
                    <a:pt x="375" y="445"/>
                  </a:lnTo>
                  <a:lnTo>
                    <a:pt x="357" y="525"/>
                  </a:lnTo>
                  <a:lnTo>
                    <a:pt x="437" y="507"/>
                  </a:lnTo>
                  <a:lnTo>
                    <a:pt x="445" y="500"/>
                  </a:lnTo>
                  <a:close/>
                </a:path>
              </a:pathLst>
            </a:custGeom>
            <a:solidFill>
              <a:srgbClr val="3A642E"/>
            </a:solidFill>
            <a:ln>
              <a:noFill/>
            </a:ln>
          </p:spPr>
          <p:txBody>
            <a:bodyPr vert="horz" wrap="square" lIns="91440" tIns="45720" rIns="91440" bIns="45720" numCol="1" anchor="t" anchorCtr="0" compatLnSpc="1">
              <a:prstTxWarp prst="textNoShape">
                <a:avLst/>
              </a:prstTxWarp>
            </a:bodyPr>
            <a:lstStyle/>
            <a:p>
              <a:r>
                <a:rPr lang="en-US" altLang="zh-CN" dirty="0">
                  <a:solidFill>
                    <a:schemeClr val="accent2">
                      <a:lumMod val="50000"/>
                    </a:schemeClr>
                  </a:solidFill>
                  <a:latin typeface="+mn-lt"/>
                  <a:ea typeface="+mn-ea"/>
                  <a:cs typeface="+mn-ea"/>
                  <a:sym typeface="+mn-lt"/>
                </a:rPr>
                <a:t> </a:t>
              </a:r>
              <a:endParaRPr lang="zh-CN" altLang="en-US" dirty="0">
                <a:solidFill>
                  <a:schemeClr val="accent2">
                    <a:lumMod val="50000"/>
                  </a:schemeClr>
                </a:solidFill>
                <a:latin typeface="+mn-lt"/>
                <a:ea typeface="+mn-ea"/>
                <a:cs typeface="+mn-ea"/>
                <a:sym typeface="+mn-lt"/>
              </a:endParaRPr>
            </a:p>
          </p:txBody>
        </p:sp>
        <p:sp>
          <p:nvSpPr>
            <p:cNvPr id="142" name="Rectangle 17"/>
            <p:cNvSpPr>
              <a:spLocks noChangeArrowheads="1"/>
            </p:cNvSpPr>
            <p:nvPr/>
          </p:nvSpPr>
          <p:spPr bwMode="auto">
            <a:xfrm>
              <a:off x="8261658" y="951581"/>
              <a:ext cx="17681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1691716"/>
              <a:r>
                <a:rPr lang="zh-CN" altLang="zh-CN" sz="6000" dirty="0">
                  <a:solidFill>
                    <a:srgbClr val="3A642E"/>
                  </a:solidFill>
                  <a:latin typeface="+mn-lt"/>
                  <a:ea typeface="+mn-ea"/>
                  <a:cs typeface="+mn-ea"/>
                  <a:sym typeface="+mn-lt"/>
                </a:rPr>
                <a:t>目 录</a:t>
              </a:r>
              <a:endParaRPr lang="zh-CN" altLang="zh-CN" sz="3600" dirty="0">
                <a:solidFill>
                  <a:srgbClr val="3A642E"/>
                </a:solidFill>
                <a:latin typeface="+mn-lt"/>
                <a:ea typeface="+mn-ea"/>
                <a:cs typeface="+mn-ea"/>
                <a:sym typeface="+mn-lt"/>
              </a:endParaRPr>
            </a:p>
          </p:txBody>
        </p:sp>
        <p:sp>
          <p:nvSpPr>
            <p:cNvPr id="143" name="Rectangle 18"/>
            <p:cNvSpPr>
              <a:spLocks noChangeArrowheads="1"/>
            </p:cNvSpPr>
            <p:nvPr/>
          </p:nvSpPr>
          <p:spPr bwMode="auto">
            <a:xfrm>
              <a:off x="8310968" y="1764858"/>
              <a:ext cx="179081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1691716"/>
              <a:r>
                <a:rPr lang="zh-CN" altLang="zh-CN" sz="2800" spc="300" dirty="0">
                  <a:solidFill>
                    <a:schemeClr val="tx1">
                      <a:lumMod val="75000"/>
                      <a:lumOff val="25000"/>
                    </a:schemeClr>
                  </a:solidFill>
                  <a:latin typeface="+mn-lt"/>
                  <a:ea typeface="+mn-ea"/>
                  <a:cs typeface="+mn-ea"/>
                  <a:sym typeface="+mn-lt"/>
                </a:rPr>
                <a:t>contents</a:t>
              </a:r>
              <a:endParaRPr lang="zh-CN" altLang="zh-CN" sz="2400" spc="300" dirty="0">
                <a:solidFill>
                  <a:schemeClr val="tx1">
                    <a:lumMod val="75000"/>
                    <a:lumOff val="25000"/>
                  </a:schemeClr>
                </a:solidFill>
                <a:latin typeface="+mn-lt"/>
                <a:ea typeface="+mn-ea"/>
                <a:cs typeface="+mn-ea"/>
                <a:sym typeface="+mn-lt"/>
              </a:endParaRPr>
            </a:p>
          </p:txBody>
        </p:sp>
      </p:grpSp>
      <p:sp>
        <p:nvSpPr>
          <p:cNvPr id="401" name="文本框 9"/>
          <p:cNvSpPr txBox="1"/>
          <p:nvPr/>
        </p:nvSpPr>
        <p:spPr>
          <a:xfrm>
            <a:off x="972543" y="5358214"/>
            <a:ext cx="2365417" cy="1050722"/>
          </a:xfrm>
          <a:prstGeom prst="rect">
            <a:avLst/>
          </a:prstGeom>
          <a:noFill/>
        </p:spPr>
        <p:txBody>
          <a:bodyPr wrap="square" lIns="126160" tIns="63080" rIns="126160" bIns="63080" rtlCol="0">
            <a:spAutoFit/>
          </a:bodyPr>
          <a:lstStyle/>
          <a:p>
            <a:pPr marL="0" lvl="1" algn="ctr"/>
            <a:r>
              <a:rPr lang="zh-CN" altLang="en-US" sz="3000">
                <a:solidFill>
                  <a:schemeClr val="tx1">
                    <a:lumMod val="75000"/>
                    <a:lumOff val="25000"/>
                  </a:schemeClr>
                </a:solidFill>
                <a:latin typeface="+mn-lt"/>
                <a:ea typeface="+mn-ea"/>
                <a:cs typeface="+mn-ea"/>
                <a:sym typeface="+mn-lt"/>
              </a:rPr>
              <a:t>小暑的来龙去脉</a:t>
            </a:r>
          </a:p>
        </p:txBody>
      </p:sp>
      <p:sp>
        <p:nvSpPr>
          <p:cNvPr id="408" name="文本框 9"/>
          <p:cNvSpPr txBox="1"/>
          <p:nvPr/>
        </p:nvSpPr>
        <p:spPr>
          <a:xfrm>
            <a:off x="3065764" y="5352742"/>
            <a:ext cx="3189825" cy="589057"/>
          </a:xfrm>
          <a:prstGeom prst="rect">
            <a:avLst/>
          </a:prstGeom>
          <a:noFill/>
        </p:spPr>
        <p:txBody>
          <a:bodyPr wrap="square" lIns="126160" tIns="63080" rIns="126160" bIns="63080" rtlCol="0">
            <a:spAutoFit/>
          </a:bodyPr>
          <a:lstStyle/>
          <a:p>
            <a:pPr marL="0" lvl="1" algn="ctr"/>
            <a:r>
              <a:rPr lang="zh-CN" altLang="en-US" sz="3000">
                <a:solidFill>
                  <a:schemeClr val="tx1">
                    <a:lumMod val="75000"/>
                    <a:lumOff val="25000"/>
                  </a:schemeClr>
                </a:solidFill>
                <a:latin typeface="+mn-lt"/>
                <a:ea typeface="+mn-ea"/>
                <a:cs typeface="+mn-ea"/>
                <a:sym typeface="+mn-lt"/>
              </a:rPr>
              <a:t>小暑的习俗</a:t>
            </a:r>
          </a:p>
        </p:txBody>
      </p:sp>
      <p:sp>
        <p:nvSpPr>
          <p:cNvPr id="410" name="文本框 9"/>
          <p:cNvSpPr txBox="1"/>
          <p:nvPr/>
        </p:nvSpPr>
        <p:spPr>
          <a:xfrm>
            <a:off x="5937552" y="5345334"/>
            <a:ext cx="2523823" cy="1050722"/>
          </a:xfrm>
          <a:prstGeom prst="rect">
            <a:avLst/>
          </a:prstGeom>
          <a:noFill/>
        </p:spPr>
        <p:txBody>
          <a:bodyPr wrap="square" lIns="126160" tIns="63080" rIns="126160" bIns="63080" rtlCol="0">
            <a:spAutoFit/>
          </a:bodyPr>
          <a:lstStyle/>
          <a:p>
            <a:pPr marL="0" lvl="1" algn="ctr"/>
            <a:r>
              <a:rPr lang="zh-CN" altLang="en-US" sz="3000">
                <a:solidFill>
                  <a:schemeClr val="tx1">
                    <a:lumMod val="75000"/>
                    <a:lumOff val="25000"/>
                  </a:schemeClr>
                </a:solidFill>
                <a:latin typeface="+mn-lt"/>
                <a:ea typeface="+mn-ea"/>
                <a:cs typeface="+mn-ea"/>
                <a:sym typeface="+mn-lt"/>
              </a:rPr>
              <a:t>关于小暑的民间传说</a:t>
            </a:r>
          </a:p>
        </p:txBody>
      </p:sp>
      <p:sp>
        <p:nvSpPr>
          <p:cNvPr id="412" name="文本框 9"/>
          <p:cNvSpPr txBox="1"/>
          <p:nvPr/>
        </p:nvSpPr>
        <p:spPr>
          <a:xfrm>
            <a:off x="8638112" y="5304595"/>
            <a:ext cx="2365418" cy="1050722"/>
          </a:xfrm>
          <a:prstGeom prst="rect">
            <a:avLst/>
          </a:prstGeom>
          <a:noFill/>
        </p:spPr>
        <p:txBody>
          <a:bodyPr wrap="square" lIns="126160" tIns="63080" rIns="126160" bIns="63080" rtlCol="0">
            <a:spAutoFit/>
          </a:bodyPr>
          <a:lstStyle/>
          <a:p>
            <a:pPr marL="0" lvl="1" algn="ctr"/>
            <a:r>
              <a:rPr lang="zh-CN" altLang="en-US" sz="3000">
                <a:solidFill>
                  <a:schemeClr val="tx1">
                    <a:lumMod val="75000"/>
                    <a:lumOff val="25000"/>
                  </a:schemeClr>
                </a:solidFill>
                <a:latin typeface="+mn-lt"/>
                <a:ea typeface="+mn-ea"/>
                <a:cs typeface="+mn-ea"/>
                <a:sym typeface="+mn-lt"/>
              </a:rPr>
              <a:t>小暑与气候的故事</a:t>
            </a:r>
          </a:p>
        </p:txBody>
      </p:sp>
      <p:sp>
        <p:nvSpPr>
          <p:cNvPr id="414" name="文本框 9"/>
          <p:cNvSpPr txBox="1"/>
          <p:nvPr/>
        </p:nvSpPr>
        <p:spPr>
          <a:xfrm>
            <a:off x="11280533" y="5440348"/>
            <a:ext cx="2365418" cy="1050722"/>
          </a:xfrm>
          <a:prstGeom prst="rect">
            <a:avLst/>
          </a:prstGeom>
          <a:noFill/>
        </p:spPr>
        <p:txBody>
          <a:bodyPr wrap="square" lIns="126160" tIns="63080" rIns="126160" bIns="63080" rtlCol="0">
            <a:spAutoFit/>
          </a:bodyPr>
          <a:lstStyle/>
          <a:p>
            <a:pPr marL="0" lvl="1" algn="ctr"/>
            <a:r>
              <a:rPr lang="zh-CN" altLang="en-US" sz="3000">
                <a:solidFill>
                  <a:schemeClr val="tx1">
                    <a:lumMod val="75000"/>
                    <a:lumOff val="25000"/>
                  </a:schemeClr>
                </a:solidFill>
                <a:latin typeface="+mn-lt"/>
                <a:ea typeface="+mn-ea"/>
                <a:cs typeface="+mn-ea"/>
                <a:sym typeface="+mn-lt"/>
              </a:rPr>
              <a:t>不得不说的小暑养生</a:t>
            </a:r>
          </a:p>
        </p:txBody>
      </p:sp>
      <p:grpSp>
        <p:nvGrpSpPr>
          <p:cNvPr id="45" name="组合 44">
            <a:extLst>
              <a:ext uri="{FF2B5EF4-FFF2-40B4-BE49-F238E27FC236}">
                <a16:creationId xmlns="" xmlns:a14="http://schemas.microsoft.com/office/drawing/2010/main" xmlns:p14="http://schemas.microsoft.com/office/powerpoint/2010/main" xmlns:a16="http://schemas.microsoft.com/office/drawing/2014/main" id="{6552832E-1E0A-42AE-87B1-7707B8D75EA3}"/>
              </a:ext>
            </a:extLst>
          </p:cNvPr>
          <p:cNvGrpSpPr/>
          <p:nvPr/>
        </p:nvGrpSpPr>
        <p:grpSpPr>
          <a:xfrm>
            <a:off x="14391009" y="4047195"/>
            <a:ext cx="1161149" cy="1029579"/>
            <a:chOff x="13913198" y="2567511"/>
            <a:chExt cx="1161149" cy="1029579"/>
          </a:xfrm>
        </p:grpSpPr>
        <p:sp>
          <p:nvSpPr>
            <p:cNvPr id="46" name="Freeform 5">
              <a:extLst>
                <a:ext uri="{FF2B5EF4-FFF2-40B4-BE49-F238E27FC236}">
                  <a16:creationId xmlns="" xmlns:a14="http://schemas.microsoft.com/office/drawing/2010/main" xmlns:p14="http://schemas.microsoft.com/office/powerpoint/2010/main" xmlns:a16="http://schemas.microsoft.com/office/drawing/2014/main" id="{54B912A2-D6D2-45C6-B052-9368D312005A}"/>
                </a:ext>
              </a:extLst>
            </p:cNvPr>
            <p:cNvSpPr>
              <a:spLocks/>
            </p:cNvSpPr>
            <p:nvPr/>
          </p:nvSpPr>
          <p:spPr bwMode="auto">
            <a:xfrm>
              <a:off x="13913198" y="2567511"/>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47" name="KSO_Shape">
              <a:extLst>
                <a:ext uri="{FF2B5EF4-FFF2-40B4-BE49-F238E27FC236}">
                  <a16:creationId xmlns="" xmlns:a14="http://schemas.microsoft.com/office/drawing/2010/main" xmlns:p14="http://schemas.microsoft.com/office/powerpoint/2010/main" xmlns:a16="http://schemas.microsoft.com/office/drawing/2014/main" id="{DBC4EB93-311B-45AE-B002-5F4D734814A9}"/>
                </a:ext>
              </a:extLst>
            </p:cNvPr>
            <p:cNvSpPr>
              <a:spLocks/>
            </p:cNvSpPr>
            <p:nvPr/>
          </p:nvSpPr>
          <p:spPr bwMode="auto">
            <a:xfrm>
              <a:off x="14133873" y="2738971"/>
              <a:ext cx="655367" cy="61874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accent3"/>
                </a:solidFill>
                <a:latin typeface="+mn-lt"/>
                <a:ea typeface="+mn-ea"/>
                <a:cs typeface="+mn-ea"/>
                <a:sym typeface="+mn-lt"/>
              </a:endParaRPr>
            </a:p>
          </p:txBody>
        </p:sp>
      </p:grpSp>
      <p:sp>
        <p:nvSpPr>
          <p:cNvPr id="49" name="文本框 9">
            <a:extLst>
              <a:ext uri="{FF2B5EF4-FFF2-40B4-BE49-F238E27FC236}">
                <a16:creationId xmlns="" xmlns:a14="http://schemas.microsoft.com/office/drawing/2010/main" xmlns:p14="http://schemas.microsoft.com/office/powerpoint/2010/main" xmlns:a16="http://schemas.microsoft.com/office/drawing/2014/main" id="{6A6E4439-1587-4863-9053-72AE2DC69AAB}"/>
              </a:ext>
            </a:extLst>
          </p:cNvPr>
          <p:cNvSpPr txBox="1"/>
          <p:nvPr/>
        </p:nvSpPr>
        <p:spPr>
          <a:xfrm>
            <a:off x="14077999" y="5440348"/>
            <a:ext cx="2115762" cy="1050722"/>
          </a:xfrm>
          <a:prstGeom prst="rect">
            <a:avLst/>
          </a:prstGeom>
          <a:noFill/>
        </p:spPr>
        <p:txBody>
          <a:bodyPr wrap="square" lIns="126160" tIns="63080" rIns="126160" bIns="63080" rtlCol="0">
            <a:spAutoFit/>
          </a:bodyPr>
          <a:lstStyle/>
          <a:p>
            <a:pPr marL="0" lvl="1" algn="ctr"/>
            <a:r>
              <a:rPr lang="zh-CN" altLang="en-US" sz="3000">
                <a:solidFill>
                  <a:schemeClr val="tx1">
                    <a:lumMod val="75000"/>
                    <a:lumOff val="25000"/>
                  </a:schemeClr>
                </a:solidFill>
                <a:latin typeface="+mn-lt"/>
                <a:ea typeface="+mn-ea"/>
                <a:cs typeface="+mn-ea"/>
                <a:sym typeface="+mn-lt"/>
              </a:rPr>
              <a:t>防暑降温小常识</a:t>
            </a:r>
          </a:p>
        </p:txBody>
      </p:sp>
    </p:spTree>
    <p:extLst>
      <p:ext uri="{BB962C8B-B14F-4D97-AF65-F5344CB8AC3E}">
        <p14:creationId xmlns:p14="http://schemas.microsoft.com/office/powerpoint/2010/main" val="1723812548"/>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1" presetClass="entr" presetSubtype="0" fill="hold" nodeType="withEffect">
                                  <p:stCondLst>
                                    <p:cond delay="500"/>
                                  </p:stCondLst>
                                  <p:childTnLst>
                                    <p:set>
                                      <p:cBhvr>
                                        <p:cTn id="11" dur="1" fill="hold">
                                          <p:stCondLst>
                                            <p:cond delay="0"/>
                                          </p:stCondLst>
                                        </p:cTn>
                                        <p:tgtEl>
                                          <p:spTgt spid="2"/>
                                        </p:tgtEl>
                                        <p:attrNameLst>
                                          <p:attrName>style.visibility</p:attrName>
                                        </p:attrNameLst>
                                      </p:cBhvr>
                                      <p:to>
                                        <p:strVal val="visible"/>
                                      </p:to>
                                    </p:set>
                                  </p:childTnLst>
                                </p:cTn>
                              </p:par>
                              <p:par>
                                <p:cTn id="12" presetID="64" presetClass="path" presetSubtype="0" accel="50000" decel="50000" fill="hold" nodeType="withEffect">
                                  <p:stCondLst>
                                    <p:cond delay="500"/>
                                  </p:stCondLst>
                                  <p:childTnLst>
                                    <p:animMotion origin="layout" path="M -4.50281E-6 9.24199E-7 L 0.33237 -0.21791 " pathEditMode="relative" rAng="0" ptsTypes="AA">
                                      <p:cBhvr>
                                        <p:cTn id="13" dur="1000" spd="-100000" fill="hold"/>
                                        <p:tgtEl>
                                          <p:spTgt spid="2"/>
                                        </p:tgtEl>
                                        <p:attrNameLst>
                                          <p:attrName>ppt_x</p:attrName>
                                          <p:attrName>ppt_y</p:attrName>
                                        </p:attrNameLst>
                                      </p:cBhvr>
                                      <p:rCtr x="16614" y="-10904"/>
                                    </p:animMotion>
                                  </p:childTnLst>
                                </p:cTn>
                              </p:par>
                              <p:par>
                                <p:cTn id="14" presetID="1" presetClass="entr" presetSubtype="0" fill="hold" nodeType="withEffect">
                                  <p:stCondLst>
                                    <p:cond delay="1750"/>
                                  </p:stCondLst>
                                  <p:childTnLst>
                                    <p:set>
                                      <p:cBhvr>
                                        <p:cTn id="15" dur="1" fill="hold">
                                          <p:stCondLst>
                                            <p:cond delay="0"/>
                                          </p:stCondLst>
                                        </p:cTn>
                                        <p:tgtEl>
                                          <p:spTgt spid="3"/>
                                        </p:tgtEl>
                                        <p:attrNameLst>
                                          <p:attrName>style.visibility</p:attrName>
                                        </p:attrNameLst>
                                      </p:cBhvr>
                                      <p:to>
                                        <p:strVal val="visible"/>
                                      </p:to>
                                    </p:set>
                                  </p:childTnLst>
                                </p:cTn>
                              </p:par>
                              <p:par>
                                <p:cTn id="16" presetID="64" presetClass="path" presetSubtype="0" accel="50000" decel="50000" fill="hold" nodeType="withEffect">
                                  <p:stCondLst>
                                    <p:cond delay="1750"/>
                                  </p:stCondLst>
                                  <p:childTnLst>
                                    <p:animMotion origin="layout" path="M -3.22702E-6 -2.25538E-7 L 0.21633 -0.37663 " pathEditMode="relative" rAng="0" ptsTypes="AA">
                                      <p:cBhvr>
                                        <p:cTn id="17" dur="1000" spd="-100000" fill="hold"/>
                                        <p:tgtEl>
                                          <p:spTgt spid="3"/>
                                        </p:tgtEl>
                                        <p:attrNameLst>
                                          <p:attrName>ppt_x</p:attrName>
                                          <p:attrName>ppt_y</p:attrName>
                                        </p:attrNameLst>
                                      </p:cBhvr>
                                      <p:rCtr x="10816" y="-18840"/>
                                    </p:animMotion>
                                  </p:childTnLst>
                                </p:cTn>
                              </p:par>
                              <p:par>
                                <p:cTn id="18" presetID="1" presetClass="entr" presetSubtype="0" fill="hold" nodeType="withEffect">
                                  <p:stCondLst>
                                    <p:cond delay="2750"/>
                                  </p:stCondLst>
                                  <p:childTnLst>
                                    <p:set>
                                      <p:cBhvr>
                                        <p:cTn id="19" dur="1" fill="hold">
                                          <p:stCondLst>
                                            <p:cond delay="0"/>
                                          </p:stCondLst>
                                        </p:cTn>
                                        <p:tgtEl>
                                          <p:spTgt spid="4"/>
                                        </p:tgtEl>
                                        <p:attrNameLst>
                                          <p:attrName>style.visibility</p:attrName>
                                        </p:attrNameLst>
                                      </p:cBhvr>
                                      <p:to>
                                        <p:strVal val="visible"/>
                                      </p:to>
                                    </p:set>
                                  </p:childTnLst>
                                </p:cTn>
                              </p:par>
                              <p:par>
                                <p:cTn id="20" presetID="42" presetClass="path" presetSubtype="0" accel="50000" decel="50000" fill="hold" nodeType="withEffect">
                                  <p:stCondLst>
                                    <p:cond delay="2750"/>
                                  </p:stCondLst>
                                  <p:childTnLst>
                                    <p:animMotion origin="layout" path="M 3.05816E-6 3.4526E-6 L 0.01538 -0.43531 " pathEditMode="relative" rAng="0" ptsTypes="AA">
                                      <p:cBhvr>
                                        <p:cTn id="21" dur="1000" spd="-100000" fill="hold"/>
                                        <p:tgtEl>
                                          <p:spTgt spid="4"/>
                                        </p:tgtEl>
                                        <p:attrNameLst>
                                          <p:attrName>ppt_x</p:attrName>
                                          <p:attrName>ppt_y</p:attrName>
                                        </p:attrNameLst>
                                      </p:cBhvr>
                                      <p:rCtr x="769" y="-21774"/>
                                    </p:animMotion>
                                  </p:childTnLst>
                                </p:cTn>
                              </p:par>
                              <p:par>
                                <p:cTn id="22" presetID="1" presetClass="entr" presetSubtype="0" fill="hold" nodeType="withEffect">
                                  <p:stCondLst>
                                    <p:cond delay="3750"/>
                                  </p:stCondLst>
                                  <p:childTnLst>
                                    <p:set>
                                      <p:cBhvr>
                                        <p:cTn id="23" dur="1" fill="hold">
                                          <p:stCondLst>
                                            <p:cond delay="0"/>
                                          </p:stCondLst>
                                        </p:cTn>
                                        <p:tgtEl>
                                          <p:spTgt spid="5"/>
                                        </p:tgtEl>
                                        <p:attrNameLst>
                                          <p:attrName>style.visibility</p:attrName>
                                        </p:attrNameLst>
                                      </p:cBhvr>
                                      <p:to>
                                        <p:strVal val="visible"/>
                                      </p:to>
                                    </p:set>
                                  </p:childTnLst>
                                </p:cTn>
                              </p:par>
                              <p:par>
                                <p:cTn id="24" presetID="64" presetClass="path" presetSubtype="0" accel="50000" decel="50000" fill="hold" nodeType="withEffect">
                                  <p:stCondLst>
                                    <p:cond delay="3750"/>
                                  </p:stCondLst>
                                  <p:childTnLst>
                                    <p:animMotion origin="layout" path="M 3.88368E-6 8.66542E-7 L -0.19597 -0.37612 " pathEditMode="relative" rAng="0" ptsTypes="AA">
                                      <p:cBhvr>
                                        <p:cTn id="25" dur="1000" spd="-100000" fill="hold"/>
                                        <p:tgtEl>
                                          <p:spTgt spid="5"/>
                                        </p:tgtEl>
                                        <p:attrNameLst>
                                          <p:attrName>ppt_x</p:attrName>
                                          <p:attrName>ppt_y</p:attrName>
                                        </p:attrNameLst>
                                      </p:cBhvr>
                                      <p:rCtr x="-9803" y="-18806"/>
                                    </p:animMotion>
                                  </p:childTnLst>
                                </p:cTn>
                              </p:par>
                              <p:par>
                                <p:cTn id="26" presetID="1" presetClass="entr" presetSubtype="0" fill="hold" nodeType="withEffect">
                                  <p:stCondLst>
                                    <p:cond delay="4750"/>
                                  </p:stCondLst>
                                  <p:childTnLst>
                                    <p:set>
                                      <p:cBhvr>
                                        <p:cTn id="27" dur="1" fill="hold">
                                          <p:stCondLst>
                                            <p:cond delay="0"/>
                                          </p:stCondLst>
                                        </p:cTn>
                                        <p:tgtEl>
                                          <p:spTgt spid="6"/>
                                        </p:tgtEl>
                                        <p:attrNameLst>
                                          <p:attrName>style.visibility</p:attrName>
                                        </p:attrNameLst>
                                      </p:cBhvr>
                                      <p:to>
                                        <p:strVal val="visible"/>
                                      </p:to>
                                    </p:set>
                                  </p:childTnLst>
                                </p:cTn>
                              </p:par>
                              <p:par>
                                <p:cTn id="28" presetID="42" presetClass="path" presetSubtype="0" accel="50000" decel="50000" fill="hold" nodeType="withEffect">
                                  <p:stCondLst>
                                    <p:cond delay="4750"/>
                                  </p:stCondLst>
                                  <p:childTnLst>
                                    <p:animMotion origin="layout" path="M 2.51407E-6 -4.15465E-7 L -0.303 -0.15296 " pathEditMode="relative" rAng="0" ptsTypes="AA">
                                      <p:cBhvr>
                                        <p:cTn id="29" dur="1000" spd="-100000" fill="hold"/>
                                        <p:tgtEl>
                                          <p:spTgt spid="6"/>
                                        </p:tgtEl>
                                        <p:attrNameLst>
                                          <p:attrName>ppt_x</p:attrName>
                                          <p:attrName>ppt_y</p:attrName>
                                        </p:attrNameLst>
                                      </p:cBhvr>
                                      <p:rCtr x="-15150" y="-7648"/>
                                    </p:animMotion>
                                  </p:childTnLst>
                                </p:cTn>
                              </p:par>
                              <p:par>
                                <p:cTn id="30" presetID="1" presetClass="entr" presetSubtype="0" fill="hold" nodeType="withEffect">
                                  <p:stCondLst>
                                    <p:cond delay="4750"/>
                                  </p:stCondLst>
                                  <p:childTnLst>
                                    <p:set>
                                      <p:cBhvr>
                                        <p:cTn id="31" dur="1" fill="hold">
                                          <p:stCondLst>
                                            <p:cond delay="0"/>
                                          </p:stCondLst>
                                        </p:cTn>
                                        <p:tgtEl>
                                          <p:spTgt spid="45"/>
                                        </p:tgtEl>
                                        <p:attrNameLst>
                                          <p:attrName>style.visibility</p:attrName>
                                        </p:attrNameLst>
                                      </p:cBhvr>
                                      <p:to>
                                        <p:strVal val="visible"/>
                                      </p:to>
                                    </p:set>
                                  </p:childTnLst>
                                </p:cTn>
                              </p:par>
                              <p:par>
                                <p:cTn id="32" presetID="42" presetClass="path" presetSubtype="0" accel="50000" decel="50000" fill="hold" nodeType="withEffect">
                                  <p:stCondLst>
                                    <p:cond delay="4750"/>
                                  </p:stCondLst>
                                  <p:childTnLst>
                                    <p:animMotion origin="layout" path="M 2.51407E-6 -4.15465E-7 L -0.303 -0.15296 " pathEditMode="relative" rAng="0" ptsTypes="AA">
                                      <p:cBhvr>
                                        <p:cTn id="33" dur="1000" spd="-100000" fill="hold"/>
                                        <p:tgtEl>
                                          <p:spTgt spid="45"/>
                                        </p:tgtEl>
                                        <p:attrNameLst>
                                          <p:attrName>ppt_x</p:attrName>
                                          <p:attrName>ppt_y</p:attrName>
                                        </p:attrNameLst>
                                      </p:cBhvr>
                                      <p:rCtr x="-15150" y="-764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4="http://schemas.microsoft.com/office/drawing/2010/main" xmlns:p14="http://schemas.microsoft.com/office/powerpoint/2010/main" xmlns:a16="http://schemas.microsoft.com/office/drawing/2014/main" id="{C45D3A53-1AAB-49EE-8F3C-F5E42F5C5D0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8" name="图片 17">
            <a:extLst>
              <a:ext uri="{FF2B5EF4-FFF2-40B4-BE49-F238E27FC236}">
                <a16:creationId xmlns="" xmlns:a14="http://schemas.microsoft.com/office/drawing/2010/main" xmlns:p14="http://schemas.microsoft.com/office/powerpoint/2010/main" xmlns:a16="http://schemas.microsoft.com/office/drawing/2014/main" id="{A31B7B08-1257-4245-801B-EB5BA23E3EC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 name="矩形 1">
            <a:extLst>
              <a:ext uri="{FF2B5EF4-FFF2-40B4-BE49-F238E27FC236}">
                <a16:creationId xmlns="" xmlns:a14="http://schemas.microsoft.com/office/drawing/2010/main" xmlns:p14="http://schemas.microsoft.com/office/powerpoint/2010/main" xmlns:a16="http://schemas.microsoft.com/office/drawing/2014/main" id="{0AAA34BF-C0D8-4F80-8789-0A8810E9478C}"/>
              </a:ext>
            </a:extLst>
          </p:cNvPr>
          <p:cNvSpPr/>
          <p:nvPr/>
        </p:nvSpPr>
        <p:spPr>
          <a:xfrm>
            <a:off x="-35570" y="0"/>
            <a:ext cx="16958319" cy="9361488"/>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9"/>
          <p:cNvSpPr txBox="1"/>
          <p:nvPr/>
        </p:nvSpPr>
        <p:spPr>
          <a:xfrm>
            <a:off x="7821083" y="2402059"/>
            <a:ext cx="7769084" cy="1050722"/>
          </a:xfrm>
          <a:prstGeom prst="rect">
            <a:avLst/>
          </a:prstGeom>
          <a:noFill/>
        </p:spPr>
        <p:txBody>
          <a:bodyPr wrap="square" lIns="126160" tIns="63080" rIns="126160" bIns="63080" rtlCol="0">
            <a:spAutoFit/>
          </a:bodyPr>
          <a:lstStyle/>
          <a:p>
            <a:pPr marL="0" lvl="1"/>
            <a:r>
              <a:rPr lang="zh-CN" altLang="en-US" sz="6000" b="1">
                <a:solidFill>
                  <a:srgbClr val="3A642E"/>
                </a:solidFill>
                <a:latin typeface="+mn-lt"/>
                <a:ea typeface="+mn-ea"/>
                <a:cs typeface="+mn-ea"/>
                <a:sym typeface="+mn-lt"/>
              </a:rPr>
              <a:t>小暑与气候的故事</a:t>
            </a:r>
          </a:p>
        </p:txBody>
      </p:sp>
      <p:sp>
        <p:nvSpPr>
          <p:cNvPr id="35" name="文本框 9"/>
          <p:cNvSpPr txBox="1"/>
          <p:nvPr/>
        </p:nvSpPr>
        <p:spPr>
          <a:xfrm>
            <a:off x="8101337" y="3637034"/>
            <a:ext cx="2504923"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6" name="文本框 9"/>
          <p:cNvSpPr txBox="1"/>
          <p:nvPr/>
        </p:nvSpPr>
        <p:spPr>
          <a:xfrm>
            <a:off x="8101335" y="4253894"/>
            <a:ext cx="260084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7" name="文本框 9"/>
          <p:cNvSpPr txBox="1"/>
          <p:nvPr/>
        </p:nvSpPr>
        <p:spPr>
          <a:xfrm>
            <a:off x="10674876" y="3637034"/>
            <a:ext cx="3979185"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8" name="文本框 9"/>
          <p:cNvSpPr txBox="1"/>
          <p:nvPr/>
        </p:nvSpPr>
        <p:spPr>
          <a:xfrm>
            <a:off x="10674875" y="4253895"/>
            <a:ext cx="3187100"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grpSp>
        <p:nvGrpSpPr>
          <p:cNvPr id="39" name="组合 38"/>
          <p:cNvGrpSpPr/>
          <p:nvPr/>
        </p:nvGrpSpPr>
        <p:grpSpPr>
          <a:xfrm>
            <a:off x="3492823" y="2225719"/>
            <a:ext cx="3418430" cy="3031089"/>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3A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grpSp>
      <p:cxnSp>
        <p:nvCxnSpPr>
          <p:cNvPr id="43" name="直接连接符 42"/>
          <p:cNvCxnSpPr>
            <a:cxnSpLocks/>
          </p:cNvCxnSpPr>
          <p:nvPr/>
        </p:nvCxnSpPr>
        <p:spPr>
          <a:xfrm>
            <a:off x="7821084" y="2452790"/>
            <a:ext cx="0" cy="258416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4="http://schemas.microsoft.com/office/drawing/2010/main" xmlns:p14="http://schemas.microsoft.com/office/powerpoint/2010/main" xmlns:a16="http://schemas.microsoft.com/office/drawing/2014/main" id="{BFC490FA-1A07-4437-99BC-7183CFD6C0A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4246" y="6020627"/>
            <a:ext cx="8358504" cy="3340861"/>
          </a:xfrm>
          <a:prstGeom prst="rect">
            <a:avLst/>
          </a:prstGeom>
        </p:spPr>
      </p:pic>
      <p:pic>
        <p:nvPicPr>
          <p:cNvPr id="29" name="图片 28">
            <a:extLst>
              <a:ext uri="{FF2B5EF4-FFF2-40B4-BE49-F238E27FC236}">
                <a16:creationId xmlns="" xmlns:a14="http://schemas.microsoft.com/office/drawing/2010/main" xmlns:p14="http://schemas.microsoft.com/office/powerpoint/2010/main" xmlns:a16="http://schemas.microsoft.com/office/drawing/2014/main" id="{72059D5D-0CE5-4E05-B319-B91F496741D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6402" y="6020627"/>
            <a:ext cx="4736373" cy="3340861"/>
          </a:xfrm>
          <a:prstGeom prst="rect">
            <a:avLst/>
          </a:prstGeom>
        </p:spPr>
      </p:pic>
      <p:pic>
        <p:nvPicPr>
          <p:cNvPr id="34" name="图片 33">
            <a:extLst>
              <a:ext uri="{FF2B5EF4-FFF2-40B4-BE49-F238E27FC236}">
                <a16:creationId xmlns="" xmlns:a14="http://schemas.microsoft.com/office/drawing/2010/main" xmlns:p14="http://schemas.microsoft.com/office/powerpoint/2010/main" xmlns:a16="http://schemas.microsoft.com/office/drawing/2014/main" id="{655E32BF-DEB7-4B32-B20C-CFA52019470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84" y="6020627"/>
            <a:ext cx="4736373" cy="3340861"/>
          </a:xfrm>
          <a:prstGeom prst="rect">
            <a:avLst/>
          </a:prstGeom>
        </p:spPr>
      </p:pic>
      <p:sp>
        <p:nvSpPr>
          <p:cNvPr id="16" name="Freeform 35">
            <a:extLst>
              <a:ext uri="{FF2B5EF4-FFF2-40B4-BE49-F238E27FC236}">
                <a16:creationId xmlns="" xmlns:a14="http://schemas.microsoft.com/office/drawing/2010/main" xmlns:p14="http://schemas.microsoft.com/office/powerpoint/2010/main" xmlns:a16="http://schemas.microsoft.com/office/drawing/2014/main" id="{BAC8F5AF-6112-4D16-8355-A5DF70EB90FA}"/>
              </a:ext>
            </a:extLst>
          </p:cNvPr>
          <p:cNvSpPr>
            <a:spLocks noEditPoints="1"/>
          </p:cNvSpPr>
          <p:nvPr/>
        </p:nvSpPr>
        <p:spPr bwMode="auto">
          <a:xfrm>
            <a:off x="6947082" y="2311182"/>
            <a:ext cx="722205" cy="1141599"/>
          </a:xfrm>
          <a:custGeom>
            <a:avLst/>
            <a:gdLst>
              <a:gd name="T0" fmla="*/ 68 w 77"/>
              <a:gd name="T1" fmla="*/ 121 h 121"/>
              <a:gd name="T2" fmla="*/ 45 w 77"/>
              <a:gd name="T3" fmla="*/ 121 h 121"/>
              <a:gd name="T4" fmla="*/ 45 w 77"/>
              <a:gd name="T5" fmla="*/ 102 h 121"/>
              <a:gd name="T6" fmla="*/ 0 w 77"/>
              <a:gd name="T7" fmla="*/ 102 h 121"/>
              <a:gd name="T8" fmla="*/ 0 w 77"/>
              <a:gd name="T9" fmla="*/ 79 h 121"/>
              <a:gd name="T10" fmla="*/ 48 w 77"/>
              <a:gd name="T11" fmla="*/ 0 h 121"/>
              <a:gd name="T12" fmla="*/ 68 w 77"/>
              <a:gd name="T13" fmla="*/ 0 h 121"/>
              <a:gd name="T14" fmla="*/ 68 w 77"/>
              <a:gd name="T15" fmla="*/ 79 h 121"/>
              <a:gd name="T16" fmla="*/ 77 w 77"/>
              <a:gd name="T17" fmla="*/ 79 h 121"/>
              <a:gd name="T18" fmla="*/ 77 w 77"/>
              <a:gd name="T19" fmla="*/ 102 h 121"/>
              <a:gd name="T20" fmla="*/ 68 w 77"/>
              <a:gd name="T21" fmla="*/ 102 h 121"/>
              <a:gd name="T22" fmla="*/ 68 w 77"/>
              <a:gd name="T23" fmla="*/ 121 h 121"/>
              <a:gd name="T24" fmla="*/ 45 w 77"/>
              <a:gd name="T25" fmla="*/ 44 h 121"/>
              <a:gd name="T26" fmla="*/ 23 w 77"/>
              <a:gd name="T27" fmla="*/ 79 h 121"/>
              <a:gd name="T28" fmla="*/ 45 w 77"/>
              <a:gd name="T29" fmla="*/ 79 h 121"/>
              <a:gd name="T30" fmla="*/ 45 w 77"/>
              <a:gd name="T31" fmla="*/ 4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121">
                <a:moveTo>
                  <a:pt x="68" y="121"/>
                </a:moveTo>
                <a:lnTo>
                  <a:pt x="45" y="121"/>
                </a:lnTo>
                <a:lnTo>
                  <a:pt x="45" y="102"/>
                </a:lnTo>
                <a:lnTo>
                  <a:pt x="0" y="102"/>
                </a:lnTo>
                <a:lnTo>
                  <a:pt x="0" y="79"/>
                </a:lnTo>
                <a:lnTo>
                  <a:pt x="48" y="0"/>
                </a:lnTo>
                <a:lnTo>
                  <a:pt x="68" y="0"/>
                </a:lnTo>
                <a:lnTo>
                  <a:pt x="68" y="79"/>
                </a:lnTo>
                <a:lnTo>
                  <a:pt x="77" y="79"/>
                </a:lnTo>
                <a:lnTo>
                  <a:pt x="77" y="102"/>
                </a:lnTo>
                <a:lnTo>
                  <a:pt x="68" y="102"/>
                </a:lnTo>
                <a:lnTo>
                  <a:pt x="68" y="121"/>
                </a:lnTo>
                <a:close/>
                <a:moveTo>
                  <a:pt x="45" y="44"/>
                </a:moveTo>
                <a:lnTo>
                  <a:pt x="23" y="79"/>
                </a:lnTo>
                <a:lnTo>
                  <a:pt x="45" y="79"/>
                </a:lnTo>
                <a:lnTo>
                  <a:pt x="45" y="44"/>
                </a:lnTo>
                <a:close/>
              </a:path>
            </a:pathLst>
          </a:custGeom>
          <a:solidFill>
            <a:srgbClr val="3A642E"/>
          </a:solidFill>
          <a:ln>
            <a:noFill/>
          </a:ln>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Tree>
    <p:extLst>
      <p:ext uri="{BB962C8B-B14F-4D97-AF65-F5344CB8AC3E}">
        <p14:creationId xmlns:p14="http://schemas.microsoft.com/office/powerpoint/2010/main" val="1291288678"/>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26"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232">
                                          <p:stCondLst>
                                            <p:cond delay="0"/>
                                          </p:stCondLst>
                                        </p:cTn>
                                        <p:tgtEl>
                                          <p:spTgt spid="16"/>
                                        </p:tgtEl>
                                      </p:cBhvr>
                                    </p:animEffect>
                                    <p:anim calcmode="lin" valueType="num">
                                      <p:cBhvr>
                                        <p:cTn id="13" dur="72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4" dur="26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5" dur="265" tmFilter="0, 0; 0.125,0.2665; 0.25,0.4; 0.375,0.465; 0.5,0.5;  0.625,0.535; 0.75,0.6; 0.875,0.7335; 1,1">
                                          <p:stCondLst>
                                            <p:cond delay="265"/>
                                          </p:stCondLst>
                                        </p:cTn>
                                        <p:tgtEl>
                                          <p:spTgt spid="16"/>
                                        </p:tgtEl>
                                        <p:attrNameLst>
                                          <p:attrName>ppt_y</p:attrName>
                                        </p:attrNameLst>
                                      </p:cBhvr>
                                      <p:tavLst>
                                        <p:tav tm="0" fmla="#ppt_y-sin(pi*$)/9">
                                          <p:val>
                                            <p:fltVal val="0"/>
                                          </p:val>
                                        </p:tav>
                                        <p:tav tm="100000">
                                          <p:val>
                                            <p:fltVal val="1"/>
                                          </p:val>
                                        </p:tav>
                                      </p:tavLst>
                                    </p:anim>
                                    <p:anim calcmode="lin" valueType="num">
                                      <p:cBhvr>
                                        <p:cTn id="16" dur="133" tmFilter="0, 0; 0.125,0.2665; 0.25,0.4; 0.375,0.465; 0.5,0.5;  0.625,0.535; 0.75,0.6; 0.875,0.7335; 1,1">
                                          <p:stCondLst>
                                            <p:cond delay="529"/>
                                          </p:stCondLst>
                                        </p:cTn>
                                        <p:tgtEl>
                                          <p:spTgt spid="16"/>
                                        </p:tgtEl>
                                        <p:attrNameLst>
                                          <p:attrName>ppt_y</p:attrName>
                                        </p:attrNameLst>
                                      </p:cBhvr>
                                      <p:tavLst>
                                        <p:tav tm="0" fmla="#ppt_y-sin(pi*$)/27">
                                          <p:val>
                                            <p:fltVal val="0"/>
                                          </p:val>
                                        </p:tav>
                                        <p:tav tm="100000">
                                          <p:val>
                                            <p:fltVal val="1"/>
                                          </p:val>
                                        </p:tav>
                                      </p:tavLst>
                                    </p:anim>
                                    <p:anim calcmode="lin" valueType="num">
                                      <p:cBhvr>
                                        <p:cTn id="17" dur="65" tmFilter="0, 0; 0.125,0.2665; 0.25,0.4; 0.375,0.465; 0.5,0.5;  0.625,0.535; 0.75,0.6; 0.875,0.7335; 1,1">
                                          <p:stCondLst>
                                            <p:cond delay="663"/>
                                          </p:stCondLst>
                                        </p:cTn>
                                        <p:tgtEl>
                                          <p:spTgt spid="16"/>
                                        </p:tgtEl>
                                        <p:attrNameLst>
                                          <p:attrName>ppt_y</p:attrName>
                                        </p:attrNameLst>
                                      </p:cBhvr>
                                      <p:tavLst>
                                        <p:tav tm="0" fmla="#ppt_y-sin(pi*$)/81">
                                          <p:val>
                                            <p:fltVal val="0"/>
                                          </p:val>
                                        </p:tav>
                                        <p:tav tm="100000">
                                          <p:val>
                                            <p:fltVal val="1"/>
                                          </p:val>
                                        </p:tav>
                                      </p:tavLst>
                                    </p:anim>
                                    <p:animScale>
                                      <p:cBhvr>
                                        <p:cTn id="18" dur="10">
                                          <p:stCondLst>
                                            <p:cond delay="260"/>
                                          </p:stCondLst>
                                        </p:cTn>
                                        <p:tgtEl>
                                          <p:spTgt spid="16"/>
                                        </p:tgtEl>
                                      </p:cBhvr>
                                      <p:to x="100000" y="60000"/>
                                    </p:animScale>
                                    <p:animScale>
                                      <p:cBhvr>
                                        <p:cTn id="19" dur="66" decel="50000">
                                          <p:stCondLst>
                                            <p:cond delay="271"/>
                                          </p:stCondLst>
                                        </p:cTn>
                                        <p:tgtEl>
                                          <p:spTgt spid="16"/>
                                        </p:tgtEl>
                                      </p:cBhvr>
                                      <p:to x="100000" y="100000"/>
                                    </p:animScale>
                                    <p:animScale>
                                      <p:cBhvr>
                                        <p:cTn id="20" dur="10">
                                          <p:stCondLst>
                                            <p:cond delay="525"/>
                                          </p:stCondLst>
                                        </p:cTn>
                                        <p:tgtEl>
                                          <p:spTgt spid="16"/>
                                        </p:tgtEl>
                                      </p:cBhvr>
                                      <p:to x="100000" y="80000"/>
                                    </p:animScale>
                                    <p:animScale>
                                      <p:cBhvr>
                                        <p:cTn id="21" dur="66" decel="50000">
                                          <p:stCondLst>
                                            <p:cond delay="535"/>
                                          </p:stCondLst>
                                        </p:cTn>
                                        <p:tgtEl>
                                          <p:spTgt spid="16"/>
                                        </p:tgtEl>
                                      </p:cBhvr>
                                      <p:to x="100000" y="100000"/>
                                    </p:animScale>
                                    <p:animScale>
                                      <p:cBhvr>
                                        <p:cTn id="22" dur="10">
                                          <p:stCondLst>
                                            <p:cond delay="657"/>
                                          </p:stCondLst>
                                        </p:cTn>
                                        <p:tgtEl>
                                          <p:spTgt spid="16"/>
                                        </p:tgtEl>
                                      </p:cBhvr>
                                      <p:to x="100000" y="90000"/>
                                    </p:animScale>
                                    <p:animScale>
                                      <p:cBhvr>
                                        <p:cTn id="23" dur="66" decel="50000">
                                          <p:stCondLst>
                                            <p:cond delay="667"/>
                                          </p:stCondLst>
                                        </p:cTn>
                                        <p:tgtEl>
                                          <p:spTgt spid="16"/>
                                        </p:tgtEl>
                                      </p:cBhvr>
                                      <p:to x="100000" y="100000"/>
                                    </p:animScale>
                                    <p:animScale>
                                      <p:cBhvr>
                                        <p:cTn id="24" dur="10">
                                          <p:stCondLst>
                                            <p:cond delay="723"/>
                                          </p:stCondLst>
                                        </p:cTn>
                                        <p:tgtEl>
                                          <p:spTgt spid="16"/>
                                        </p:tgtEl>
                                      </p:cBhvr>
                                      <p:to x="100000" y="95000"/>
                                    </p:animScale>
                                    <p:animScale>
                                      <p:cBhvr>
                                        <p:cTn id="25" dur="66" decel="50000">
                                          <p:stCondLst>
                                            <p:cond delay="734"/>
                                          </p:stCondLst>
                                        </p:cTn>
                                        <p:tgtEl>
                                          <p:spTgt spid="16"/>
                                        </p:tgtEl>
                                      </p:cBhvr>
                                      <p:to x="100000" y="100000"/>
                                    </p:animScale>
                                  </p:childTnLst>
                                </p:cTn>
                              </p:par>
                              <p:par>
                                <p:cTn id="26" presetID="52" presetClass="entr" presetSubtype="0" fill="hold" grpId="0" nodeType="withEffect">
                                  <p:stCondLst>
                                    <p:cond delay="650"/>
                                  </p:stCondLst>
                                  <p:iterate type="lt">
                                    <p:tmPct val="1000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22" presetClass="entr" presetSubtype="1" fill="hold" nodeType="withEffect">
                                  <p:stCondLst>
                                    <p:cond delay="1850"/>
                                  </p:stCondLst>
                                  <p:childTnLst>
                                    <p:set>
                                      <p:cBhvr>
                                        <p:cTn id="32" dur="1" fill="hold">
                                          <p:stCondLst>
                                            <p:cond delay="0"/>
                                          </p:stCondLst>
                                        </p:cTn>
                                        <p:tgtEl>
                                          <p:spTgt spid="43"/>
                                        </p:tgtEl>
                                        <p:attrNameLst>
                                          <p:attrName>style.visibility</p:attrName>
                                        </p:attrNameLst>
                                      </p:cBhvr>
                                      <p:to>
                                        <p:strVal val="visible"/>
                                      </p:to>
                                    </p:set>
                                    <p:animEffect transition="in" filter="wipe(up)">
                                      <p:cBhvr>
                                        <p:cTn id="33" dur="500"/>
                                        <p:tgtEl>
                                          <p:spTgt spid="43"/>
                                        </p:tgtEl>
                                      </p:cBhvr>
                                    </p:animEffect>
                                  </p:childTnLst>
                                </p:cTn>
                              </p:par>
                              <p:par>
                                <p:cTn id="34" presetID="2" presetClass="entr" presetSubtype="4" fill="hold" grpId="0" nodeType="withEffect">
                                  <p:stCondLst>
                                    <p:cond delay="250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fill="hold"/>
                                        <p:tgtEl>
                                          <p:spTgt spid="35"/>
                                        </p:tgtEl>
                                        <p:attrNameLst>
                                          <p:attrName>ppt_x</p:attrName>
                                        </p:attrNameLst>
                                      </p:cBhvr>
                                      <p:tavLst>
                                        <p:tav tm="0">
                                          <p:val>
                                            <p:strVal val="#ppt_x"/>
                                          </p:val>
                                        </p:tav>
                                        <p:tav tm="100000">
                                          <p:val>
                                            <p:strVal val="#ppt_x"/>
                                          </p:val>
                                        </p:tav>
                                      </p:tavLst>
                                    </p:anim>
                                    <p:anim calcmode="lin" valueType="num">
                                      <p:cBhvr additive="base">
                                        <p:cTn id="37" dur="500" fill="hold"/>
                                        <p:tgtEl>
                                          <p:spTgt spid="3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ppt_x"/>
                                          </p:val>
                                        </p:tav>
                                        <p:tav tm="100000">
                                          <p:val>
                                            <p:strVal val="#ppt_x"/>
                                          </p:val>
                                        </p:tav>
                                      </p:tavLst>
                                    </p:anim>
                                    <p:anim calcmode="lin" valueType="num">
                                      <p:cBhvr additive="base">
                                        <p:cTn id="41" dur="5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250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ppt_x"/>
                                          </p:val>
                                        </p:tav>
                                        <p:tav tm="100000">
                                          <p:val>
                                            <p:strVal val="#ppt_x"/>
                                          </p:val>
                                        </p:tav>
                                      </p:tavLst>
                                    </p:anim>
                                    <p:anim calcmode="lin" valueType="num">
                                      <p:cBhvr additive="base">
                                        <p:cTn id="45" dur="500" fill="hold"/>
                                        <p:tgtEl>
                                          <p:spTgt spid="3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50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fill="hold"/>
                                        <p:tgtEl>
                                          <p:spTgt spid="38"/>
                                        </p:tgtEl>
                                        <p:attrNameLst>
                                          <p:attrName>ppt_x</p:attrName>
                                        </p:attrNameLst>
                                      </p:cBhvr>
                                      <p:tavLst>
                                        <p:tav tm="0">
                                          <p:val>
                                            <p:strVal val="#ppt_x"/>
                                          </p:val>
                                        </p:tav>
                                        <p:tav tm="100000">
                                          <p:val>
                                            <p:strVal val="#ppt_x"/>
                                          </p:val>
                                        </p:tav>
                                      </p:tavLst>
                                    </p:anim>
                                    <p:anim calcmode="lin" valueType="num">
                                      <p:cBhvr additive="base">
                                        <p:cTn id="4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7" grpId="0"/>
      <p:bldP spid="38"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21</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小暑与气候的故事</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sp>
        <p:nvSpPr>
          <p:cNvPr id="17" name="TextBox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FB92BD0-E603-4EB1-9A50-DA3BDDB79963}"/>
              </a:ext>
            </a:extLst>
          </p:cNvPr>
          <p:cNvSpPr txBox="1"/>
          <p:nvPr/>
        </p:nvSpPr>
        <p:spPr>
          <a:xfrm>
            <a:off x="9121448" y="2924982"/>
            <a:ext cx="6396711" cy="36990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a:solidFill>
                  <a:schemeClr val="tx2"/>
                </a:solidFill>
                <a:latin typeface="+mn-lt"/>
                <a:ea typeface="+mn-ea"/>
                <a:cs typeface="+mn-ea"/>
                <a:sym typeface="+mn-lt"/>
              </a:rPr>
              <a:t>中国南方地区小暑时平均气温为</a:t>
            </a:r>
            <a:r>
              <a:rPr lang="en-US" altLang="zh-CN" sz="1800">
                <a:solidFill>
                  <a:schemeClr val="tx2"/>
                </a:solidFill>
                <a:latin typeface="+mn-lt"/>
                <a:ea typeface="+mn-ea"/>
                <a:cs typeface="+mn-ea"/>
                <a:sym typeface="+mn-lt"/>
              </a:rPr>
              <a:t>26℃</a:t>
            </a:r>
            <a:r>
              <a:rPr lang="zh-CN" altLang="en-US" sz="1800">
                <a:solidFill>
                  <a:schemeClr val="tx2"/>
                </a:solidFill>
                <a:latin typeface="+mn-lt"/>
                <a:ea typeface="+mn-ea"/>
                <a:cs typeface="+mn-ea"/>
                <a:sym typeface="+mn-lt"/>
              </a:rPr>
              <a:t>左右。</a:t>
            </a:r>
            <a:endParaRPr lang="en-US" altLang="zh-CN" sz="1800" dirty="0">
              <a:solidFill>
                <a:schemeClr val="tx2"/>
              </a:solidFill>
              <a:latin typeface="+mn-lt"/>
              <a:ea typeface="+mn-ea"/>
              <a:cs typeface="+mn-ea"/>
              <a:sym typeface="+mn-lt"/>
            </a:endParaRPr>
          </a:p>
        </p:txBody>
      </p:sp>
      <p:sp>
        <p:nvSpPr>
          <p:cNvPr id="18" name="椭圆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04BFAC3-21D1-4347-BEF5-4BBBDE8CA976}"/>
              </a:ext>
            </a:extLst>
          </p:cNvPr>
          <p:cNvSpPr/>
          <p:nvPr/>
        </p:nvSpPr>
        <p:spPr>
          <a:xfrm>
            <a:off x="6859396" y="3031820"/>
            <a:ext cx="399794" cy="3931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cs typeface="+mn-ea"/>
                <a:sym typeface="+mn-lt"/>
              </a:rPr>
              <a:t>1</a:t>
            </a:r>
            <a:endParaRPr lang="zh-CN" altLang="en-US" sz="2200" dirty="0">
              <a:cs typeface="+mn-ea"/>
              <a:sym typeface="+mn-lt"/>
            </a:endParaRPr>
          </a:p>
        </p:txBody>
      </p:sp>
      <p:cxnSp>
        <p:nvCxnSpPr>
          <p:cNvPr id="19" name="直接连接符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8EFC6A1-C4B6-4D7E-9C95-6DD9615A234F}"/>
              </a:ext>
            </a:extLst>
          </p:cNvPr>
          <p:cNvCxnSpPr/>
          <p:nvPr/>
        </p:nvCxnSpPr>
        <p:spPr>
          <a:xfrm>
            <a:off x="7259190" y="3228409"/>
            <a:ext cx="1465913"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TextBox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ABEA716-CCF8-4A65-9A81-809670CCBD1B}"/>
              </a:ext>
            </a:extLst>
          </p:cNvPr>
          <p:cNvSpPr txBox="1"/>
          <p:nvPr/>
        </p:nvSpPr>
        <p:spPr>
          <a:xfrm>
            <a:off x="9121448" y="3845968"/>
            <a:ext cx="6396711" cy="78540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en-US" altLang="zh-CN" sz="1800">
                <a:solidFill>
                  <a:schemeClr val="tx2"/>
                </a:solidFill>
                <a:latin typeface="+mn-lt"/>
                <a:ea typeface="+mn-ea"/>
                <a:cs typeface="+mn-ea"/>
                <a:sym typeface="+mn-lt"/>
              </a:rPr>
              <a:t>7</a:t>
            </a:r>
            <a:r>
              <a:rPr lang="zh-CN" altLang="en-US" sz="1800">
                <a:solidFill>
                  <a:schemeClr val="tx2"/>
                </a:solidFill>
                <a:latin typeface="+mn-lt"/>
                <a:ea typeface="+mn-ea"/>
                <a:cs typeface="+mn-ea"/>
                <a:sym typeface="+mn-lt"/>
              </a:rPr>
              <a:t>月中旬，华南东南低海拔河谷地区，可开始出现日平均气温高于</a:t>
            </a:r>
            <a:r>
              <a:rPr lang="en-US" altLang="zh-CN" sz="1800">
                <a:solidFill>
                  <a:schemeClr val="tx2"/>
                </a:solidFill>
                <a:latin typeface="+mn-lt"/>
                <a:ea typeface="+mn-ea"/>
                <a:cs typeface="+mn-ea"/>
                <a:sym typeface="+mn-lt"/>
              </a:rPr>
              <a:t>30℃</a:t>
            </a:r>
            <a:r>
              <a:rPr lang="zh-CN" altLang="en-US" sz="1800">
                <a:solidFill>
                  <a:schemeClr val="tx2"/>
                </a:solidFill>
                <a:latin typeface="+mn-lt"/>
                <a:ea typeface="+mn-ea"/>
                <a:cs typeface="+mn-ea"/>
                <a:sym typeface="+mn-lt"/>
              </a:rPr>
              <a:t>、日最高气温高于</a:t>
            </a:r>
            <a:r>
              <a:rPr lang="en-US" altLang="zh-CN" sz="1800">
                <a:solidFill>
                  <a:schemeClr val="tx2"/>
                </a:solidFill>
                <a:latin typeface="+mn-lt"/>
                <a:ea typeface="+mn-ea"/>
                <a:cs typeface="+mn-ea"/>
                <a:sym typeface="+mn-lt"/>
              </a:rPr>
              <a:t>35℃</a:t>
            </a:r>
            <a:r>
              <a:rPr lang="zh-CN" altLang="en-US" sz="1800">
                <a:solidFill>
                  <a:schemeClr val="tx2"/>
                </a:solidFill>
                <a:latin typeface="+mn-lt"/>
                <a:ea typeface="+mn-ea"/>
                <a:cs typeface="+mn-ea"/>
                <a:sym typeface="+mn-lt"/>
              </a:rPr>
              <a:t>。</a:t>
            </a:r>
            <a:endParaRPr lang="en-US" altLang="zh-CN" sz="1800" dirty="0">
              <a:solidFill>
                <a:schemeClr val="tx2"/>
              </a:solidFill>
              <a:latin typeface="+mn-lt"/>
              <a:ea typeface="+mn-ea"/>
              <a:cs typeface="+mn-ea"/>
              <a:sym typeface="+mn-lt"/>
            </a:endParaRPr>
          </a:p>
        </p:txBody>
      </p:sp>
      <p:sp>
        <p:nvSpPr>
          <p:cNvPr id="21" name="椭圆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5A11D0E-81C6-4AD7-A226-2BF27FBD426D}"/>
              </a:ext>
            </a:extLst>
          </p:cNvPr>
          <p:cNvSpPr/>
          <p:nvPr/>
        </p:nvSpPr>
        <p:spPr>
          <a:xfrm>
            <a:off x="6859396" y="3952806"/>
            <a:ext cx="399794" cy="3931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cs typeface="+mn-ea"/>
                <a:sym typeface="+mn-lt"/>
              </a:rPr>
              <a:t>2</a:t>
            </a:r>
            <a:endParaRPr lang="zh-CN" altLang="en-US" sz="2200" dirty="0">
              <a:cs typeface="+mn-ea"/>
              <a:sym typeface="+mn-lt"/>
            </a:endParaRPr>
          </a:p>
        </p:txBody>
      </p:sp>
      <p:cxnSp>
        <p:nvCxnSpPr>
          <p:cNvPr id="22" name="直接连接符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D35F4AC-7BB6-4AED-9036-F79209F284E0}"/>
              </a:ext>
            </a:extLst>
          </p:cNvPr>
          <p:cNvCxnSpPr/>
          <p:nvPr/>
        </p:nvCxnSpPr>
        <p:spPr>
          <a:xfrm>
            <a:off x="7259190" y="4149395"/>
            <a:ext cx="1465913" cy="0"/>
          </a:xfrm>
          <a:prstGeom prst="line">
            <a:avLst/>
          </a:prstGeom>
          <a:ln w="6350">
            <a:solidFill>
              <a:schemeClr val="accent6"/>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9525829-D2B8-4B1B-B4A2-109D761B961A}"/>
              </a:ext>
            </a:extLst>
          </p:cNvPr>
          <p:cNvSpPr txBox="1"/>
          <p:nvPr/>
        </p:nvSpPr>
        <p:spPr>
          <a:xfrm>
            <a:off x="9121448" y="4763381"/>
            <a:ext cx="6396711" cy="36990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a:solidFill>
                  <a:schemeClr val="tx2"/>
                </a:solidFill>
                <a:latin typeface="+mn-lt"/>
                <a:ea typeface="+mn-ea"/>
                <a:cs typeface="+mn-ea"/>
                <a:sym typeface="+mn-lt"/>
              </a:rPr>
              <a:t>在西北高原北部，此时仍可见霜雪，相当于华南初春时节景象。</a:t>
            </a:r>
          </a:p>
        </p:txBody>
      </p:sp>
      <p:sp>
        <p:nvSpPr>
          <p:cNvPr id="24" name="椭圆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DBA66E9-EDB5-477D-AE9B-FAB498CF53FB}"/>
              </a:ext>
            </a:extLst>
          </p:cNvPr>
          <p:cNvSpPr/>
          <p:nvPr/>
        </p:nvSpPr>
        <p:spPr>
          <a:xfrm>
            <a:off x="6859396" y="4870219"/>
            <a:ext cx="399794" cy="3931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cs typeface="+mn-ea"/>
                <a:sym typeface="+mn-lt"/>
              </a:rPr>
              <a:t>3</a:t>
            </a:r>
            <a:endParaRPr lang="zh-CN" altLang="en-US" sz="2200" dirty="0">
              <a:cs typeface="+mn-ea"/>
              <a:sym typeface="+mn-lt"/>
            </a:endParaRPr>
          </a:p>
        </p:txBody>
      </p:sp>
      <p:cxnSp>
        <p:nvCxnSpPr>
          <p:cNvPr id="25" name="直接连接符 2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A17E849-0B2B-4554-AEC7-62235A613BEA}"/>
              </a:ext>
            </a:extLst>
          </p:cNvPr>
          <p:cNvCxnSpPr/>
          <p:nvPr/>
        </p:nvCxnSpPr>
        <p:spPr>
          <a:xfrm>
            <a:off x="7259190" y="5066808"/>
            <a:ext cx="1465913"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7" name="TextBox 1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FAD08F4-3409-48BD-87C0-40B89CBFE0D3}"/>
              </a:ext>
            </a:extLst>
          </p:cNvPr>
          <p:cNvSpPr txBox="1"/>
          <p:nvPr/>
        </p:nvSpPr>
        <p:spPr>
          <a:xfrm>
            <a:off x="9121448" y="5680794"/>
            <a:ext cx="6396711" cy="36990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a:solidFill>
                  <a:schemeClr val="tx2"/>
                </a:solidFill>
                <a:latin typeface="+mn-lt"/>
                <a:ea typeface="+mn-ea"/>
                <a:cs typeface="+mn-ea"/>
                <a:sym typeface="+mn-lt"/>
              </a:rPr>
              <a:t>小暑前后，中国南方大部分地区各地进入雷暴最多的季节。</a:t>
            </a:r>
            <a:endParaRPr lang="en-US" altLang="zh-CN" sz="1800" dirty="0">
              <a:solidFill>
                <a:schemeClr val="tx2"/>
              </a:solidFill>
              <a:latin typeface="+mn-lt"/>
              <a:ea typeface="+mn-ea"/>
              <a:cs typeface="+mn-ea"/>
              <a:sym typeface="+mn-lt"/>
            </a:endParaRPr>
          </a:p>
        </p:txBody>
      </p:sp>
      <p:sp>
        <p:nvSpPr>
          <p:cNvPr id="28" name="椭圆 2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C825669-37BE-453F-99AD-35D11BAC316B}"/>
              </a:ext>
            </a:extLst>
          </p:cNvPr>
          <p:cNvSpPr/>
          <p:nvPr/>
        </p:nvSpPr>
        <p:spPr>
          <a:xfrm>
            <a:off x="6859396" y="5787633"/>
            <a:ext cx="399794" cy="3931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cs typeface="+mn-ea"/>
                <a:sym typeface="+mn-lt"/>
              </a:rPr>
              <a:t>4</a:t>
            </a:r>
            <a:endParaRPr lang="zh-CN" altLang="en-US" sz="2200" dirty="0">
              <a:cs typeface="+mn-ea"/>
              <a:sym typeface="+mn-lt"/>
            </a:endParaRPr>
          </a:p>
        </p:txBody>
      </p:sp>
      <p:cxnSp>
        <p:nvCxnSpPr>
          <p:cNvPr id="29" name="直接连接符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FC18B29-729B-41FF-BBDF-6FB2AB087AAD}"/>
              </a:ext>
            </a:extLst>
          </p:cNvPr>
          <p:cNvCxnSpPr/>
          <p:nvPr/>
        </p:nvCxnSpPr>
        <p:spPr>
          <a:xfrm>
            <a:off x="7259190" y="5984221"/>
            <a:ext cx="1465913" cy="0"/>
          </a:xfrm>
          <a:prstGeom prst="line">
            <a:avLst/>
          </a:prstGeom>
          <a:ln w="6350">
            <a:solidFill>
              <a:schemeClr val="accent6"/>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0" name="TextBox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967E8E8-ED26-4247-8D34-2394BA39D5C1}"/>
              </a:ext>
            </a:extLst>
          </p:cNvPr>
          <p:cNvSpPr txBox="1"/>
          <p:nvPr/>
        </p:nvSpPr>
        <p:spPr>
          <a:xfrm>
            <a:off x="9121448" y="6598207"/>
            <a:ext cx="6396711" cy="78540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a:solidFill>
                  <a:schemeClr val="tx2"/>
                </a:solidFill>
                <a:latin typeface="+mn-lt"/>
                <a:ea typeface="+mn-ea"/>
                <a:cs typeface="+mn-ea"/>
                <a:sym typeface="+mn-lt"/>
              </a:rPr>
              <a:t>雷暴是一种剧烈的天气现象，常与大风、暴雨相伴出现，有时还有冰雹，容易造成灾害。</a:t>
            </a:r>
            <a:endParaRPr lang="en-US" altLang="zh-CN" sz="1800" dirty="0">
              <a:solidFill>
                <a:schemeClr val="tx2"/>
              </a:solidFill>
              <a:latin typeface="+mn-lt"/>
              <a:ea typeface="+mn-ea"/>
              <a:cs typeface="+mn-ea"/>
              <a:sym typeface="+mn-lt"/>
            </a:endParaRPr>
          </a:p>
        </p:txBody>
      </p:sp>
      <p:sp>
        <p:nvSpPr>
          <p:cNvPr id="31" name="椭圆 3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0D461CF-A2D5-4BAB-B75B-84ADCB317A18}"/>
              </a:ext>
            </a:extLst>
          </p:cNvPr>
          <p:cNvSpPr/>
          <p:nvPr/>
        </p:nvSpPr>
        <p:spPr>
          <a:xfrm>
            <a:off x="6859396" y="6705046"/>
            <a:ext cx="399794" cy="3931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cs typeface="+mn-ea"/>
                <a:sym typeface="+mn-lt"/>
              </a:rPr>
              <a:t>5</a:t>
            </a:r>
            <a:endParaRPr lang="zh-CN" altLang="en-US" sz="2200" dirty="0">
              <a:cs typeface="+mn-ea"/>
              <a:sym typeface="+mn-lt"/>
            </a:endParaRPr>
          </a:p>
        </p:txBody>
      </p:sp>
      <p:cxnSp>
        <p:nvCxnSpPr>
          <p:cNvPr id="32" name="直接连接符 3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D1FABC1-01BF-4650-A288-00839BA3EFB9}"/>
              </a:ext>
            </a:extLst>
          </p:cNvPr>
          <p:cNvCxnSpPr/>
          <p:nvPr/>
        </p:nvCxnSpPr>
        <p:spPr>
          <a:xfrm>
            <a:off x="7259190" y="6901634"/>
            <a:ext cx="1465913"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4" name="TextBox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D0A2326-5323-4A4C-BFB5-80EA0AFF0F98}"/>
              </a:ext>
            </a:extLst>
          </p:cNvPr>
          <p:cNvSpPr txBox="1"/>
          <p:nvPr/>
        </p:nvSpPr>
        <p:spPr>
          <a:xfrm>
            <a:off x="9121448" y="7515620"/>
            <a:ext cx="6396711" cy="78540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a:solidFill>
                  <a:schemeClr val="tx2"/>
                </a:solidFill>
                <a:latin typeface="+mn-lt"/>
                <a:ea typeface="+mn-ea"/>
                <a:cs typeface="+mn-ea"/>
                <a:sym typeface="+mn-lt"/>
              </a:rPr>
              <a:t>华南东部，小暑以后因常受副热带高压控制，多连晴高温天气，开始进入伏旱期。中国南方大部分地区这一东旱西涝的气候特点</a:t>
            </a:r>
            <a:endParaRPr lang="en-US" altLang="zh-CN" sz="1800" dirty="0">
              <a:solidFill>
                <a:schemeClr val="tx2"/>
              </a:solidFill>
              <a:latin typeface="+mn-lt"/>
              <a:ea typeface="+mn-ea"/>
              <a:cs typeface="+mn-ea"/>
              <a:sym typeface="+mn-lt"/>
            </a:endParaRPr>
          </a:p>
        </p:txBody>
      </p:sp>
      <p:sp>
        <p:nvSpPr>
          <p:cNvPr id="35" name="椭圆 3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39CEF16-4845-41A6-916F-13BFFB25C9FE}"/>
              </a:ext>
            </a:extLst>
          </p:cNvPr>
          <p:cNvSpPr/>
          <p:nvPr/>
        </p:nvSpPr>
        <p:spPr>
          <a:xfrm>
            <a:off x="6859396" y="7622459"/>
            <a:ext cx="399794" cy="3931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cs typeface="+mn-ea"/>
                <a:sym typeface="+mn-lt"/>
              </a:rPr>
              <a:t>6</a:t>
            </a:r>
            <a:endParaRPr lang="zh-CN" altLang="en-US" sz="2200" dirty="0">
              <a:cs typeface="+mn-ea"/>
              <a:sym typeface="+mn-lt"/>
            </a:endParaRPr>
          </a:p>
        </p:txBody>
      </p:sp>
      <p:cxnSp>
        <p:nvCxnSpPr>
          <p:cNvPr id="36" name="直接连接符 3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41098D3-7D53-4F5A-8DDE-A55578BCB8D3}"/>
              </a:ext>
            </a:extLst>
          </p:cNvPr>
          <p:cNvCxnSpPr/>
          <p:nvPr/>
        </p:nvCxnSpPr>
        <p:spPr>
          <a:xfrm>
            <a:off x="7259190" y="7819047"/>
            <a:ext cx="1465913" cy="0"/>
          </a:xfrm>
          <a:prstGeom prst="line">
            <a:avLst/>
          </a:prstGeom>
          <a:ln w="6350">
            <a:solidFill>
              <a:schemeClr val="accent6"/>
            </a:solidFill>
            <a:prstDash val="dash"/>
            <a:tailEnd type="oval" w="sm" len="sm"/>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992C4AE-0947-4AF7-85A6-C686BD6CB3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24" y="2291239"/>
            <a:ext cx="6436105" cy="6526255"/>
          </a:xfrm>
          <a:prstGeom prst="rect">
            <a:avLst/>
          </a:prstGeom>
        </p:spPr>
      </p:pic>
      <p:sp>
        <p:nvSpPr>
          <p:cNvPr id="37" name="TextBox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969D1E5-8E3C-4BB6-9F86-1819EAC1DBE2}"/>
              </a:ext>
            </a:extLst>
          </p:cNvPr>
          <p:cNvSpPr txBox="1"/>
          <p:nvPr/>
        </p:nvSpPr>
        <p:spPr>
          <a:xfrm>
            <a:off x="6877018" y="2066039"/>
            <a:ext cx="3384557" cy="569387"/>
          </a:xfrm>
          <a:prstGeom prst="rect">
            <a:avLst/>
          </a:prstGeom>
          <a:solidFill>
            <a:srgbClr val="3A642E"/>
          </a:solid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3700" b="1">
                <a:solidFill>
                  <a:schemeClr val="bg1"/>
                </a:solidFill>
                <a:latin typeface="+mn-lt"/>
                <a:ea typeface="+mn-ea"/>
                <a:cs typeface="+mn-ea"/>
                <a:sym typeface="+mn-lt"/>
              </a:rPr>
              <a:t>小暑气候</a:t>
            </a:r>
            <a:endParaRPr lang="en-US" altLang="zh-CN" sz="3700" b="1" dirty="0">
              <a:solidFill>
                <a:schemeClr val="bg1"/>
              </a:solidFill>
              <a:latin typeface="+mn-lt"/>
              <a:ea typeface="+mn-ea"/>
              <a:cs typeface="+mn-ea"/>
              <a:sym typeface="+mn-lt"/>
            </a:endParaRPr>
          </a:p>
        </p:txBody>
      </p:sp>
    </p:spTree>
    <p:extLst>
      <p:ext uri="{BB962C8B-B14F-4D97-AF65-F5344CB8AC3E}">
        <p14:creationId xmlns:p14="http://schemas.microsoft.com/office/powerpoint/2010/main" val="410865315"/>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52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fltVal val="0"/>
                                          </p:val>
                                        </p:tav>
                                        <p:tav tm="100000">
                                          <p:val>
                                            <p:strVal val="#ppt_w"/>
                                          </p:val>
                                        </p:tav>
                                      </p:tavLst>
                                    </p:anim>
                                    <p:anim calcmode="lin" valueType="num">
                                      <p:cBhvr>
                                        <p:cTn id="11" dur="500" fill="hold"/>
                                        <p:tgtEl>
                                          <p:spTgt spid="37"/>
                                        </p:tgtEl>
                                        <p:attrNameLst>
                                          <p:attrName>ppt_h</p:attrName>
                                        </p:attrNameLst>
                                      </p:cBhvr>
                                      <p:tavLst>
                                        <p:tav tm="0">
                                          <p:val>
                                            <p:fltVal val="0"/>
                                          </p:val>
                                        </p:tav>
                                        <p:tav tm="100000">
                                          <p:val>
                                            <p:strVal val="#ppt_h"/>
                                          </p:val>
                                        </p:tav>
                                      </p:tavLst>
                                    </p:anim>
                                    <p:animEffect transition="in" filter="fade">
                                      <p:cBhvr>
                                        <p:cTn id="12" dur="500"/>
                                        <p:tgtEl>
                                          <p:spTgt spid="37"/>
                                        </p:tgtEl>
                                      </p:cBhvr>
                                    </p:animEffect>
                                    <p:anim calcmode="lin" valueType="num">
                                      <p:cBhvr>
                                        <p:cTn id="13" dur="500" fill="hold"/>
                                        <p:tgtEl>
                                          <p:spTgt spid="37"/>
                                        </p:tgtEl>
                                        <p:attrNameLst>
                                          <p:attrName>ppt_x</p:attrName>
                                        </p:attrNameLst>
                                      </p:cBhvr>
                                      <p:tavLst>
                                        <p:tav tm="0">
                                          <p:val>
                                            <p:fltVal val="0.5"/>
                                          </p:val>
                                        </p:tav>
                                        <p:tav tm="100000">
                                          <p:val>
                                            <p:strVal val="#ppt_x"/>
                                          </p:val>
                                        </p:tav>
                                      </p:tavLst>
                                    </p:anim>
                                    <p:anim calcmode="lin" valueType="num">
                                      <p:cBhvr>
                                        <p:cTn id="14" dur="500" fill="hold"/>
                                        <p:tgtEl>
                                          <p:spTgt spid="37"/>
                                        </p:tgtEl>
                                        <p:attrNameLst>
                                          <p:attrName>ppt_y</p:attrName>
                                        </p:attrNameLst>
                                      </p:cBhvr>
                                      <p:tavLst>
                                        <p:tav tm="0">
                                          <p:val>
                                            <p:fltVal val="0.5"/>
                                          </p:val>
                                        </p:tav>
                                        <p:tav tm="100000">
                                          <p:val>
                                            <p:strVal val="#ppt_y"/>
                                          </p:val>
                                        </p:tav>
                                      </p:tavLst>
                                    </p:anim>
                                  </p:childTnLst>
                                </p:cTn>
                              </p:par>
                            </p:childTnLst>
                          </p:cTn>
                        </p:par>
                        <p:par>
                          <p:cTn id="15" fill="hold">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60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80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2250"/>
                            </p:stCondLst>
                            <p:childTnLst>
                              <p:par>
                                <p:cTn id="35" presetID="2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par>
                                <p:cTn id="38" presetID="22" presetClass="entr" presetSubtype="8" fill="hold" nodeType="withEffect">
                                  <p:stCondLst>
                                    <p:cond delay="20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nodeType="withEffect">
                                  <p:stCondLst>
                                    <p:cond delay="40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nodeType="withEffect">
                                  <p:stCondLst>
                                    <p:cond delay="60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par>
                                <p:cTn id="47" presetID="22" presetClass="entr" presetSubtype="8" fill="hold" nodeType="withEffect">
                                  <p:stCondLst>
                                    <p:cond delay="80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nodeType="withEffect">
                                  <p:stCondLst>
                                    <p:cond delay="100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childTnLst>
                          </p:cTn>
                        </p:par>
                        <p:par>
                          <p:cTn id="53" fill="hold">
                            <p:stCondLst>
                              <p:cond delay="375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500"/>
                                        <p:tgtEl>
                                          <p:spTgt spid="23"/>
                                        </p:tgtEl>
                                      </p:cBhvr>
                                    </p:animEffect>
                                  </p:childTnLst>
                                </p:cTn>
                              </p:par>
                              <p:par>
                                <p:cTn id="63" presetID="22" presetClass="entr" presetSubtype="8" fill="hold" grpId="0" nodeType="withEffect">
                                  <p:stCondLst>
                                    <p:cond delay="60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par>
                                <p:cTn id="66" presetID="22" presetClass="entr" presetSubtype="8" fill="hold" grpId="0" nodeType="withEffect">
                                  <p:stCondLst>
                                    <p:cond delay="80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par>
                                <p:cTn id="69" presetID="22" presetClass="entr" presetSubtype="8" fill="hold" grpId="0" nodeType="withEffect">
                                  <p:stCondLst>
                                    <p:cond delay="100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0" grpId="0"/>
      <p:bldP spid="21" grpId="0" animBg="1"/>
      <p:bldP spid="23" grpId="0"/>
      <p:bldP spid="24" grpId="0" animBg="1"/>
      <p:bldP spid="27" grpId="0"/>
      <p:bldP spid="28" grpId="0" animBg="1"/>
      <p:bldP spid="30" grpId="0"/>
      <p:bldP spid="31" grpId="0" animBg="1"/>
      <p:bldP spid="34" grpId="0"/>
      <p:bldP spid="35"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22</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小暑与气候的故事</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pic>
        <p:nvPicPr>
          <p:cNvPr id="16" name="Picture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EB61195-829F-4B64-BC8C-1250223BF12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620615" y="4070990"/>
            <a:ext cx="8032809" cy="518655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F9FEBBB-9380-4876-8496-A048AA8CE752}"/>
              </a:ext>
            </a:extLst>
          </p:cNvPr>
          <p:cNvSpPr txBox="1"/>
          <p:nvPr/>
        </p:nvSpPr>
        <p:spPr>
          <a:xfrm>
            <a:off x="11594548" y="3096568"/>
            <a:ext cx="4355660" cy="5768054"/>
          </a:xfrm>
          <a:prstGeom prst="rect">
            <a:avLst/>
          </a:prstGeom>
          <a:noFill/>
        </p:spPr>
        <p:txBody>
          <a:bodyPr wrap="square" lIns="0" tIns="0" rIns="0" bIns="0" rtlCol="0">
            <a:spAutoFit/>
          </a:bodyPr>
          <a:lstStyle/>
          <a:p>
            <a:pPr marL="285750" indent="-285750" algn="just">
              <a:lnSpc>
                <a:spcPct val="150000"/>
              </a:lnSpc>
              <a:buFont typeface="Wingdings" panose="05000000000000000000" pitchFamily="2" charset="2"/>
              <a:buChar char="Ø"/>
            </a:pPr>
            <a:r>
              <a:rPr lang="zh-CN" altLang="en-US">
                <a:latin typeface="+mn-lt"/>
                <a:ea typeface="+mn-ea"/>
                <a:cs typeface="+mn-ea"/>
                <a:sym typeface="+mn-lt"/>
              </a:rPr>
              <a:t>小暑开始，江淮流域梅雨先后结束，东部淮河、秦岭一线以北的广大地区开始了来自太平洋的东南季风雨季，降水明显增加，且雨量比较集中；</a:t>
            </a:r>
            <a:endParaRPr lang="en-US" altLang="zh-CN">
              <a:latin typeface="+mn-lt"/>
              <a:ea typeface="+mn-ea"/>
              <a:cs typeface="+mn-ea"/>
              <a:sym typeface="+mn-lt"/>
            </a:endParaRPr>
          </a:p>
          <a:p>
            <a:pPr marL="285750" indent="-285750" algn="just">
              <a:lnSpc>
                <a:spcPct val="150000"/>
              </a:lnSpc>
              <a:buFont typeface="Wingdings" panose="05000000000000000000" pitchFamily="2" charset="2"/>
              <a:buChar char="Ø"/>
            </a:pPr>
            <a:r>
              <a:rPr lang="zh-CN" altLang="en-US">
                <a:latin typeface="+mn-lt"/>
                <a:ea typeface="+mn-ea"/>
                <a:cs typeface="+mn-ea"/>
                <a:sym typeface="+mn-lt"/>
              </a:rPr>
              <a:t>华南、西南、青藏高原也处于来自印度洋和我国南海的西南季风雨季中；</a:t>
            </a:r>
            <a:endParaRPr lang="en-US" altLang="zh-CN">
              <a:latin typeface="+mn-lt"/>
              <a:ea typeface="+mn-ea"/>
              <a:cs typeface="+mn-ea"/>
              <a:sym typeface="+mn-lt"/>
            </a:endParaRPr>
          </a:p>
          <a:p>
            <a:pPr marL="285750" indent="-285750" algn="just">
              <a:lnSpc>
                <a:spcPct val="150000"/>
              </a:lnSpc>
              <a:buFont typeface="Wingdings" panose="05000000000000000000" pitchFamily="2" charset="2"/>
              <a:buChar char="Ø"/>
            </a:pPr>
            <a:r>
              <a:rPr lang="zh-CN" altLang="en-US">
                <a:latin typeface="+mn-lt"/>
                <a:ea typeface="+mn-ea"/>
                <a:cs typeface="+mn-ea"/>
                <a:sym typeface="+mn-lt"/>
              </a:rPr>
              <a:t>而长江中下游地区则一般为副热带高压控制下的高温少雨天气。</a:t>
            </a:r>
            <a:endParaRPr lang="en-US" altLang="zh-CN">
              <a:latin typeface="+mn-lt"/>
              <a:ea typeface="+mn-ea"/>
              <a:cs typeface="+mn-ea"/>
              <a:sym typeface="+mn-lt"/>
            </a:endParaRPr>
          </a:p>
          <a:p>
            <a:pPr marL="285750" indent="-285750" algn="just">
              <a:lnSpc>
                <a:spcPct val="150000"/>
              </a:lnSpc>
              <a:buFont typeface="Wingdings" panose="05000000000000000000" pitchFamily="2" charset="2"/>
              <a:buChar char="Ø"/>
            </a:pPr>
            <a:r>
              <a:rPr lang="zh-CN" altLang="en-US">
                <a:latin typeface="+mn-lt"/>
                <a:ea typeface="+mn-ea"/>
                <a:cs typeface="+mn-ea"/>
                <a:sym typeface="+mn-lt"/>
              </a:rPr>
              <a:t>也有的年份，小暑前后北方冷空气势力仍较强，在长江中下游地区与南方暖空气势均力敌，出现锋面雷雨。</a:t>
            </a:r>
            <a:endParaRPr lang="en-US" altLang="zh-CN">
              <a:latin typeface="+mn-lt"/>
              <a:ea typeface="+mn-ea"/>
              <a:cs typeface="+mn-ea"/>
              <a:sym typeface="+mn-lt"/>
            </a:endParaRPr>
          </a:p>
          <a:p>
            <a:pPr marL="285750" indent="-285750" algn="just">
              <a:lnSpc>
                <a:spcPct val="150000"/>
              </a:lnSpc>
              <a:buFont typeface="Wingdings" panose="05000000000000000000" pitchFamily="2" charset="2"/>
              <a:buChar char="Ø"/>
            </a:pPr>
            <a:r>
              <a:rPr lang="zh-CN" altLang="en-US">
                <a:latin typeface="+mn-lt"/>
                <a:ea typeface="+mn-ea"/>
                <a:cs typeface="+mn-ea"/>
                <a:sym typeface="+mn-lt"/>
              </a:rPr>
              <a:t>小暑时节的雷雨常是“倒黄梅”的天气信息，预兆雨带还会在长江中下游维持一段时间。</a:t>
            </a:r>
          </a:p>
        </p:txBody>
      </p:sp>
      <p:grpSp>
        <p:nvGrpSpPr>
          <p:cNvPr id="18" name="组合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6BA1A3A-D412-442F-94CC-35C758E64699}"/>
              </a:ext>
            </a:extLst>
          </p:cNvPr>
          <p:cNvGrpSpPr/>
          <p:nvPr/>
        </p:nvGrpSpPr>
        <p:grpSpPr>
          <a:xfrm>
            <a:off x="644338" y="2788749"/>
            <a:ext cx="1358382" cy="1335898"/>
            <a:chOff x="2341107" y="1055984"/>
            <a:chExt cx="988604" cy="988604"/>
          </a:xfrm>
        </p:grpSpPr>
        <p:sp>
          <p:nvSpPr>
            <p:cNvPr id="19" name="椭圆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C050F65-778C-47DB-935E-4C46A77A8276}"/>
                </a:ext>
              </a:extLst>
            </p:cNvPr>
            <p:cNvSpPr/>
            <p:nvPr/>
          </p:nvSpPr>
          <p:spPr>
            <a:xfrm>
              <a:off x="2341107" y="1055984"/>
              <a:ext cx="988604" cy="98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0" name="TextBox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1054361-E6E4-40E9-B778-7C4B60251F29}"/>
                </a:ext>
              </a:extLst>
            </p:cNvPr>
            <p:cNvSpPr>
              <a:spLocks noChangeArrowheads="1"/>
            </p:cNvSpPr>
            <p:nvPr/>
          </p:nvSpPr>
          <p:spPr bwMode="auto">
            <a:xfrm>
              <a:off x="2411812" y="1334843"/>
              <a:ext cx="847194" cy="45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4000" b="1">
                  <a:solidFill>
                    <a:schemeClr val="bg1"/>
                  </a:solidFill>
                  <a:latin typeface="+mn-lt"/>
                  <a:ea typeface="+mn-ea"/>
                  <a:cs typeface="+mn-ea"/>
                  <a:sym typeface="+mn-lt"/>
                </a:rPr>
                <a:t>小雨</a:t>
              </a:r>
              <a:endParaRPr lang="zh-CN" altLang="en-US" sz="4000" b="1" dirty="0">
                <a:solidFill>
                  <a:schemeClr val="bg1"/>
                </a:solidFill>
                <a:latin typeface="+mn-lt"/>
                <a:ea typeface="+mn-ea"/>
                <a:cs typeface="+mn-ea"/>
                <a:sym typeface="+mn-lt"/>
              </a:endParaRPr>
            </a:p>
          </p:txBody>
        </p:sp>
      </p:grpSp>
      <p:grpSp>
        <p:nvGrpSpPr>
          <p:cNvPr id="21" name="组合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8C58CA0-ADBE-4DDA-AA11-C9E4315F70C9}"/>
              </a:ext>
            </a:extLst>
          </p:cNvPr>
          <p:cNvGrpSpPr/>
          <p:nvPr/>
        </p:nvGrpSpPr>
        <p:grpSpPr>
          <a:xfrm>
            <a:off x="2652461" y="2284455"/>
            <a:ext cx="1816604" cy="1786535"/>
            <a:chOff x="3498082" y="1055984"/>
            <a:chExt cx="988604" cy="988604"/>
          </a:xfrm>
        </p:grpSpPr>
        <p:sp>
          <p:nvSpPr>
            <p:cNvPr id="22" name="椭圆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910A3E1-E74E-422E-94A6-090F96162E56}"/>
                </a:ext>
              </a:extLst>
            </p:cNvPr>
            <p:cNvSpPr/>
            <p:nvPr/>
          </p:nvSpPr>
          <p:spPr>
            <a:xfrm>
              <a:off x="3498082" y="1055984"/>
              <a:ext cx="988604" cy="98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3" name="TextBox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A5607F3-9208-4767-9BE3-0786778E790C}"/>
                </a:ext>
              </a:extLst>
            </p:cNvPr>
            <p:cNvSpPr>
              <a:spLocks noChangeArrowheads="1"/>
            </p:cNvSpPr>
            <p:nvPr/>
          </p:nvSpPr>
          <p:spPr bwMode="auto">
            <a:xfrm>
              <a:off x="3602318" y="1334843"/>
              <a:ext cx="780133" cy="3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4400" b="1">
                  <a:solidFill>
                    <a:schemeClr val="bg1"/>
                  </a:solidFill>
                  <a:latin typeface="+mn-lt"/>
                  <a:ea typeface="+mn-ea"/>
                  <a:cs typeface="+mn-ea"/>
                  <a:sym typeface="+mn-lt"/>
                </a:rPr>
                <a:t>雷电</a:t>
              </a:r>
              <a:endParaRPr lang="zh-CN" altLang="en-US" sz="4400" b="1" dirty="0">
                <a:solidFill>
                  <a:schemeClr val="bg1"/>
                </a:solidFill>
                <a:latin typeface="+mn-lt"/>
                <a:ea typeface="+mn-ea"/>
                <a:cs typeface="+mn-ea"/>
                <a:sym typeface="+mn-lt"/>
              </a:endParaRPr>
            </a:p>
          </p:txBody>
        </p:sp>
      </p:grpSp>
      <p:grpSp>
        <p:nvGrpSpPr>
          <p:cNvPr id="24" name="组合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D8A86C6-3204-4F4D-B2C2-46AF8BA1493E}"/>
              </a:ext>
            </a:extLst>
          </p:cNvPr>
          <p:cNvGrpSpPr/>
          <p:nvPr/>
        </p:nvGrpSpPr>
        <p:grpSpPr>
          <a:xfrm>
            <a:off x="6979573" y="3032017"/>
            <a:ext cx="1584176" cy="1557955"/>
            <a:chOff x="4655057" y="1055984"/>
            <a:chExt cx="988604" cy="988604"/>
          </a:xfrm>
        </p:grpSpPr>
        <p:sp>
          <p:nvSpPr>
            <p:cNvPr id="25" name="椭圆 2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37BA070-4AB9-4D3D-A3E4-2F1CF5332ED8}"/>
                </a:ext>
              </a:extLst>
            </p:cNvPr>
            <p:cNvSpPr/>
            <p:nvPr/>
          </p:nvSpPr>
          <p:spPr>
            <a:xfrm>
              <a:off x="4655057" y="1055984"/>
              <a:ext cx="988604" cy="98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7" name="TextBox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70189EF-FB58-44D9-A5FA-3B065564FC6B}"/>
                </a:ext>
              </a:extLst>
            </p:cNvPr>
            <p:cNvSpPr>
              <a:spLocks noChangeArrowheads="1"/>
            </p:cNvSpPr>
            <p:nvPr/>
          </p:nvSpPr>
          <p:spPr bwMode="auto">
            <a:xfrm>
              <a:off x="4741647" y="1396398"/>
              <a:ext cx="815425" cy="273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b="1">
                  <a:solidFill>
                    <a:schemeClr val="bg1"/>
                  </a:solidFill>
                  <a:latin typeface="+mn-lt"/>
                  <a:ea typeface="+mn-ea"/>
                  <a:cs typeface="+mn-ea"/>
                  <a:sym typeface="+mn-lt"/>
                </a:rPr>
                <a:t>雷雨</a:t>
              </a:r>
              <a:endParaRPr lang="zh-CN" altLang="en-US" sz="2800" b="1" dirty="0">
                <a:solidFill>
                  <a:schemeClr val="bg1"/>
                </a:solidFill>
                <a:latin typeface="+mn-lt"/>
                <a:ea typeface="+mn-ea"/>
                <a:cs typeface="+mn-ea"/>
                <a:sym typeface="+mn-lt"/>
              </a:endParaRPr>
            </a:p>
          </p:txBody>
        </p:sp>
      </p:grpSp>
      <p:grpSp>
        <p:nvGrpSpPr>
          <p:cNvPr id="28" name="组合 2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3ED3AEA-85C0-4639-8C17-682F476DD459}"/>
              </a:ext>
            </a:extLst>
          </p:cNvPr>
          <p:cNvGrpSpPr/>
          <p:nvPr/>
        </p:nvGrpSpPr>
        <p:grpSpPr>
          <a:xfrm>
            <a:off x="9050601" y="3100263"/>
            <a:ext cx="1358382" cy="1335898"/>
            <a:chOff x="5812031" y="1055984"/>
            <a:chExt cx="988604" cy="988604"/>
          </a:xfrm>
        </p:grpSpPr>
        <p:sp>
          <p:nvSpPr>
            <p:cNvPr id="29" name="椭圆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0B65CCC-9724-4862-A9B1-806A724DEB8D}"/>
                </a:ext>
              </a:extLst>
            </p:cNvPr>
            <p:cNvSpPr/>
            <p:nvPr/>
          </p:nvSpPr>
          <p:spPr>
            <a:xfrm>
              <a:off x="5812031" y="1055984"/>
              <a:ext cx="988604" cy="98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30" name="TextBox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D69F66F-675C-4BF3-A834-BE0697B49853}"/>
                </a:ext>
              </a:extLst>
            </p:cNvPr>
            <p:cNvSpPr>
              <a:spLocks noChangeArrowheads="1"/>
            </p:cNvSpPr>
            <p:nvPr/>
          </p:nvSpPr>
          <p:spPr bwMode="auto">
            <a:xfrm>
              <a:off x="6013961" y="1242510"/>
              <a:ext cx="584745" cy="63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a:solidFill>
                    <a:schemeClr val="bg1"/>
                  </a:solidFill>
                  <a:latin typeface="+mn-lt"/>
                  <a:ea typeface="+mn-ea"/>
                  <a:cs typeface="+mn-ea"/>
                  <a:sym typeface="+mn-lt"/>
                </a:rPr>
                <a:t>高温少雨</a:t>
              </a:r>
              <a:endParaRPr lang="zh-CN" altLang="en-US" sz="2800" dirty="0">
                <a:solidFill>
                  <a:schemeClr val="bg1"/>
                </a:solidFill>
                <a:latin typeface="+mn-lt"/>
                <a:ea typeface="+mn-ea"/>
                <a:cs typeface="+mn-ea"/>
                <a:sym typeface="+mn-lt"/>
              </a:endParaRPr>
            </a:p>
          </p:txBody>
        </p:sp>
      </p:grpSp>
      <p:grpSp>
        <p:nvGrpSpPr>
          <p:cNvPr id="31" name="组合 3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3909CA2-6B0B-4517-999B-C2B52396BF97}"/>
              </a:ext>
            </a:extLst>
          </p:cNvPr>
          <p:cNvGrpSpPr/>
          <p:nvPr/>
        </p:nvGrpSpPr>
        <p:grpSpPr>
          <a:xfrm>
            <a:off x="4847050" y="1391187"/>
            <a:ext cx="1816604" cy="1786535"/>
            <a:chOff x="3498082" y="1055984"/>
            <a:chExt cx="988604" cy="988604"/>
          </a:xfrm>
        </p:grpSpPr>
        <p:sp>
          <p:nvSpPr>
            <p:cNvPr id="32" name="椭圆 3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C88F320-286F-4523-B6E9-218327E2F580}"/>
                </a:ext>
              </a:extLst>
            </p:cNvPr>
            <p:cNvSpPr/>
            <p:nvPr/>
          </p:nvSpPr>
          <p:spPr>
            <a:xfrm>
              <a:off x="3498082" y="1055984"/>
              <a:ext cx="988604" cy="98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4" name="TextBox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7FFE39B-D85F-46C8-9B6C-77A6DB2EC253}"/>
                </a:ext>
              </a:extLst>
            </p:cNvPr>
            <p:cNvSpPr>
              <a:spLocks noChangeArrowheads="1"/>
            </p:cNvSpPr>
            <p:nvPr/>
          </p:nvSpPr>
          <p:spPr bwMode="auto">
            <a:xfrm>
              <a:off x="3602318" y="1334843"/>
              <a:ext cx="780133" cy="3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4400" b="1">
                  <a:solidFill>
                    <a:schemeClr val="bg1"/>
                  </a:solidFill>
                  <a:latin typeface="+mn-lt"/>
                  <a:ea typeface="+mn-ea"/>
                  <a:cs typeface="+mn-ea"/>
                  <a:sym typeface="+mn-lt"/>
                </a:rPr>
                <a:t>暴雨</a:t>
              </a:r>
              <a:endParaRPr lang="zh-CN" altLang="en-US" sz="4400" b="1" dirty="0">
                <a:solidFill>
                  <a:schemeClr val="bg1"/>
                </a:solidFill>
                <a:latin typeface="+mn-lt"/>
                <a:ea typeface="+mn-ea"/>
                <a:cs typeface="+mn-ea"/>
                <a:sym typeface="+mn-lt"/>
              </a:endParaRPr>
            </a:p>
          </p:txBody>
        </p:sp>
      </p:grpSp>
      <p:sp>
        <p:nvSpPr>
          <p:cNvPr id="35" name="TextBox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CEBE3F3-6CA6-4E7F-AB87-88307D63FBC4}"/>
              </a:ext>
            </a:extLst>
          </p:cNvPr>
          <p:cNvSpPr txBox="1"/>
          <p:nvPr/>
        </p:nvSpPr>
        <p:spPr>
          <a:xfrm>
            <a:off x="11594547" y="2284454"/>
            <a:ext cx="2393853" cy="368371"/>
          </a:xfrm>
          <a:prstGeom prst="rect">
            <a:avLst/>
          </a:prstGeom>
          <a:noFill/>
        </p:spPr>
        <p:txBody>
          <a:bodyPr wrap="square" lIns="0" tIns="0" rIns="0" bIns="0" rtlCol="0">
            <a:spAutoFit/>
          </a:bodyPr>
          <a:lstStyle/>
          <a:p>
            <a:pPr algn="just">
              <a:lnSpc>
                <a:spcPts val="2575"/>
              </a:lnSpc>
            </a:pPr>
            <a:r>
              <a:rPr lang="zh-CN" altLang="en-US" sz="3600" b="1">
                <a:solidFill>
                  <a:schemeClr val="tx1">
                    <a:lumMod val="75000"/>
                    <a:lumOff val="25000"/>
                  </a:schemeClr>
                </a:solidFill>
                <a:latin typeface="+mn-lt"/>
                <a:ea typeface="+mn-ea"/>
                <a:cs typeface="+mn-ea"/>
                <a:sym typeface="+mn-lt"/>
              </a:rPr>
              <a:t>小暑气候</a:t>
            </a:r>
            <a:endParaRPr lang="zh-CN" altLang="en-US" sz="3600" b="1" dirty="0">
              <a:solidFill>
                <a:schemeClr val="tx1">
                  <a:lumMod val="75000"/>
                  <a:lumOff val="25000"/>
                </a:schemeClr>
              </a:solidFill>
              <a:latin typeface="+mn-lt"/>
              <a:ea typeface="+mn-ea"/>
              <a:cs typeface="+mn-ea"/>
              <a:sym typeface="+mn-lt"/>
            </a:endParaRPr>
          </a:p>
        </p:txBody>
      </p:sp>
    </p:spTree>
    <p:extLst>
      <p:ext uri="{BB962C8B-B14F-4D97-AF65-F5344CB8AC3E}">
        <p14:creationId xmlns:p14="http://schemas.microsoft.com/office/powerpoint/2010/main" val="811440026"/>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52" presetClass="entr" presetSubtype="0" fill="hold" nodeType="withEffect">
                                  <p:stCondLst>
                                    <p:cond delay="1000"/>
                                  </p:stCondLst>
                                  <p:childTnLst>
                                    <p:set>
                                      <p:cBhvr>
                                        <p:cTn id="11" dur="1" fill="hold">
                                          <p:stCondLst>
                                            <p:cond delay="0"/>
                                          </p:stCondLst>
                                        </p:cTn>
                                        <p:tgtEl>
                                          <p:spTgt spid="18"/>
                                        </p:tgtEl>
                                        <p:attrNameLst>
                                          <p:attrName>style.visibility</p:attrName>
                                        </p:attrNameLst>
                                      </p:cBhvr>
                                      <p:to>
                                        <p:strVal val="visible"/>
                                      </p:to>
                                    </p:set>
                                    <p:animScale>
                                      <p:cBhvr>
                                        <p:cTn id="12"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18"/>
                                        </p:tgtEl>
                                        <p:attrNameLst>
                                          <p:attrName>ppt_x</p:attrName>
                                          <p:attrName>ppt_y</p:attrName>
                                        </p:attrNameLst>
                                      </p:cBhvr>
                                    </p:animMotion>
                                    <p:animEffect transition="in" filter="fade">
                                      <p:cBhvr>
                                        <p:cTn id="14" dur="500"/>
                                        <p:tgtEl>
                                          <p:spTgt spid="18"/>
                                        </p:tgtEl>
                                      </p:cBhvr>
                                    </p:animEffect>
                                  </p:childTnLst>
                                </p:cTn>
                              </p:par>
                              <p:par>
                                <p:cTn id="15" presetID="52" presetClass="entr" presetSubtype="0" fill="hold" nodeType="withEffect">
                                  <p:stCondLst>
                                    <p:cond delay="2000"/>
                                  </p:stCondLst>
                                  <p:childTnLst>
                                    <p:set>
                                      <p:cBhvr>
                                        <p:cTn id="16" dur="1" fill="hold">
                                          <p:stCondLst>
                                            <p:cond delay="0"/>
                                          </p:stCondLst>
                                        </p:cTn>
                                        <p:tgtEl>
                                          <p:spTgt spid="21"/>
                                        </p:tgtEl>
                                        <p:attrNameLst>
                                          <p:attrName>style.visibility</p:attrName>
                                        </p:attrNameLst>
                                      </p:cBhvr>
                                      <p:to>
                                        <p:strVal val="visible"/>
                                      </p:to>
                                    </p:set>
                                    <p:animScale>
                                      <p:cBhvr>
                                        <p:cTn id="17" dur="5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21"/>
                                        </p:tgtEl>
                                        <p:attrNameLst>
                                          <p:attrName>ppt_x</p:attrName>
                                          <p:attrName>ppt_y</p:attrName>
                                        </p:attrNameLst>
                                      </p:cBhvr>
                                    </p:animMotion>
                                    <p:animEffect transition="in" filter="fade">
                                      <p:cBhvr>
                                        <p:cTn id="19" dur="500"/>
                                        <p:tgtEl>
                                          <p:spTgt spid="21"/>
                                        </p:tgtEl>
                                      </p:cBhvr>
                                    </p:animEffect>
                                  </p:childTnLst>
                                </p:cTn>
                              </p:par>
                              <p:par>
                                <p:cTn id="20" presetID="52" presetClass="entr" presetSubtype="0" fill="hold" nodeType="withEffect">
                                  <p:stCondLst>
                                    <p:cond delay="1700"/>
                                  </p:stCondLst>
                                  <p:childTnLst>
                                    <p:set>
                                      <p:cBhvr>
                                        <p:cTn id="21" dur="1" fill="hold">
                                          <p:stCondLst>
                                            <p:cond delay="0"/>
                                          </p:stCondLst>
                                        </p:cTn>
                                        <p:tgtEl>
                                          <p:spTgt spid="24"/>
                                        </p:tgtEl>
                                        <p:attrNameLst>
                                          <p:attrName>style.visibility</p:attrName>
                                        </p:attrNameLst>
                                      </p:cBhvr>
                                      <p:to>
                                        <p:strVal val="visible"/>
                                      </p:to>
                                    </p:set>
                                    <p:animScale>
                                      <p:cBhvr>
                                        <p:cTn id="22"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24"/>
                                        </p:tgtEl>
                                        <p:attrNameLst>
                                          <p:attrName>ppt_x</p:attrName>
                                          <p:attrName>ppt_y</p:attrName>
                                        </p:attrNameLst>
                                      </p:cBhvr>
                                    </p:animMotion>
                                    <p:animEffect transition="in" filter="fade">
                                      <p:cBhvr>
                                        <p:cTn id="24" dur="500"/>
                                        <p:tgtEl>
                                          <p:spTgt spid="24"/>
                                        </p:tgtEl>
                                      </p:cBhvr>
                                    </p:animEffect>
                                  </p:childTnLst>
                                </p:cTn>
                              </p:par>
                              <p:par>
                                <p:cTn id="25" presetID="52" presetClass="entr" presetSubtype="0" fill="hold" nodeType="withEffect">
                                  <p:stCondLst>
                                    <p:cond delay="1500"/>
                                  </p:stCondLst>
                                  <p:childTnLst>
                                    <p:set>
                                      <p:cBhvr>
                                        <p:cTn id="26" dur="1" fill="hold">
                                          <p:stCondLst>
                                            <p:cond delay="0"/>
                                          </p:stCondLst>
                                        </p:cTn>
                                        <p:tgtEl>
                                          <p:spTgt spid="28"/>
                                        </p:tgtEl>
                                        <p:attrNameLst>
                                          <p:attrName>style.visibility</p:attrName>
                                        </p:attrNameLst>
                                      </p:cBhvr>
                                      <p:to>
                                        <p:strVal val="visible"/>
                                      </p:to>
                                    </p:set>
                                    <p:animScale>
                                      <p:cBhvr>
                                        <p:cTn id="27"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28"/>
                                        </p:tgtEl>
                                        <p:attrNameLst>
                                          <p:attrName>ppt_x</p:attrName>
                                          <p:attrName>ppt_y</p:attrName>
                                        </p:attrNameLst>
                                      </p:cBhvr>
                                    </p:animMotion>
                                    <p:animEffect transition="in" filter="fade">
                                      <p:cBhvr>
                                        <p:cTn id="29" dur="500"/>
                                        <p:tgtEl>
                                          <p:spTgt spid="28"/>
                                        </p:tgtEl>
                                      </p:cBhvr>
                                    </p:animEffect>
                                  </p:childTnLst>
                                </p:cTn>
                              </p:par>
                              <p:par>
                                <p:cTn id="30" presetID="52" presetClass="entr" presetSubtype="0" fill="hold" nodeType="withEffect">
                                  <p:stCondLst>
                                    <p:cond delay="1800"/>
                                  </p:stCondLst>
                                  <p:childTnLst>
                                    <p:set>
                                      <p:cBhvr>
                                        <p:cTn id="31" dur="1" fill="hold">
                                          <p:stCondLst>
                                            <p:cond delay="0"/>
                                          </p:stCondLst>
                                        </p:cTn>
                                        <p:tgtEl>
                                          <p:spTgt spid="31"/>
                                        </p:tgtEl>
                                        <p:attrNameLst>
                                          <p:attrName>style.visibility</p:attrName>
                                        </p:attrNameLst>
                                      </p:cBhvr>
                                      <p:to>
                                        <p:strVal val="visible"/>
                                      </p:to>
                                    </p:set>
                                    <p:animScale>
                                      <p:cBhvr>
                                        <p:cTn id="32" dur="6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600" decel="50000" fill="hold">
                                          <p:stCondLst>
                                            <p:cond delay="0"/>
                                          </p:stCondLst>
                                        </p:cTn>
                                        <p:tgtEl>
                                          <p:spTgt spid="31"/>
                                        </p:tgtEl>
                                        <p:attrNameLst>
                                          <p:attrName>ppt_x</p:attrName>
                                          <p:attrName>ppt_y</p:attrName>
                                        </p:attrNameLst>
                                      </p:cBhvr>
                                    </p:animMotion>
                                    <p:animEffect transition="in" filter="fade">
                                      <p:cBhvr>
                                        <p:cTn id="34" dur="600"/>
                                        <p:tgtEl>
                                          <p:spTgt spid="31"/>
                                        </p:tgtEl>
                                      </p:cBhvr>
                                    </p:animEffect>
                                  </p:childTnLst>
                                </p:cTn>
                              </p:par>
                              <p:par>
                                <p:cTn id="35" presetID="2" presetClass="entr" presetSubtype="2" fill="hold" grpId="0" nodeType="withEffect">
                                  <p:stCondLst>
                                    <p:cond delay="25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2500"/>
                                  </p:stCondLst>
                                  <p:childTnLst>
                                    <p:set>
                                      <p:cBhvr>
                                        <p:cTn id="40" dur="1" fill="hold">
                                          <p:stCondLst>
                                            <p:cond delay="0"/>
                                          </p:stCondLst>
                                        </p:cTn>
                                        <p:tgtEl>
                                          <p:spTgt spid="17">
                                            <p:txEl>
                                              <p:pRg st="1" end="1"/>
                                            </p:txEl>
                                          </p:spTgt>
                                        </p:tgtEl>
                                        <p:attrNameLst>
                                          <p:attrName>style.visibility</p:attrName>
                                        </p:attrNameLst>
                                      </p:cBhvr>
                                      <p:to>
                                        <p:strVal val="visible"/>
                                      </p:to>
                                    </p:set>
                                    <p:anim calcmode="lin" valueType="num">
                                      <p:cBhvr additive="base">
                                        <p:cTn id="41" dur="500" fill="hold"/>
                                        <p:tgtEl>
                                          <p:spTgt spid="17">
                                            <p:txEl>
                                              <p:pRg st="1" end="1"/>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7">
                                            <p:txEl>
                                              <p:pRg st="1" end="1"/>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0"/>
                                  </p:stCondLst>
                                  <p:childTnLst>
                                    <p:set>
                                      <p:cBhvr>
                                        <p:cTn id="44" dur="1" fill="hold">
                                          <p:stCondLst>
                                            <p:cond delay="0"/>
                                          </p:stCondLst>
                                        </p:cTn>
                                        <p:tgtEl>
                                          <p:spTgt spid="17">
                                            <p:txEl>
                                              <p:pRg st="2" end="2"/>
                                            </p:txEl>
                                          </p:spTgt>
                                        </p:tgtEl>
                                        <p:attrNameLst>
                                          <p:attrName>style.visibility</p:attrName>
                                        </p:attrNameLst>
                                      </p:cBhvr>
                                      <p:to>
                                        <p:strVal val="visible"/>
                                      </p:to>
                                    </p:set>
                                    <p:anim calcmode="lin" valueType="num">
                                      <p:cBhvr additive="base">
                                        <p:cTn id="45" dur="500" fill="hold"/>
                                        <p:tgtEl>
                                          <p:spTgt spid="17">
                                            <p:txEl>
                                              <p:pRg st="2" end="2"/>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7">
                                            <p:txEl>
                                              <p:pRg st="2" end="2"/>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0"/>
                                  </p:stCondLst>
                                  <p:childTnLst>
                                    <p:set>
                                      <p:cBhvr>
                                        <p:cTn id="48" dur="1" fill="hold">
                                          <p:stCondLst>
                                            <p:cond delay="0"/>
                                          </p:stCondLst>
                                        </p:cTn>
                                        <p:tgtEl>
                                          <p:spTgt spid="17">
                                            <p:txEl>
                                              <p:pRg st="3" end="3"/>
                                            </p:txEl>
                                          </p:spTgt>
                                        </p:tgtEl>
                                        <p:attrNameLst>
                                          <p:attrName>style.visibility</p:attrName>
                                        </p:attrNameLst>
                                      </p:cBhvr>
                                      <p:to>
                                        <p:strVal val="visible"/>
                                      </p:to>
                                    </p:set>
                                    <p:anim calcmode="lin" valueType="num">
                                      <p:cBhvr additive="base">
                                        <p:cTn id="49" dur="500" fill="hold"/>
                                        <p:tgtEl>
                                          <p:spTgt spid="17">
                                            <p:txEl>
                                              <p:pRg st="3" end="3"/>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7">
                                            <p:txEl>
                                              <p:pRg st="3" end="3"/>
                                            </p:txEl>
                                          </p:spTgt>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0"/>
                                  </p:stCondLst>
                                  <p:childTnLst>
                                    <p:set>
                                      <p:cBhvr>
                                        <p:cTn id="52" dur="1" fill="hold">
                                          <p:stCondLst>
                                            <p:cond delay="0"/>
                                          </p:stCondLst>
                                        </p:cTn>
                                        <p:tgtEl>
                                          <p:spTgt spid="17">
                                            <p:txEl>
                                              <p:pRg st="4" end="4"/>
                                            </p:txEl>
                                          </p:spTgt>
                                        </p:tgtEl>
                                        <p:attrNameLst>
                                          <p:attrName>style.visibility</p:attrName>
                                        </p:attrNameLst>
                                      </p:cBhvr>
                                      <p:to>
                                        <p:strVal val="visible"/>
                                      </p:to>
                                    </p:set>
                                    <p:anim calcmode="lin" valueType="num">
                                      <p:cBhvr additive="base">
                                        <p:cTn id="53" dur="500" fill="hold"/>
                                        <p:tgtEl>
                                          <p:spTgt spid="17">
                                            <p:txEl>
                                              <p:pRg st="4" end="4"/>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17">
                                            <p:txEl>
                                              <p:pRg st="4" end="4"/>
                                            </p:txEl>
                                          </p:spTgt>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2250"/>
                                  </p:stCondLst>
                                  <p:childTnLst>
                                    <p:set>
                                      <p:cBhvr>
                                        <p:cTn id="56" dur="1" fill="hold">
                                          <p:stCondLst>
                                            <p:cond delay="0"/>
                                          </p:stCondLst>
                                        </p:cTn>
                                        <p:tgtEl>
                                          <p:spTgt spid="35">
                                            <p:txEl>
                                              <p:pRg st="0" end="0"/>
                                            </p:txEl>
                                          </p:spTgt>
                                        </p:tgtEl>
                                        <p:attrNameLst>
                                          <p:attrName>style.visibility</p:attrName>
                                        </p:attrNameLst>
                                      </p:cBhvr>
                                      <p:to>
                                        <p:strVal val="visible"/>
                                      </p:to>
                                    </p:set>
                                    <p:anim calcmode="lin" valueType="num">
                                      <p:cBhvr additive="base">
                                        <p:cTn id="57"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P spid="3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 xmlns:a14="http://schemas.microsoft.com/office/drawing/2010/main" xmlns:p14="http://schemas.microsoft.com/office/powerpoint/2010/main" xmlns:a16="http://schemas.microsoft.com/office/drawing/2014/main" id="{385E49FE-8249-45DA-9380-DA7B22CD7A2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8" name="图片 17">
            <a:extLst>
              <a:ext uri="{FF2B5EF4-FFF2-40B4-BE49-F238E27FC236}">
                <a16:creationId xmlns="" xmlns:a14="http://schemas.microsoft.com/office/drawing/2010/main" xmlns:p14="http://schemas.microsoft.com/office/powerpoint/2010/main" xmlns:a16="http://schemas.microsoft.com/office/drawing/2014/main" id="{626F5693-13FF-4806-A17B-5E335588A5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 name="矩形 1">
            <a:extLst>
              <a:ext uri="{FF2B5EF4-FFF2-40B4-BE49-F238E27FC236}">
                <a16:creationId xmlns="" xmlns:a14="http://schemas.microsoft.com/office/drawing/2010/main" xmlns:p14="http://schemas.microsoft.com/office/powerpoint/2010/main" xmlns:a16="http://schemas.microsoft.com/office/drawing/2014/main" id="{0AAA34BF-C0D8-4F80-8789-0A8810E9478C}"/>
              </a:ext>
            </a:extLst>
          </p:cNvPr>
          <p:cNvSpPr/>
          <p:nvPr/>
        </p:nvSpPr>
        <p:spPr>
          <a:xfrm>
            <a:off x="-35570" y="0"/>
            <a:ext cx="16958319" cy="9361488"/>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9"/>
          <p:cNvSpPr txBox="1"/>
          <p:nvPr/>
        </p:nvSpPr>
        <p:spPr>
          <a:xfrm>
            <a:off x="7821083" y="2402059"/>
            <a:ext cx="7769084" cy="1050722"/>
          </a:xfrm>
          <a:prstGeom prst="rect">
            <a:avLst/>
          </a:prstGeom>
          <a:noFill/>
        </p:spPr>
        <p:txBody>
          <a:bodyPr wrap="square" lIns="126160" tIns="63080" rIns="126160" bIns="63080" rtlCol="0">
            <a:spAutoFit/>
          </a:bodyPr>
          <a:lstStyle/>
          <a:p>
            <a:pPr marL="0" lvl="1"/>
            <a:r>
              <a:rPr lang="zh-CN" altLang="en-US" sz="6000" b="1">
                <a:solidFill>
                  <a:srgbClr val="3A642E"/>
                </a:solidFill>
                <a:latin typeface="+mn-lt"/>
                <a:ea typeface="+mn-ea"/>
                <a:cs typeface="+mn-ea"/>
                <a:sym typeface="+mn-lt"/>
              </a:rPr>
              <a:t>不得不说的小暑养生</a:t>
            </a:r>
          </a:p>
        </p:txBody>
      </p:sp>
      <p:sp>
        <p:nvSpPr>
          <p:cNvPr id="35" name="文本框 9"/>
          <p:cNvSpPr txBox="1"/>
          <p:nvPr/>
        </p:nvSpPr>
        <p:spPr>
          <a:xfrm>
            <a:off x="8101337" y="3637034"/>
            <a:ext cx="2504923"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6" name="文本框 9"/>
          <p:cNvSpPr txBox="1"/>
          <p:nvPr/>
        </p:nvSpPr>
        <p:spPr>
          <a:xfrm>
            <a:off x="8101335" y="4253894"/>
            <a:ext cx="260084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7" name="文本框 9"/>
          <p:cNvSpPr txBox="1"/>
          <p:nvPr/>
        </p:nvSpPr>
        <p:spPr>
          <a:xfrm>
            <a:off x="10674876" y="3637034"/>
            <a:ext cx="3979185"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8" name="文本框 9"/>
          <p:cNvSpPr txBox="1"/>
          <p:nvPr/>
        </p:nvSpPr>
        <p:spPr>
          <a:xfrm>
            <a:off x="10674875" y="4253895"/>
            <a:ext cx="3187100"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grpSp>
        <p:nvGrpSpPr>
          <p:cNvPr id="39" name="组合 38"/>
          <p:cNvGrpSpPr/>
          <p:nvPr/>
        </p:nvGrpSpPr>
        <p:grpSpPr>
          <a:xfrm>
            <a:off x="3492823" y="2225719"/>
            <a:ext cx="3418430" cy="3031089"/>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3A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grpSp>
      <p:cxnSp>
        <p:nvCxnSpPr>
          <p:cNvPr id="43" name="直接连接符 42"/>
          <p:cNvCxnSpPr>
            <a:cxnSpLocks/>
          </p:cNvCxnSpPr>
          <p:nvPr/>
        </p:nvCxnSpPr>
        <p:spPr>
          <a:xfrm>
            <a:off x="7821084" y="2452790"/>
            <a:ext cx="0" cy="258416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4="http://schemas.microsoft.com/office/drawing/2010/main" xmlns:p14="http://schemas.microsoft.com/office/powerpoint/2010/main" xmlns:a16="http://schemas.microsoft.com/office/drawing/2014/main" id="{BFC490FA-1A07-4437-99BC-7183CFD6C0A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4246" y="6020627"/>
            <a:ext cx="8358504" cy="3340861"/>
          </a:xfrm>
          <a:prstGeom prst="rect">
            <a:avLst/>
          </a:prstGeom>
        </p:spPr>
      </p:pic>
      <p:pic>
        <p:nvPicPr>
          <p:cNvPr id="29" name="图片 28">
            <a:extLst>
              <a:ext uri="{FF2B5EF4-FFF2-40B4-BE49-F238E27FC236}">
                <a16:creationId xmlns="" xmlns:a14="http://schemas.microsoft.com/office/drawing/2010/main" xmlns:p14="http://schemas.microsoft.com/office/powerpoint/2010/main" xmlns:a16="http://schemas.microsoft.com/office/drawing/2014/main" id="{72059D5D-0CE5-4E05-B319-B91F496741D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6402" y="6020627"/>
            <a:ext cx="4736373" cy="3340861"/>
          </a:xfrm>
          <a:prstGeom prst="rect">
            <a:avLst/>
          </a:prstGeom>
        </p:spPr>
      </p:pic>
      <p:pic>
        <p:nvPicPr>
          <p:cNvPr id="34" name="图片 33">
            <a:extLst>
              <a:ext uri="{FF2B5EF4-FFF2-40B4-BE49-F238E27FC236}">
                <a16:creationId xmlns="" xmlns:a14="http://schemas.microsoft.com/office/drawing/2010/main" xmlns:p14="http://schemas.microsoft.com/office/powerpoint/2010/main" xmlns:a16="http://schemas.microsoft.com/office/drawing/2014/main" id="{655E32BF-DEB7-4B32-B20C-CFA52019470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84" y="6020627"/>
            <a:ext cx="4736373" cy="3340861"/>
          </a:xfrm>
          <a:prstGeom prst="rect">
            <a:avLst/>
          </a:prstGeom>
        </p:spPr>
      </p:pic>
      <p:sp>
        <p:nvSpPr>
          <p:cNvPr id="17" name="文本框 9">
            <a:extLst>
              <a:ext uri="{FF2B5EF4-FFF2-40B4-BE49-F238E27FC236}">
                <a16:creationId xmlns="" xmlns:a14="http://schemas.microsoft.com/office/drawing/2010/main" xmlns:p14="http://schemas.microsoft.com/office/powerpoint/2010/main" xmlns:a16="http://schemas.microsoft.com/office/drawing/2014/main" id="{321234A9-ED26-4C04-8E38-9399A4B14430}"/>
              </a:ext>
            </a:extLst>
          </p:cNvPr>
          <p:cNvSpPr txBox="1"/>
          <p:nvPr/>
        </p:nvSpPr>
        <p:spPr>
          <a:xfrm>
            <a:off x="6932620" y="2189862"/>
            <a:ext cx="736667" cy="1512387"/>
          </a:xfrm>
          <a:prstGeom prst="rect">
            <a:avLst/>
          </a:prstGeom>
          <a:noFill/>
        </p:spPr>
        <p:txBody>
          <a:bodyPr wrap="square" lIns="126160" tIns="63080" rIns="126160" bIns="63080" rtlCol="0">
            <a:spAutoFit/>
          </a:bodyPr>
          <a:lstStyle/>
          <a:p>
            <a:pPr marL="0" lvl="1"/>
            <a:r>
              <a:rPr lang="en-US" altLang="zh-CN" sz="9000" b="1">
                <a:solidFill>
                  <a:srgbClr val="3A642E"/>
                </a:solidFill>
                <a:latin typeface="+mn-lt"/>
                <a:ea typeface="+mn-ea"/>
                <a:cs typeface="+mn-ea"/>
                <a:sym typeface="+mn-lt"/>
              </a:rPr>
              <a:t>5</a:t>
            </a:r>
            <a:endParaRPr lang="zh-CN" altLang="en-US" sz="9000" b="1">
              <a:solidFill>
                <a:srgbClr val="3A642E"/>
              </a:solidFill>
              <a:latin typeface="+mn-lt"/>
              <a:ea typeface="+mn-ea"/>
              <a:cs typeface="+mn-ea"/>
              <a:sym typeface="+mn-lt"/>
            </a:endParaRPr>
          </a:p>
        </p:txBody>
      </p:sp>
    </p:spTree>
    <p:extLst>
      <p:ext uri="{BB962C8B-B14F-4D97-AF65-F5344CB8AC3E}">
        <p14:creationId xmlns:p14="http://schemas.microsoft.com/office/powerpoint/2010/main" val="379052020"/>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52" presetClass="entr" presetSubtype="0" fill="hold" grpId="0" nodeType="with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Scale>
                                      <p:cBhvr>
                                        <p:cTn id="1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7"/>
                                        </p:tgtEl>
                                        <p:attrNameLst>
                                          <p:attrName>ppt_x</p:attrName>
                                          <p:attrName>ppt_y</p:attrName>
                                        </p:attrNameLst>
                                      </p:cBhvr>
                                    </p:animMotion>
                                    <p:animEffect transition="in" filter="fade">
                                      <p:cBhvr>
                                        <p:cTn id="14" dur="1000"/>
                                        <p:tgtEl>
                                          <p:spTgt spid="17"/>
                                        </p:tgtEl>
                                      </p:cBhvr>
                                    </p:animEffect>
                                  </p:childTnLst>
                                </p:cTn>
                              </p:par>
                              <p:par>
                                <p:cTn id="15" presetID="52" presetClass="entr" presetSubtype="0" fill="hold" grpId="0" nodeType="withEffect">
                                  <p:stCondLst>
                                    <p:cond delay="650"/>
                                  </p:stCondLst>
                                  <p:iterate type="lt">
                                    <p:tmPct val="10000"/>
                                  </p:iterate>
                                  <p:childTnLst>
                                    <p:set>
                                      <p:cBhvr>
                                        <p:cTn id="16" dur="1" fill="hold">
                                          <p:stCondLst>
                                            <p:cond delay="0"/>
                                          </p:stCondLst>
                                        </p:cTn>
                                        <p:tgtEl>
                                          <p:spTgt spid="33"/>
                                        </p:tgtEl>
                                        <p:attrNameLst>
                                          <p:attrName>style.visibility</p:attrName>
                                        </p:attrNameLst>
                                      </p:cBhvr>
                                      <p:to>
                                        <p:strVal val="visible"/>
                                      </p:to>
                                    </p:set>
                                    <p:animScale>
                                      <p:cBhvr>
                                        <p:cTn id="1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3"/>
                                        </p:tgtEl>
                                        <p:attrNameLst>
                                          <p:attrName>ppt_x</p:attrName>
                                          <p:attrName>ppt_y</p:attrName>
                                        </p:attrNameLst>
                                      </p:cBhvr>
                                    </p:animMotion>
                                    <p:animEffect transition="in" filter="fade">
                                      <p:cBhvr>
                                        <p:cTn id="19" dur="1000"/>
                                        <p:tgtEl>
                                          <p:spTgt spid="33"/>
                                        </p:tgtEl>
                                      </p:cBhvr>
                                    </p:animEffect>
                                  </p:childTnLst>
                                </p:cTn>
                              </p:par>
                              <p:par>
                                <p:cTn id="20" presetID="22" presetClass="entr" presetSubtype="1" fill="hold" nodeType="withEffect">
                                  <p:stCondLst>
                                    <p:cond delay="1850"/>
                                  </p:stCondLst>
                                  <p:childTnLst>
                                    <p:set>
                                      <p:cBhvr>
                                        <p:cTn id="21" dur="1" fill="hold">
                                          <p:stCondLst>
                                            <p:cond delay="0"/>
                                          </p:stCondLst>
                                        </p:cTn>
                                        <p:tgtEl>
                                          <p:spTgt spid="43"/>
                                        </p:tgtEl>
                                        <p:attrNameLst>
                                          <p:attrName>style.visibility</p:attrName>
                                        </p:attrNameLst>
                                      </p:cBhvr>
                                      <p:to>
                                        <p:strVal val="visible"/>
                                      </p:to>
                                    </p:set>
                                    <p:animEffect transition="in" filter="wipe(up)">
                                      <p:cBhvr>
                                        <p:cTn id="22" dur="500"/>
                                        <p:tgtEl>
                                          <p:spTgt spid="43"/>
                                        </p:tgtEl>
                                      </p:cBhvr>
                                    </p:animEffect>
                                  </p:childTnLst>
                                </p:cTn>
                              </p:par>
                              <p:par>
                                <p:cTn id="23" presetID="2" presetClass="entr" presetSubtype="4" fill="hold" grpId="0" nodeType="withEffect">
                                  <p:stCondLst>
                                    <p:cond delay="250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250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5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50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7" grpId="0"/>
      <p:bldP spid="3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24</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不得不说的小暑养生</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cxnSp>
        <p:nvCxnSpPr>
          <p:cNvPr id="28" name="直接连接符 2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E7B534E-0AC8-4F04-AA96-900ACF573FBD}"/>
              </a:ext>
            </a:extLst>
          </p:cNvPr>
          <p:cNvCxnSpPr/>
          <p:nvPr/>
        </p:nvCxnSpPr>
        <p:spPr>
          <a:xfrm>
            <a:off x="2012480" y="2762679"/>
            <a:ext cx="0" cy="65988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8EC0156-8DF2-4248-A9B8-F4D7E2F99129}"/>
              </a:ext>
            </a:extLst>
          </p:cNvPr>
          <p:cNvGrpSpPr>
            <a:grpSpLocks noChangeAspect="1"/>
          </p:cNvGrpSpPr>
          <p:nvPr/>
        </p:nvGrpSpPr>
        <p:grpSpPr>
          <a:xfrm>
            <a:off x="1534211" y="2464603"/>
            <a:ext cx="982833" cy="996118"/>
            <a:chOff x="4724972" y="1458268"/>
            <a:chExt cx="742579" cy="802521"/>
          </a:xfrm>
        </p:grpSpPr>
        <p:sp>
          <p:nvSpPr>
            <p:cNvPr id="30" name="菱形 2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B7EBA35-6A01-4655-A38E-5BB841ED1DEB}"/>
                </a:ext>
              </a:extLst>
            </p:cNvPr>
            <p:cNvSpPr/>
            <p:nvPr/>
          </p:nvSpPr>
          <p:spPr>
            <a:xfrm>
              <a:off x="4724972" y="1458268"/>
              <a:ext cx="742579" cy="789978"/>
            </a:xfrm>
            <a:prstGeom prst="diamond">
              <a:avLst/>
            </a:prstGeom>
            <a:solidFill>
              <a:srgbClr val="3A642E"/>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11">
                <a:cs typeface="+mn-ea"/>
                <a:sym typeface="+mn-lt"/>
              </a:endParaRPr>
            </a:p>
          </p:txBody>
        </p:sp>
        <p:sp>
          <p:nvSpPr>
            <p:cNvPr id="31" name="Rectangle 2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E77B3B8-D51F-4227-96F2-BDD1C4F4AA7D}"/>
                </a:ext>
              </a:extLst>
            </p:cNvPr>
            <p:cNvSpPr>
              <a:spLocks noChangeArrowheads="1"/>
            </p:cNvSpPr>
            <p:nvPr/>
          </p:nvSpPr>
          <p:spPr bwMode="auto">
            <a:xfrm>
              <a:off x="4819195" y="1509471"/>
              <a:ext cx="414266" cy="75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zh-CN" sz="5460" noProof="1">
                  <a:solidFill>
                    <a:schemeClr val="bg1"/>
                  </a:solidFill>
                  <a:latin typeface="+mn-lt"/>
                  <a:ea typeface="+mn-ea"/>
                  <a:cs typeface="+mn-ea"/>
                  <a:sym typeface="+mn-lt"/>
                </a:rPr>
                <a:t>1</a:t>
              </a:r>
            </a:p>
          </p:txBody>
        </p:sp>
      </p:grpSp>
      <p:grpSp>
        <p:nvGrpSpPr>
          <p:cNvPr id="32" name="组合 3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0F59F08-81E8-46A8-B28A-010364CE6316}"/>
              </a:ext>
            </a:extLst>
          </p:cNvPr>
          <p:cNvGrpSpPr>
            <a:grpSpLocks noChangeAspect="1"/>
          </p:cNvGrpSpPr>
          <p:nvPr/>
        </p:nvGrpSpPr>
        <p:grpSpPr>
          <a:xfrm>
            <a:off x="1518894" y="5737592"/>
            <a:ext cx="982833" cy="982834"/>
            <a:chOff x="4719547" y="4625335"/>
            <a:chExt cx="846000" cy="846000"/>
          </a:xfrm>
        </p:grpSpPr>
        <p:sp>
          <p:nvSpPr>
            <p:cNvPr id="34" name="菱形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B397DCC-130F-45E1-A16E-BFD68AAE7B19}"/>
                </a:ext>
              </a:extLst>
            </p:cNvPr>
            <p:cNvSpPr/>
            <p:nvPr/>
          </p:nvSpPr>
          <p:spPr>
            <a:xfrm>
              <a:off x="4719547" y="4625335"/>
              <a:ext cx="846000" cy="846000"/>
            </a:xfrm>
            <a:prstGeom prst="diamond">
              <a:avLst/>
            </a:prstGeom>
            <a:solidFill>
              <a:srgbClr val="7F9D45"/>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11">
                <a:cs typeface="+mn-ea"/>
                <a:sym typeface="+mn-lt"/>
              </a:endParaRPr>
            </a:p>
          </p:txBody>
        </p:sp>
        <p:sp>
          <p:nvSpPr>
            <p:cNvPr id="35" name="Rectangle 2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A3CC6A8-F497-4ABA-A012-2C3816BFE6E1}"/>
                </a:ext>
              </a:extLst>
            </p:cNvPr>
            <p:cNvSpPr>
              <a:spLocks noChangeArrowheads="1"/>
            </p:cNvSpPr>
            <p:nvPr/>
          </p:nvSpPr>
          <p:spPr bwMode="auto">
            <a:xfrm>
              <a:off x="4868898" y="4634555"/>
              <a:ext cx="414266" cy="802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5460" noProof="1">
                  <a:solidFill>
                    <a:schemeClr val="bg1"/>
                  </a:solidFill>
                  <a:latin typeface="+mn-lt"/>
                  <a:ea typeface="+mn-ea"/>
                  <a:cs typeface="+mn-ea"/>
                  <a:sym typeface="+mn-lt"/>
                </a:rPr>
                <a:t>2</a:t>
              </a:r>
              <a:endParaRPr lang="zh-CN" altLang="zh-CN" sz="5460" noProof="1">
                <a:solidFill>
                  <a:schemeClr val="bg1"/>
                </a:solidFill>
                <a:latin typeface="+mn-lt"/>
                <a:ea typeface="+mn-ea"/>
                <a:cs typeface="+mn-ea"/>
                <a:sym typeface="+mn-lt"/>
              </a:endParaRPr>
            </a:p>
          </p:txBody>
        </p:sp>
      </p:grpSp>
      <p:sp>
        <p:nvSpPr>
          <p:cNvPr id="36"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4598BB0-32F4-4326-A5E5-1EB1CBDFDF74}"/>
              </a:ext>
            </a:extLst>
          </p:cNvPr>
          <p:cNvSpPr/>
          <p:nvPr/>
        </p:nvSpPr>
        <p:spPr>
          <a:xfrm>
            <a:off x="2908332" y="2587672"/>
            <a:ext cx="4951793" cy="553998"/>
          </a:xfrm>
          <a:prstGeom prst="rect">
            <a:avLst/>
          </a:prstGeom>
        </p:spPr>
        <p:txBody>
          <a:bodyPr wrap="square">
            <a:spAutoFit/>
          </a:bodyPr>
          <a:lstStyle/>
          <a:p>
            <a:pPr algn="just">
              <a:defRPr/>
            </a:pPr>
            <a:r>
              <a:rPr lang="zh-CN" altLang="en-US" sz="3000" b="1" noProof="1">
                <a:solidFill>
                  <a:srgbClr val="3A642E"/>
                </a:solidFill>
                <a:latin typeface="+mn-lt"/>
                <a:ea typeface="+mn-ea"/>
                <a:cs typeface="+mn-ea"/>
                <a:sym typeface="+mn-lt"/>
              </a:rPr>
              <a:t>标题一</a:t>
            </a:r>
            <a:endParaRPr lang="en-US" sz="3000" b="1" noProof="1">
              <a:solidFill>
                <a:srgbClr val="3A642E"/>
              </a:solidFill>
              <a:latin typeface="+mn-lt"/>
              <a:ea typeface="+mn-ea"/>
              <a:cs typeface="+mn-ea"/>
              <a:sym typeface="+mn-lt"/>
            </a:endParaRPr>
          </a:p>
        </p:txBody>
      </p:sp>
      <p:sp>
        <p:nvSpPr>
          <p:cNvPr id="37"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096A762-CBFC-4B0D-AA9F-BCA815D11F48}"/>
              </a:ext>
            </a:extLst>
          </p:cNvPr>
          <p:cNvSpPr/>
          <p:nvPr/>
        </p:nvSpPr>
        <p:spPr>
          <a:xfrm>
            <a:off x="2908332" y="3302181"/>
            <a:ext cx="13257898" cy="1294137"/>
          </a:xfrm>
          <a:prstGeom prst="rect">
            <a:avLst/>
          </a:prstGeom>
        </p:spPr>
        <p:txBody>
          <a:bodyPr wrap="square">
            <a:spAutoFit/>
          </a:bodyPr>
          <a:lstStyle/>
          <a:p>
            <a:pPr>
              <a:lnSpc>
                <a:spcPct val="150000"/>
              </a:lnSpc>
            </a:pPr>
            <a:r>
              <a:rPr lang="zh-CN" altLang="en-US">
                <a:solidFill>
                  <a:schemeClr val="tx1">
                    <a:lumMod val="75000"/>
                    <a:lumOff val="25000"/>
                  </a:schemeClr>
                </a:solidFill>
                <a:latin typeface="+mn-lt"/>
                <a:ea typeface="+mn-ea"/>
                <a:cs typeface="+mn-ea"/>
                <a:sym typeface="+mn-lt"/>
              </a:rPr>
              <a:t>小暑是人体阳气最旺盛的时候，“春夏养阳”。所以人们在工作劳动之时，要注意劳逸结合，保护人体的阳气。小暑虽不是一年中最炎热的季节，但紧接着就是一年中最热的季节大暑，民间有“小暑大暑，上蒸下煮”之说。小暑正是民间繁忙的时候，种植蔬菜，备足过冬；此时我国大部分地区也都在忙于夏秋作物的田间管理。炎热的气候，由于出汗多，消耗大，再加之劳累，人们更不能忽略对身体的养护。</a:t>
            </a:r>
          </a:p>
        </p:txBody>
      </p:sp>
      <p:sp>
        <p:nvSpPr>
          <p:cNvPr id="38"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43F73D8-3338-4F5B-81F5-DD225D47CCE6}"/>
              </a:ext>
            </a:extLst>
          </p:cNvPr>
          <p:cNvSpPr/>
          <p:nvPr/>
        </p:nvSpPr>
        <p:spPr>
          <a:xfrm>
            <a:off x="2908331" y="6372896"/>
            <a:ext cx="12880001" cy="878638"/>
          </a:xfrm>
          <a:prstGeom prst="rect">
            <a:avLst/>
          </a:prstGeom>
        </p:spPr>
        <p:txBody>
          <a:bodyPr wrap="square">
            <a:spAutoFit/>
          </a:bodyPr>
          <a:lstStyle/>
          <a:p>
            <a:pPr algn="just">
              <a:lnSpc>
                <a:spcPct val="150000"/>
              </a:lnSpc>
              <a:defRPr/>
            </a:pPr>
            <a:r>
              <a:rPr lang="zh-CN" altLang="en-US" noProof="1">
                <a:solidFill>
                  <a:schemeClr val="tx1">
                    <a:lumMod val="75000"/>
                    <a:lumOff val="25000"/>
                  </a:schemeClr>
                </a:solidFill>
                <a:latin typeface="+mn-lt"/>
                <a:ea typeface="+mn-ea"/>
                <a:cs typeface="+mn-ea"/>
                <a:sym typeface="+mn-lt"/>
              </a:rPr>
              <a:t>“热在三伏”，此时正是进入伏天的开始。“伏”即伏藏的意思，所以人们应当少外出以避暑气。民间度过伏天的办法，就是吃清凉消暑的食品。俗话说“头伏饺子二伏面，三伏烙饼摊鸡蛋”。这种吃法便是为了使身体多出汗，排出体内的各种毒素。</a:t>
            </a:r>
          </a:p>
        </p:txBody>
      </p:sp>
      <p:sp>
        <p:nvSpPr>
          <p:cNvPr id="39"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77FC7B7-D165-4F4A-A450-BE4D6FFFB556}"/>
              </a:ext>
            </a:extLst>
          </p:cNvPr>
          <p:cNvSpPr/>
          <p:nvPr/>
        </p:nvSpPr>
        <p:spPr>
          <a:xfrm>
            <a:off x="2908332" y="5720934"/>
            <a:ext cx="4951793" cy="553998"/>
          </a:xfrm>
          <a:prstGeom prst="rect">
            <a:avLst/>
          </a:prstGeom>
        </p:spPr>
        <p:txBody>
          <a:bodyPr wrap="square">
            <a:spAutoFit/>
          </a:bodyPr>
          <a:lstStyle/>
          <a:p>
            <a:pPr algn="just">
              <a:defRPr/>
            </a:pPr>
            <a:r>
              <a:rPr lang="zh-CN" altLang="en-US" sz="3000" b="1" noProof="1">
                <a:solidFill>
                  <a:srgbClr val="7F9D45"/>
                </a:solidFill>
                <a:latin typeface="+mn-lt"/>
                <a:ea typeface="+mn-ea"/>
                <a:cs typeface="+mn-ea"/>
                <a:sym typeface="+mn-lt"/>
              </a:rPr>
              <a:t>标题二</a:t>
            </a:r>
            <a:endParaRPr lang="en-US" sz="3000" b="1" noProof="1">
              <a:solidFill>
                <a:srgbClr val="7F9D45"/>
              </a:solidFill>
              <a:latin typeface="+mn-lt"/>
              <a:ea typeface="+mn-ea"/>
              <a:cs typeface="+mn-ea"/>
              <a:sym typeface="+mn-lt"/>
            </a:endParaRPr>
          </a:p>
        </p:txBody>
      </p:sp>
    </p:spTree>
    <p:extLst>
      <p:ext uri="{BB962C8B-B14F-4D97-AF65-F5344CB8AC3E}">
        <p14:creationId xmlns:p14="http://schemas.microsoft.com/office/powerpoint/2010/main" val="684898718"/>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anim calcmode="lin" valueType="num">
                                      <p:cBhvr>
                                        <p:cTn id="18" dur="500" fill="hold"/>
                                        <p:tgtEl>
                                          <p:spTgt spid="36"/>
                                        </p:tgtEl>
                                        <p:attrNameLst>
                                          <p:attrName>ppt_x</p:attrName>
                                        </p:attrNameLst>
                                      </p:cBhvr>
                                      <p:tavLst>
                                        <p:tav tm="0">
                                          <p:val>
                                            <p:strVal val="#ppt_x"/>
                                          </p:val>
                                        </p:tav>
                                        <p:tav tm="100000">
                                          <p:val>
                                            <p:strVal val="#ppt_x"/>
                                          </p:val>
                                        </p:tav>
                                      </p:tavLst>
                                    </p:anim>
                                    <p:anim calcmode="lin" valueType="num">
                                      <p:cBhvr>
                                        <p:cTn id="19" dur="500" fill="hold"/>
                                        <p:tgtEl>
                                          <p:spTgt spid="3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anim calcmode="lin" valueType="num">
                                      <p:cBhvr>
                                        <p:cTn id="23" dur="500" fill="hold"/>
                                        <p:tgtEl>
                                          <p:spTgt spid="37"/>
                                        </p:tgtEl>
                                        <p:attrNameLst>
                                          <p:attrName>ppt_x</p:attrName>
                                        </p:attrNameLst>
                                      </p:cBhvr>
                                      <p:tavLst>
                                        <p:tav tm="0">
                                          <p:val>
                                            <p:strVal val="#ppt_x"/>
                                          </p:val>
                                        </p:tav>
                                        <p:tav tm="100000">
                                          <p:val>
                                            <p:strVal val="#ppt_x"/>
                                          </p:val>
                                        </p:tav>
                                      </p:tavLst>
                                    </p:anim>
                                    <p:anim calcmode="lin" valueType="num">
                                      <p:cBhvr>
                                        <p:cTn id="24" dur="500" fill="hold"/>
                                        <p:tgtEl>
                                          <p:spTgt spid="3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37" presetClass="entr" presetSubtype="0"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900" decel="100000" fill="hold"/>
                                        <p:tgtEl>
                                          <p:spTgt spid="32"/>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anim calcmode="lin" valueType="num">
                                      <p:cBhvr>
                                        <p:cTn id="35" dur="500" fill="hold"/>
                                        <p:tgtEl>
                                          <p:spTgt spid="39"/>
                                        </p:tgtEl>
                                        <p:attrNameLst>
                                          <p:attrName>ppt_x</p:attrName>
                                        </p:attrNameLst>
                                      </p:cBhvr>
                                      <p:tavLst>
                                        <p:tav tm="0">
                                          <p:val>
                                            <p:strVal val="#ppt_x"/>
                                          </p:val>
                                        </p:tav>
                                        <p:tav tm="100000">
                                          <p:val>
                                            <p:strVal val="#ppt_x"/>
                                          </p:val>
                                        </p:tav>
                                      </p:tavLst>
                                    </p:anim>
                                    <p:anim calcmode="lin" valueType="num">
                                      <p:cBhvr>
                                        <p:cTn id="36" dur="5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5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anim calcmode="lin" valueType="num">
                                      <p:cBhvr>
                                        <p:cTn id="40" dur="500" fill="hold"/>
                                        <p:tgtEl>
                                          <p:spTgt spid="38"/>
                                        </p:tgtEl>
                                        <p:attrNameLst>
                                          <p:attrName>ppt_x</p:attrName>
                                        </p:attrNameLst>
                                      </p:cBhvr>
                                      <p:tavLst>
                                        <p:tav tm="0">
                                          <p:val>
                                            <p:strVal val="#ppt_x"/>
                                          </p:val>
                                        </p:tav>
                                        <p:tav tm="100000">
                                          <p:val>
                                            <p:strVal val="#ppt_x"/>
                                          </p:val>
                                        </p:tav>
                                      </p:tavLst>
                                    </p:anim>
                                    <p:anim calcmode="lin" valueType="num">
                                      <p:cBhvr>
                                        <p:cTn id="4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25</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不得不说的小暑养生</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34" name="组合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801BD42-8811-41C6-8BAE-5F51685B481E}"/>
              </a:ext>
            </a:extLst>
          </p:cNvPr>
          <p:cNvGrpSpPr/>
          <p:nvPr/>
        </p:nvGrpSpPr>
        <p:grpSpPr>
          <a:xfrm>
            <a:off x="10806401" y="2919721"/>
            <a:ext cx="831339" cy="829431"/>
            <a:chOff x="15440588" y="4181400"/>
            <a:chExt cx="1187848" cy="1187847"/>
          </a:xfrm>
        </p:grpSpPr>
        <p:sp>
          <p:nvSpPr>
            <p:cNvPr id="35" name="Shape 79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45A80AF-7DD2-45EC-9BF7-6BFCE4ECD767}"/>
                </a:ext>
              </a:extLst>
            </p:cNvPr>
            <p:cNvSpPr/>
            <p:nvPr/>
          </p:nvSpPr>
          <p:spPr>
            <a:xfrm>
              <a:off x="15440588" y="4181400"/>
              <a:ext cx="1187848" cy="1187847"/>
            </a:xfrm>
            <a:prstGeom prst="roundRect">
              <a:avLst>
                <a:gd name="adj" fmla="val 18176"/>
              </a:avLst>
            </a:prstGeom>
            <a:solidFill>
              <a:schemeClr val="accent4"/>
            </a:solidFill>
            <a:ln w="12700">
              <a:miter lim="400000"/>
            </a:ln>
          </p:spPr>
          <p:txBody>
            <a:bodyPr lIns="0" tIns="0" rIns="0" bIns="0" anchor="ctr"/>
            <a:lstStyle/>
            <a:p>
              <a:pPr lvl="0">
                <a:defRPr sz="3200">
                  <a:solidFill>
                    <a:srgbClr val="FFFFFF"/>
                  </a:solidFill>
                </a:defRPr>
              </a:pPr>
              <a:endParaRPr>
                <a:latin typeface="+mn-lt"/>
                <a:ea typeface="+mn-ea"/>
                <a:cs typeface="+mn-ea"/>
                <a:sym typeface="+mn-lt"/>
              </a:endParaRPr>
            </a:p>
          </p:txBody>
        </p:sp>
        <p:sp>
          <p:nvSpPr>
            <p:cNvPr id="36" name="Shape 79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54989F6-3177-4BCB-9B89-1E15CB35D0E7}"/>
                </a:ext>
              </a:extLst>
            </p:cNvPr>
            <p:cNvSpPr/>
            <p:nvPr/>
          </p:nvSpPr>
          <p:spPr>
            <a:xfrm>
              <a:off x="15758856" y="4331671"/>
              <a:ext cx="529088" cy="823694"/>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mn-lt"/>
                  <a:ea typeface="+mn-ea"/>
                  <a:cs typeface="+mn-ea"/>
                  <a:sym typeface="+mn-lt"/>
                </a:rPr>
                <a:t>B</a:t>
              </a:r>
              <a:endParaRPr sz="2800" dirty="0">
                <a:solidFill>
                  <a:schemeClr val="bg1"/>
                </a:solidFill>
                <a:latin typeface="+mn-lt"/>
                <a:ea typeface="+mn-ea"/>
                <a:cs typeface="+mn-ea"/>
                <a:sym typeface="+mn-lt"/>
              </a:endParaRPr>
            </a:p>
          </p:txBody>
        </p:sp>
      </p:grpSp>
      <p:grpSp>
        <p:nvGrpSpPr>
          <p:cNvPr id="37" name="组合 3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F325DF2-7B7A-4B1E-B189-D8C1C80BCF30}"/>
              </a:ext>
            </a:extLst>
          </p:cNvPr>
          <p:cNvGrpSpPr/>
          <p:nvPr/>
        </p:nvGrpSpPr>
        <p:grpSpPr>
          <a:xfrm>
            <a:off x="10806401" y="6167520"/>
            <a:ext cx="831339" cy="829431"/>
            <a:chOff x="15440588" y="8832648"/>
            <a:chExt cx="1187848" cy="1187848"/>
          </a:xfrm>
        </p:grpSpPr>
        <p:sp>
          <p:nvSpPr>
            <p:cNvPr id="38" name="Shape 79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F54D091-E4A1-497F-834E-3B40292C2CE5}"/>
                </a:ext>
              </a:extLst>
            </p:cNvPr>
            <p:cNvSpPr/>
            <p:nvPr/>
          </p:nvSpPr>
          <p:spPr>
            <a:xfrm>
              <a:off x="15440588" y="8832648"/>
              <a:ext cx="1187848" cy="1187848"/>
            </a:xfrm>
            <a:prstGeom prst="roundRect">
              <a:avLst>
                <a:gd name="adj" fmla="val 18176"/>
              </a:avLst>
            </a:prstGeom>
            <a:solidFill>
              <a:schemeClr val="accent3"/>
            </a:solidFill>
            <a:ln w="12700">
              <a:miter lim="400000"/>
            </a:ln>
          </p:spPr>
          <p:txBody>
            <a:bodyPr lIns="0" tIns="0" rIns="0" bIns="0" anchor="ctr"/>
            <a:lstStyle/>
            <a:p>
              <a:pPr lvl="0">
                <a:defRPr sz="3200">
                  <a:solidFill>
                    <a:srgbClr val="FFFFFF"/>
                  </a:solidFill>
                </a:defRPr>
              </a:pPr>
              <a:endParaRPr>
                <a:latin typeface="+mn-lt"/>
                <a:ea typeface="+mn-ea"/>
                <a:cs typeface="+mn-ea"/>
                <a:sym typeface="+mn-lt"/>
              </a:endParaRPr>
            </a:p>
          </p:txBody>
        </p:sp>
        <p:sp>
          <p:nvSpPr>
            <p:cNvPr id="39" name="Shape 79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D7BE704-747E-422F-AA1E-E58AB7475F06}"/>
                </a:ext>
              </a:extLst>
            </p:cNvPr>
            <p:cNvSpPr/>
            <p:nvPr/>
          </p:nvSpPr>
          <p:spPr>
            <a:xfrm>
              <a:off x="15748548" y="8982919"/>
              <a:ext cx="549702" cy="823695"/>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mn-lt"/>
                  <a:ea typeface="+mn-ea"/>
                  <a:cs typeface="+mn-ea"/>
                  <a:sym typeface="+mn-lt"/>
                </a:rPr>
                <a:t>C</a:t>
              </a:r>
              <a:endParaRPr sz="2800" dirty="0">
                <a:solidFill>
                  <a:schemeClr val="bg1"/>
                </a:solidFill>
                <a:latin typeface="+mn-lt"/>
                <a:ea typeface="+mn-ea"/>
                <a:cs typeface="+mn-ea"/>
                <a:sym typeface="+mn-lt"/>
              </a:endParaRPr>
            </a:p>
          </p:txBody>
        </p:sp>
      </p:grpSp>
      <p:grpSp>
        <p:nvGrpSpPr>
          <p:cNvPr id="40" name="组合 3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96383DE-D923-4489-AF60-7E555C336294}"/>
              </a:ext>
            </a:extLst>
          </p:cNvPr>
          <p:cNvGrpSpPr/>
          <p:nvPr/>
        </p:nvGrpSpPr>
        <p:grpSpPr>
          <a:xfrm>
            <a:off x="5397788" y="2919721"/>
            <a:ext cx="831339" cy="829431"/>
            <a:chOff x="7279302" y="4181400"/>
            <a:chExt cx="1187848" cy="1187847"/>
          </a:xfrm>
        </p:grpSpPr>
        <p:sp>
          <p:nvSpPr>
            <p:cNvPr id="41" name="Shape 79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EB0BC1A-FBC4-4E95-825F-1DC0507D2784}"/>
                </a:ext>
              </a:extLst>
            </p:cNvPr>
            <p:cNvSpPr/>
            <p:nvPr/>
          </p:nvSpPr>
          <p:spPr>
            <a:xfrm>
              <a:off x="7279302" y="4181400"/>
              <a:ext cx="1187848" cy="1187847"/>
            </a:xfrm>
            <a:prstGeom prst="roundRect">
              <a:avLst>
                <a:gd name="adj" fmla="val 18176"/>
              </a:avLst>
            </a:prstGeom>
            <a:solidFill>
              <a:schemeClr val="accent6"/>
            </a:solidFill>
            <a:ln w="12700">
              <a:miter lim="400000"/>
            </a:ln>
          </p:spPr>
          <p:txBody>
            <a:bodyPr lIns="0" tIns="0" rIns="0" bIns="0" anchor="ctr"/>
            <a:lstStyle/>
            <a:p>
              <a:pPr lvl="0">
                <a:defRPr sz="3200">
                  <a:solidFill>
                    <a:srgbClr val="FFFFFF"/>
                  </a:solidFill>
                </a:defRPr>
              </a:pPr>
              <a:endParaRPr>
                <a:latin typeface="+mn-lt"/>
                <a:ea typeface="+mn-ea"/>
                <a:cs typeface="+mn-ea"/>
                <a:sym typeface="+mn-lt"/>
              </a:endParaRPr>
            </a:p>
          </p:txBody>
        </p:sp>
        <p:sp>
          <p:nvSpPr>
            <p:cNvPr id="42" name="Shape 79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BB86C06-4545-4958-BAF4-19CC726C26C1}"/>
                </a:ext>
              </a:extLst>
            </p:cNvPr>
            <p:cNvSpPr/>
            <p:nvPr/>
          </p:nvSpPr>
          <p:spPr>
            <a:xfrm>
              <a:off x="7578100" y="4331671"/>
              <a:ext cx="568026" cy="823694"/>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mn-lt"/>
                  <a:ea typeface="+mn-ea"/>
                  <a:cs typeface="+mn-ea"/>
                  <a:sym typeface="+mn-lt"/>
                </a:rPr>
                <a:t>A</a:t>
              </a:r>
              <a:endParaRPr sz="2800" dirty="0">
                <a:solidFill>
                  <a:schemeClr val="bg1"/>
                </a:solidFill>
                <a:latin typeface="+mn-lt"/>
                <a:ea typeface="+mn-ea"/>
                <a:cs typeface="+mn-ea"/>
                <a:sym typeface="+mn-lt"/>
              </a:endParaRPr>
            </a:p>
          </p:txBody>
        </p:sp>
      </p:grpSp>
      <p:grpSp>
        <p:nvGrpSpPr>
          <p:cNvPr id="43" name="组合 4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D578B78-C919-4FFF-B03A-0A8B53410BC4}"/>
              </a:ext>
            </a:extLst>
          </p:cNvPr>
          <p:cNvGrpSpPr/>
          <p:nvPr/>
        </p:nvGrpSpPr>
        <p:grpSpPr>
          <a:xfrm>
            <a:off x="627695" y="1728416"/>
            <a:ext cx="4543896" cy="3682841"/>
            <a:chOff x="463617" y="3712796"/>
            <a:chExt cx="6492487" cy="5274277"/>
          </a:xfrm>
        </p:grpSpPr>
        <p:sp>
          <p:nvSpPr>
            <p:cNvPr id="44" name="Shape 80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E7373AB-C072-41FB-9FE0-3F501E6C85DB}"/>
                </a:ext>
              </a:extLst>
            </p:cNvPr>
            <p:cNvSpPr/>
            <p:nvPr/>
          </p:nvSpPr>
          <p:spPr>
            <a:xfrm>
              <a:off x="1417790" y="3712796"/>
              <a:ext cx="5538314" cy="825992"/>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50000"/>
                </a:lnSpc>
                <a:defRPr sz="1800" b="0">
                  <a:solidFill>
                    <a:srgbClr val="000000"/>
                  </a:solidFill>
                </a:defRPr>
              </a:pPr>
              <a:r>
                <a:rPr lang="zh-CN" altLang="en-US" sz="2800">
                  <a:solidFill>
                    <a:schemeClr val="accent5"/>
                  </a:solidFill>
                  <a:latin typeface="+mn-lt"/>
                  <a:ea typeface="+mn-ea"/>
                  <a:cs typeface="+mn-ea"/>
                  <a:sym typeface="+mn-lt"/>
                </a:rPr>
                <a:t>平心静气以养心</a:t>
              </a:r>
            </a:p>
          </p:txBody>
        </p:sp>
        <p:sp>
          <p:nvSpPr>
            <p:cNvPr id="45" name="Shape 80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1150E30-328E-4DCE-A120-226398103609}"/>
                </a:ext>
              </a:extLst>
            </p:cNvPr>
            <p:cNvSpPr/>
            <p:nvPr/>
          </p:nvSpPr>
          <p:spPr>
            <a:xfrm>
              <a:off x="463617" y="4551697"/>
              <a:ext cx="6477846" cy="4435376"/>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square" lIns="0" tIns="0" rIns="0" bIns="0">
              <a:spAutoFit/>
            </a:bodyPr>
            <a:lstStyle/>
            <a:p>
              <a:pPr algn="r" defTabSz="452872">
                <a:lnSpc>
                  <a:spcPct val="150000"/>
                </a:lnSpc>
                <a:spcBef>
                  <a:spcPts val="1189"/>
                </a:spcBef>
                <a:defRPr sz="1800"/>
              </a:pPr>
              <a:r>
                <a:rPr lang="zh-CN" altLang="en-US" sz="1700">
                  <a:solidFill>
                    <a:schemeClr val="tx2"/>
                  </a:solidFill>
                  <a:latin typeface="+mn-lt"/>
                  <a:ea typeface="+mn-ea"/>
                  <a:cs typeface="+mn-ea"/>
                  <a:sym typeface="+mn-lt"/>
                </a:rPr>
                <a:t>小暑时节，天气炎热，人们容易烦躁不安，爱犯困，少精神。所以，对应这一时节的特点，在养生健康方面，应该根据季节与五脏的对应关系，养护好心脏。心为五脏六腑之首，有“心动则五脏六腑皆摇”之说，心脏的养护尤为重要。中医认为，平心静气，可以舒缓紧张的情绪，使心情舒畅、气血和缓；既有助于心脏机能的旺盛，也符合“春夏养阳”的原则。所以，夏季养生以“心静”为宜，心静自然凉。</a:t>
              </a:r>
            </a:p>
          </p:txBody>
        </p:sp>
      </p:grpSp>
      <p:grpSp>
        <p:nvGrpSpPr>
          <p:cNvPr id="46" name="组合 4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7548479-3AE2-42B7-874E-B08D394DDAEE}"/>
              </a:ext>
            </a:extLst>
          </p:cNvPr>
          <p:cNvGrpSpPr/>
          <p:nvPr/>
        </p:nvGrpSpPr>
        <p:grpSpPr>
          <a:xfrm>
            <a:off x="5829836" y="6779844"/>
            <a:ext cx="831339" cy="829431"/>
            <a:chOff x="7279302" y="8776585"/>
            <a:chExt cx="1187848" cy="1187848"/>
          </a:xfrm>
        </p:grpSpPr>
        <p:sp>
          <p:nvSpPr>
            <p:cNvPr id="47" name="Shape 80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1D3076B-785F-4FEB-91A4-6066E833090A}"/>
                </a:ext>
              </a:extLst>
            </p:cNvPr>
            <p:cNvSpPr/>
            <p:nvPr/>
          </p:nvSpPr>
          <p:spPr>
            <a:xfrm>
              <a:off x="7279302" y="8776585"/>
              <a:ext cx="1187848" cy="1187848"/>
            </a:xfrm>
            <a:prstGeom prst="roundRect">
              <a:avLst>
                <a:gd name="adj" fmla="val 18176"/>
              </a:avLst>
            </a:prstGeom>
            <a:solidFill>
              <a:schemeClr val="accent1"/>
            </a:solidFill>
            <a:ln w="12700">
              <a:miter lim="400000"/>
            </a:ln>
          </p:spPr>
          <p:txBody>
            <a:bodyPr lIns="0" tIns="0" rIns="0" bIns="0" anchor="ctr"/>
            <a:lstStyle/>
            <a:p>
              <a:pPr lvl="0">
                <a:defRPr sz="3200">
                  <a:solidFill>
                    <a:srgbClr val="FFFFFF"/>
                  </a:solidFill>
                </a:defRPr>
              </a:pPr>
              <a:endParaRPr>
                <a:latin typeface="+mn-lt"/>
                <a:ea typeface="+mn-ea"/>
                <a:cs typeface="+mn-ea"/>
                <a:sym typeface="+mn-lt"/>
              </a:endParaRPr>
            </a:p>
          </p:txBody>
        </p:sp>
        <p:sp>
          <p:nvSpPr>
            <p:cNvPr id="48" name="Shape 80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9184293-ED13-41F4-8B03-4386DE865730}"/>
                </a:ext>
              </a:extLst>
            </p:cNvPr>
            <p:cNvSpPr/>
            <p:nvPr/>
          </p:nvSpPr>
          <p:spPr>
            <a:xfrm>
              <a:off x="7563213" y="8926856"/>
              <a:ext cx="597801" cy="823695"/>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mn-lt"/>
                  <a:ea typeface="+mn-ea"/>
                  <a:cs typeface="+mn-ea"/>
                  <a:sym typeface="+mn-lt"/>
                </a:rPr>
                <a:t>D</a:t>
              </a:r>
              <a:endParaRPr sz="2800" dirty="0">
                <a:solidFill>
                  <a:schemeClr val="bg1"/>
                </a:solidFill>
                <a:latin typeface="+mn-lt"/>
                <a:ea typeface="+mn-ea"/>
                <a:cs typeface="+mn-ea"/>
                <a:sym typeface="+mn-lt"/>
              </a:endParaRPr>
            </a:p>
          </p:txBody>
        </p:sp>
      </p:grpSp>
      <p:grpSp>
        <p:nvGrpSpPr>
          <p:cNvPr id="49" name="组合 4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7828DC5-958C-4D40-BE0E-C6205748714D}"/>
              </a:ext>
            </a:extLst>
          </p:cNvPr>
          <p:cNvGrpSpPr/>
          <p:nvPr/>
        </p:nvGrpSpPr>
        <p:grpSpPr>
          <a:xfrm>
            <a:off x="735272" y="6196305"/>
            <a:ext cx="4868367" cy="2133753"/>
            <a:chOff x="1" y="7940893"/>
            <a:chExt cx="6956103" cy="3055799"/>
          </a:xfrm>
        </p:grpSpPr>
        <p:sp>
          <p:nvSpPr>
            <p:cNvPr id="50" name="Shape 80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5515623-C154-4619-B4A0-2184FFBD1F21}"/>
                </a:ext>
              </a:extLst>
            </p:cNvPr>
            <p:cNvSpPr/>
            <p:nvPr/>
          </p:nvSpPr>
          <p:spPr>
            <a:xfrm>
              <a:off x="1" y="7940893"/>
              <a:ext cx="6956103" cy="825993"/>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square"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50000"/>
                </a:lnSpc>
                <a:defRPr sz="1800" b="0">
                  <a:solidFill>
                    <a:srgbClr val="000000"/>
                  </a:solidFill>
                </a:defRPr>
              </a:pPr>
              <a:r>
                <a:rPr lang="zh-CN" altLang="en-US" sz="2800">
                  <a:solidFill>
                    <a:schemeClr val="accent1"/>
                  </a:solidFill>
                  <a:latin typeface="+mn-lt"/>
                  <a:ea typeface="+mn-ea"/>
                  <a:cs typeface="+mn-ea"/>
                  <a:sym typeface="+mn-lt"/>
                </a:rPr>
                <a:t>不要贪凉冲凉水澡、少进冷食</a:t>
              </a:r>
              <a:endParaRPr sz="2800" dirty="0">
                <a:solidFill>
                  <a:schemeClr val="accent1"/>
                </a:solidFill>
                <a:latin typeface="+mn-lt"/>
                <a:ea typeface="+mn-ea"/>
                <a:cs typeface="+mn-ea"/>
                <a:sym typeface="+mn-lt"/>
              </a:endParaRPr>
            </a:p>
          </p:txBody>
        </p:sp>
        <p:sp>
          <p:nvSpPr>
            <p:cNvPr id="51" name="Shape 80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14EA881-1AD8-406F-BD3D-9644A869362C}"/>
                </a:ext>
              </a:extLst>
            </p:cNvPr>
            <p:cNvSpPr/>
            <p:nvPr/>
          </p:nvSpPr>
          <p:spPr>
            <a:xfrm>
              <a:off x="671584" y="8809257"/>
              <a:ext cx="6269878" cy="2187435"/>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wrap="square" lIns="0" tIns="0" rIns="0" bIns="0">
              <a:spAutoFit/>
            </a:bodyPr>
            <a:lstStyle/>
            <a:p>
              <a:pPr algn="r" defTabSz="452872">
                <a:lnSpc>
                  <a:spcPct val="150000"/>
                </a:lnSpc>
                <a:spcBef>
                  <a:spcPts val="1189"/>
                </a:spcBef>
                <a:defRPr sz="1800"/>
              </a:pPr>
              <a:r>
                <a:rPr lang="zh-CN" altLang="en-US" sz="1700">
                  <a:solidFill>
                    <a:schemeClr val="tx2"/>
                  </a:solidFill>
                  <a:latin typeface="+mn-lt"/>
                  <a:ea typeface="+mn-ea"/>
                  <a:cs typeface="+mn-ea"/>
                  <a:sym typeface="+mn-lt"/>
                </a:rPr>
                <a:t>天热了，人们就喜欢吃冷饮，冰淇淋、雪糕、冰镇饮品很受大家的青睐；有的人从外面一回来就冲澡，还喜欢冲凉水澡。殊不知，这些对身体健康非常不利，很容易引发身体不适，或者埋下健康隐患。</a:t>
              </a:r>
            </a:p>
          </p:txBody>
        </p:sp>
      </p:grpSp>
      <p:grpSp>
        <p:nvGrpSpPr>
          <p:cNvPr id="52" name="组合 5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BB7C7A8-B556-4C9C-8CC9-EF5DA2868C89}"/>
              </a:ext>
            </a:extLst>
          </p:cNvPr>
          <p:cNvGrpSpPr/>
          <p:nvPr/>
        </p:nvGrpSpPr>
        <p:grpSpPr>
          <a:xfrm>
            <a:off x="11851605" y="5616848"/>
            <a:ext cx="3876099" cy="2496412"/>
            <a:chOff x="16934015" y="8044019"/>
            <a:chExt cx="5538314" cy="3575169"/>
          </a:xfrm>
        </p:grpSpPr>
        <p:sp>
          <p:nvSpPr>
            <p:cNvPr id="53" name="Shape 80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BA8FD04-8305-4146-A40A-FDF48D20317D}"/>
                </a:ext>
              </a:extLst>
            </p:cNvPr>
            <p:cNvSpPr/>
            <p:nvPr/>
          </p:nvSpPr>
          <p:spPr>
            <a:xfrm>
              <a:off x="16934015" y="8044019"/>
              <a:ext cx="5538314" cy="528929"/>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lang="zh-CN" altLang="en-US" sz="2400">
                  <a:solidFill>
                    <a:schemeClr val="accent3"/>
                  </a:solidFill>
                  <a:latin typeface="+mn-lt"/>
                  <a:ea typeface="+mn-ea"/>
                  <a:cs typeface="+mn-ea"/>
                  <a:sym typeface="+mn-lt"/>
                </a:rPr>
                <a:t>外出时做好防暑工作</a:t>
              </a:r>
              <a:endParaRPr sz="2400" dirty="0">
                <a:solidFill>
                  <a:schemeClr val="accent3"/>
                </a:solidFill>
                <a:latin typeface="+mn-lt"/>
                <a:ea typeface="+mn-ea"/>
                <a:cs typeface="+mn-ea"/>
                <a:sym typeface="+mn-lt"/>
              </a:endParaRPr>
            </a:p>
          </p:txBody>
        </p:sp>
        <p:sp>
          <p:nvSpPr>
            <p:cNvPr id="54" name="Shape 80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B8C0552-A2BE-4D5E-87D7-1EBABFFE5AAD}"/>
                </a:ext>
              </a:extLst>
            </p:cNvPr>
            <p:cNvSpPr/>
            <p:nvPr/>
          </p:nvSpPr>
          <p:spPr>
            <a:xfrm>
              <a:off x="16948656" y="8809254"/>
              <a:ext cx="5509031" cy="2809934"/>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0" tIns="0" rIns="0" bIns="0">
              <a:spAutoFit/>
            </a:bodyPr>
            <a:lstStyle/>
            <a:p>
              <a:pPr defTabSz="452872">
                <a:lnSpc>
                  <a:spcPct val="150000"/>
                </a:lnSpc>
                <a:spcBef>
                  <a:spcPts val="1189"/>
                </a:spcBef>
                <a:defRPr sz="1800"/>
              </a:pPr>
              <a:r>
                <a:rPr lang="zh-CN" altLang="en-US" sz="1700">
                  <a:solidFill>
                    <a:schemeClr val="tx2"/>
                  </a:solidFill>
                  <a:latin typeface="+mn-lt"/>
                  <a:ea typeface="+mn-ea"/>
                  <a:cs typeface="+mn-ea"/>
                  <a:sym typeface="+mn-lt"/>
                </a:rPr>
                <a:t>中暑是夏季的常见病，小暑时节的天气特点更是容易发生中暑。所以大家外出时一定要做好防暑工作，带好遮阳伞、遮阳帽等工具，多喝水，并尽量避开午后太阳热辣时外出。</a:t>
              </a:r>
            </a:p>
          </p:txBody>
        </p:sp>
      </p:grpSp>
      <p:grpSp>
        <p:nvGrpSpPr>
          <p:cNvPr id="55" name="组合 5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E604001-731B-48F7-8BDD-1EE8FE0B5787}"/>
              </a:ext>
            </a:extLst>
          </p:cNvPr>
          <p:cNvGrpSpPr/>
          <p:nvPr/>
        </p:nvGrpSpPr>
        <p:grpSpPr>
          <a:xfrm>
            <a:off x="11851605" y="2448499"/>
            <a:ext cx="3876099" cy="2444148"/>
            <a:chOff x="16934015" y="3506549"/>
            <a:chExt cx="5538314" cy="3500318"/>
          </a:xfrm>
        </p:grpSpPr>
        <p:sp>
          <p:nvSpPr>
            <p:cNvPr id="56" name="Shape 80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935BC7B-6F96-49DC-8B13-7F5E2A8CE058}"/>
                </a:ext>
              </a:extLst>
            </p:cNvPr>
            <p:cNvSpPr/>
            <p:nvPr/>
          </p:nvSpPr>
          <p:spPr>
            <a:xfrm>
              <a:off x="16934015" y="3506549"/>
              <a:ext cx="5538314" cy="528929"/>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lang="zh-CN" altLang="en-US" sz="2400">
                  <a:solidFill>
                    <a:schemeClr val="accent4"/>
                  </a:solidFill>
                  <a:latin typeface="+mn-lt"/>
                  <a:ea typeface="+mn-ea"/>
                  <a:cs typeface="+mn-ea"/>
                  <a:sym typeface="+mn-lt"/>
                </a:rPr>
                <a:t>注意饮食卫生，饮食宜清淡</a:t>
              </a:r>
              <a:endParaRPr sz="2400" dirty="0">
                <a:solidFill>
                  <a:schemeClr val="accent4"/>
                </a:solidFill>
                <a:latin typeface="+mn-lt"/>
                <a:ea typeface="+mn-ea"/>
                <a:cs typeface="+mn-ea"/>
                <a:sym typeface="+mn-lt"/>
              </a:endParaRPr>
            </a:p>
          </p:txBody>
        </p:sp>
        <p:sp>
          <p:nvSpPr>
            <p:cNvPr id="57" name="Shape 80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D14EBA8-9A6E-4BBB-9674-651EA7CF9CB4}"/>
                </a:ext>
              </a:extLst>
            </p:cNvPr>
            <p:cNvSpPr/>
            <p:nvPr/>
          </p:nvSpPr>
          <p:spPr>
            <a:xfrm>
              <a:off x="16948656" y="4257449"/>
              <a:ext cx="5509031" cy="2749418"/>
            </a:xfrm>
            <a:prstGeom prst="rect">
              <a:avLst/>
            </a:prstGeom>
            <a:ln w="12700">
              <a:miter lim="400000"/>
            </a:ln>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0" tIns="0" rIns="0" bIns="0">
              <a:spAutoFit/>
            </a:bodyPr>
            <a:lstStyle/>
            <a:p>
              <a:pPr defTabSz="452872">
                <a:lnSpc>
                  <a:spcPct val="150000"/>
                </a:lnSpc>
                <a:spcBef>
                  <a:spcPts val="1189"/>
                </a:spcBef>
                <a:defRPr sz="1800"/>
              </a:pPr>
              <a:r>
                <a:rPr lang="zh-CN" altLang="en-US" sz="1700">
                  <a:solidFill>
                    <a:schemeClr val="tx2"/>
                  </a:solidFill>
                  <a:latin typeface="+mn-lt"/>
                  <a:ea typeface="+mn-ea"/>
                  <a:cs typeface="+mn-ea"/>
                  <a:sym typeface="+mn-lt"/>
                </a:rPr>
                <a:t>适量小暑时节的多雨、高温，更使得本来就在夏季属于高发症的消化道疾病，更加多发频发。所以，这一时节的饮食，一定要注意饮食卫生，而且饮食要节制，不可贪食、过量；而且饮食以清淡，富有营养为宜。</a:t>
              </a:r>
            </a:p>
          </p:txBody>
        </p:sp>
      </p:grpSp>
      <p:pic>
        <p:nvPicPr>
          <p:cNvPr id="5" name="图片 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4DEA52-E28D-4C5F-8F37-A30F61E95E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55530" y="1728416"/>
            <a:ext cx="5651593" cy="5726947"/>
          </a:xfrm>
          <a:prstGeom prst="rect">
            <a:avLst/>
          </a:prstGeom>
        </p:spPr>
      </p:pic>
    </p:spTree>
    <p:extLst>
      <p:ext uri="{BB962C8B-B14F-4D97-AF65-F5344CB8AC3E}">
        <p14:creationId xmlns:p14="http://schemas.microsoft.com/office/powerpoint/2010/main" val="1722406039"/>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750"/>
                                  </p:stCondLst>
                                  <p:childTnLst>
                                    <p:set>
                                      <p:cBhvr>
                                        <p:cTn id="6" dur="1" fill="hold">
                                          <p:stCondLst>
                                            <p:cond delay="0"/>
                                          </p:stCondLst>
                                        </p:cTn>
                                        <p:tgtEl>
                                          <p:spTgt spid="40"/>
                                        </p:tgtEl>
                                        <p:attrNameLst>
                                          <p:attrName>style.visibility</p:attrName>
                                        </p:attrNameLst>
                                      </p:cBhvr>
                                      <p:to>
                                        <p:strVal val="visible"/>
                                      </p:to>
                                    </p:set>
                                    <p:animScale>
                                      <p:cBhvr>
                                        <p:cTn id="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0"/>
                                        </p:tgtEl>
                                        <p:attrNameLst>
                                          <p:attrName>ppt_x</p:attrName>
                                          <p:attrName>ppt_y</p:attrName>
                                        </p:attrNameLst>
                                      </p:cBhvr>
                                    </p:animMotion>
                                    <p:animEffect transition="in" filter="fade">
                                      <p:cBhvr>
                                        <p:cTn id="9" dur="1000"/>
                                        <p:tgtEl>
                                          <p:spTgt spid="40"/>
                                        </p:tgtEl>
                                      </p:cBhvr>
                                    </p:animEffect>
                                  </p:childTnLst>
                                </p:cTn>
                              </p:par>
                              <p:par>
                                <p:cTn id="10" presetID="52" presetClass="entr" presetSubtype="0" fill="hold" nodeType="withEffect">
                                  <p:stCondLst>
                                    <p:cond delay="1000"/>
                                  </p:stCondLst>
                                  <p:childTnLst>
                                    <p:set>
                                      <p:cBhvr>
                                        <p:cTn id="11" dur="1" fill="hold">
                                          <p:stCondLst>
                                            <p:cond delay="0"/>
                                          </p:stCondLst>
                                        </p:cTn>
                                        <p:tgtEl>
                                          <p:spTgt spid="34"/>
                                        </p:tgtEl>
                                        <p:attrNameLst>
                                          <p:attrName>style.visibility</p:attrName>
                                        </p:attrNameLst>
                                      </p:cBhvr>
                                      <p:to>
                                        <p:strVal val="visible"/>
                                      </p:to>
                                    </p:set>
                                    <p:animScale>
                                      <p:cBhvr>
                                        <p:cTn id="12"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4"/>
                                        </p:tgtEl>
                                        <p:attrNameLst>
                                          <p:attrName>ppt_x</p:attrName>
                                          <p:attrName>ppt_y</p:attrName>
                                        </p:attrNameLst>
                                      </p:cBhvr>
                                    </p:animMotion>
                                    <p:animEffect transition="in" filter="fade">
                                      <p:cBhvr>
                                        <p:cTn id="14" dur="1000"/>
                                        <p:tgtEl>
                                          <p:spTgt spid="34"/>
                                        </p:tgtEl>
                                      </p:cBhvr>
                                    </p:animEffect>
                                  </p:childTnLst>
                                </p:cTn>
                              </p:par>
                              <p:par>
                                <p:cTn id="15" presetID="52" presetClass="entr" presetSubtype="0" fill="hold" nodeType="withEffect">
                                  <p:stCondLst>
                                    <p:cond delay="1250"/>
                                  </p:stCondLst>
                                  <p:childTnLst>
                                    <p:set>
                                      <p:cBhvr>
                                        <p:cTn id="16" dur="1" fill="hold">
                                          <p:stCondLst>
                                            <p:cond delay="0"/>
                                          </p:stCondLst>
                                        </p:cTn>
                                        <p:tgtEl>
                                          <p:spTgt spid="37"/>
                                        </p:tgtEl>
                                        <p:attrNameLst>
                                          <p:attrName>style.visibility</p:attrName>
                                        </p:attrNameLst>
                                      </p:cBhvr>
                                      <p:to>
                                        <p:strVal val="visible"/>
                                      </p:to>
                                    </p:set>
                                    <p:animScale>
                                      <p:cBhvr>
                                        <p:cTn id="17"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7"/>
                                        </p:tgtEl>
                                        <p:attrNameLst>
                                          <p:attrName>ppt_x</p:attrName>
                                          <p:attrName>ppt_y</p:attrName>
                                        </p:attrNameLst>
                                      </p:cBhvr>
                                    </p:animMotion>
                                    <p:animEffect transition="in" filter="fade">
                                      <p:cBhvr>
                                        <p:cTn id="19" dur="1000"/>
                                        <p:tgtEl>
                                          <p:spTgt spid="37"/>
                                        </p:tgtEl>
                                      </p:cBhvr>
                                    </p:animEffect>
                                  </p:childTnLst>
                                </p:cTn>
                              </p:par>
                              <p:par>
                                <p:cTn id="20" presetID="52" presetClass="entr" presetSubtype="0" fill="hold" nodeType="withEffect">
                                  <p:stCondLst>
                                    <p:cond delay="1500"/>
                                  </p:stCondLst>
                                  <p:childTnLst>
                                    <p:set>
                                      <p:cBhvr>
                                        <p:cTn id="21" dur="1" fill="hold">
                                          <p:stCondLst>
                                            <p:cond delay="0"/>
                                          </p:stCondLst>
                                        </p:cTn>
                                        <p:tgtEl>
                                          <p:spTgt spid="46"/>
                                        </p:tgtEl>
                                        <p:attrNameLst>
                                          <p:attrName>style.visibility</p:attrName>
                                        </p:attrNameLst>
                                      </p:cBhvr>
                                      <p:to>
                                        <p:strVal val="visible"/>
                                      </p:to>
                                    </p:set>
                                    <p:animScale>
                                      <p:cBhvr>
                                        <p:cTn id="2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6"/>
                                        </p:tgtEl>
                                        <p:attrNameLst>
                                          <p:attrName>ppt_x</p:attrName>
                                          <p:attrName>ppt_y</p:attrName>
                                        </p:attrNameLst>
                                      </p:cBhvr>
                                    </p:animMotion>
                                    <p:animEffect transition="in" filter="fade">
                                      <p:cBhvr>
                                        <p:cTn id="24" dur="1000"/>
                                        <p:tgtEl>
                                          <p:spTgt spid="46"/>
                                        </p:tgtEl>
                                      </p:cBhvr>
                                    </p:animEffect>
                                  </p:childTnLst>
                                </p:cTn>
                              </p:par>
                              <p:par>
                                <p:cTn id="25" presetID="2" presetClass="entr" presetSubtype="2" fill="hold" nodeType="withEffect">
                                  <p:stCondLst>
                                    <p:cond delay="20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1+#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200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500" fill="hold"/>
                                        <p:tgtEl>
                                          <p:spTgt spid="55"/>
                                        </p:tgtEl>
                                        <p:attrNameLst>
                                          <p:attrName>ppt_x</p:attrName>
                                        </p:attrNameLst>
                                      </p:cBhvr>
                                      <p:tavLst>
                                        <p:tav tm="0">
                                          <p:val>
                                            <p:strVal val="0-#ppt_w/2"/>
                                          </p:val>
                                        </p:tav>
                                        <p:tav tm="100000">
                                          <p:val>
                                            <p:strVal val="#ppt_x"/>
                                          </p:val>
                                        </p:tav>
                                      </p:tavLst>
                                    </p:anim>
                                    <p:anim calcmode="lin" valueType="num">
                                      <p:cBhvr additive="base">
                                        <p:cTn id="32" dur="500" fill="hold"/>
                                        <p:tgtEl>
                                          <p:spTgt spid="5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00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1+#ppt_w/2"/>
                                          </p:val>
                                        </p:tav>
                                        <p:tav tm="100000">
                                          <p:val>
                                            <p:strVal val="#ppt_x"/>
                                          </p:val>
                                        </p:tav>
                                      </p:tavLst>
                                    </p:anim>
                                    <p:anim calcmode="lin" valueType="num">
                                      <p:cBhvr additive="base">
                                        <p:cTn id="36" dur="500" fill="hold"/>
                                        <p:tgtEl>
                                          <p:spTgt spid="4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20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0-#ppt_w/2"/>
                                          </p:val>
                                        </p:tav>
                                        <p:tav tm="100000">
                                          <p:val>
                                            <p:strVal val="#ppt_x"/>
                                          </p:val>
                                        </p:tav>
                                      </p:tavLst>
                                    </p:anim>
                                    <p:anim calcmode="lin" valueType="num">
                                      <p:cBhvr additive="base">
                                        <p:cTn id="4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26</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不得不说的小暑养生</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cxnSp>
        <p:nvCxnSpPr>
          <p:cNvPr id="16" name="直接连接符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0D9AC9C-F154-4811-9C67-DA554E9D24CC}"/>
              </a:ext>
            </a:extLst>
          </p:cNvPr>
          <p:cNvCxnSpPr>
            <a:cxnSpLocks/>
          </p:cNvCxnSpPr>
          <p:nvPr/>
        </p:nvCxnSpPr>
        <p:spPr>
          <a:xfrm>
            <a:off x="1058286" y="3411022"/>
            <a:ext cx="15724411"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矩形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901E0FF-B6F5-4872-867B-E7A1EA2D955A}"/>
              </a:ext>
            </a:extLst>
          </p:cNvPr>
          <p:cNvSpPr/>
          <p:nvPr/>
        </p:nvSpPr>
        <p:spPr>
          <a:xfrm rot="5400000">
            <a:off x="1468365" y="2952767"/>
            <a:ext cx="62409" cy="88256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1E25853-81B7-4F84-8BD0-472510AD1A6A}"/>
              </a:ext>
            </a:extLst>
          </p:cNvPr>
          <p:cNvSpPr/>
          <p:nvPr/>
        </p:nvSpPr>
        <p:spPr>
          <a:xfrm>
            <a:off x="985929" y="4517921"/>
            <a:ext cx="5171190" cy="3117264"/>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sz="1638" noProof="1">
                <a:solidFill>
                  <a:schemeClr val="tx1">
                    <a:lumMod val="85000"/>
                    <a:lumOff val="15000"/>
                  </a:schemeClr>
                </a:solidFill>
                <a:latin typeface="+mn-lt"/>
                <a:ea typeface="+mn-ea"/>
                <a:cs typeface="+mn-ea"/>
                <a:sym typeface="+mn-lt"/>
              </a:rPr>
              <a:t>俗话说，“小暑黄鳝赛人参”，各地经典菜肴几乎都有以黄鳝为原料的。</a:t>
            </a:r>
            <a:endParaRPr lang="en-US" altLang="zh-CN" sz="1638" noProof="1">
              <a:solidFill>
                <a:schemeClr val="tx1">
                  <a:lumMod val="85000"/>
                  <a:lumOff val="15000"/>
                </a:schemeClr>
              </a:solidFill>
              <a:latin typeface="+mn-lt"/>
              <a:ea typeface="+mn-ea"/>
              <a:cs typeface="+mn-ea"/>
              <a:sym typeface="+mn-lt"/>
            </a:endParaRPr>
          </a:p>
          <a:p>
            <a:pPr marL="285750" indent="-285750">
              <a:lnSpc>
                <a:spcPct val="150000"/>
              </a:lnSpc>
              <a:buFont typeface="Wingdings" panose="05000000000000000000" pitchFamily="2" charset="2"/>
              <a:buChar char="Ø"/>
            </a:pPr>
            <a:r>
              <a:rPr lang="zh-CN" altLang="en-US" sz="1638" noProof="1">
                <a:solidFill>
                  <a:schemeClr val="tx1">
                    <a:lumMod val="85000"/>
                    <a:lumOff val="15000"/>
                  </a:schemeClr>
                </a:solidFill>
                <a:latin typeface="+mn-lt"/>
                <a:ea typeface="+mn-ea"/>
                <a:cs typeface="+mn-ea"/>
                <a:sym typeface="+mn-lt"/>
              </a:rPr>
              <a:t>黄鳝生长在水岸泥窟之中，最滋补、最味美的莫属小暑前后一个月的夏鳝鱼。</a:t>
            </a:r>
            <a:endParaRPr lang="en-US" altLang="zh-CN" sz="1638" noProof="1">
              <a:solidFill>
                <a:schemeClr val="tx1">
                  <a:lumMod val="85000"/>
                  <a:lumOff val="15000"/>
                </a:schemeClr>
              </a:solidFill>
              <a:latin typeface="+mn-lt"/>
              <a:ea typeface="+mn-ea"/>
              <a:cs typeface="+mn-ea"/>
              <a:sym typeface="+mn-lt"/>
            </a:endParaRPr>
          </a:p>
          <a:p>
            <a:pPr marL="285750" indent="-285750">
              <a:lnSpc>
                <a:spcPct val="150000"/>
              </a:lnSpc>
              <a:buFont typeface="Wingdings" panose="05000000000000000000" pitchFamily="2" charset="2"/>
              <a:buChar char="Ø"/>
            </a:pPr>
            <a:r>
              <a:rPr lang="zh-CN" altLang="en-US" sz="1638" noProof="1">
                <a:solidFill>
                  <a:schemeClr val="tx1">
                    <a:lumMod val="85000"/>
                    <a:lumOff val="15000"/>
                  </a:schemeClr>
                </a:solidFill>
                <a:latin typeface="+mn-lt"/>
                <a:ea typeface="+mn-ea"/>
                <a:cs typeface="+mn-ea"/>
                <a:sym typeface="+mn-lt"/>
              </a:rPr>
              <a:t>另外，这个时期往往是慢性支气管炎、支气管哮喘、风湿性关节炎等疾病的缓解期，根据冬病夏治的说法，此时用黄鳝滋补更能起到补中益气、补肝脾、除风湿、强筋骨的作用。</a:t>
            </a:r>
          </a:p>
        </p:txBody>
      </p:sp>
      <p:grpSp>
        <p:nvGrpSpPr>
          <p:cNvPr id="19" name="组合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F9CDF5A-98B6-470D-9393-60B1CEF12CA1}"/>
              </a:ext>
            </a:extLst>
          </p:cNvPr>
          <p:cNvGrpSpPr/>
          <p:nvPr/>
        </p:nvGrpSpPr>
        <p:grpSpPr>
          <a:xfrm>
            <a:off x="8622129" y="3312592"/>
            <a:ext cx="225321" cy="225321"/>
            <a:chOff x="4461164" y="3012970"/>
            <a:chExt cx="165065" cy="165065"/>
          </a:xfrm>
        </p:grpSpPr>
        <p:sp>
          <p:nvSpPr>
            <p:cNvPr id="20" name="椭圆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B7C8304-2731-4A18-B1B3-3B77FC703F08}"/>
                </a:ext>
              </a:extLst>
            </p:cNvPr>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CB545FC-BA09-44FD-8B35-E0AEA5AB9073}"/>
                </a:ext>
              </a:extLst>
            </p:cNvPr>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7493EF8-C726-4437-95AA-063E4008C88B}"/>
              </a:ext>
            </a:extLst>
          </p:cNvPr>
          <p:cNvGrpSpPr/>
          <p:nvPr/>
        </p:nvGrpSpPr>
        <p:grpSpPr>
          <a:xfrm>
            <a:off x="13378715" y="3314002"/>
            <a:ext cx="225321" cy="225321"/>
            <a:chOff x="4461164" y="3012970"/>
            <a:chExt cx="165065" cy="165065"/>
          </a:xfrm>
        </p:grpSpPr>
        <p:sp>
          <p:nvSpPr>
            <p:cNvPr id="23" name="椭圆 2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8C336FD-4412-4501-BB6E-539BA950E214}"/>
                </a:ext>
              </a:extLst>
            </p:cNvPr>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78B71A9-DB8D-40F1-9DC1-5347319CF821}"/>
                </a:ext>
              </a:extLst>
            </p:cNvPr>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C39DE73-F23D-48CB-A279-29CC4F1F75E8}"/>
              </a:ext>
            </a:extLst>
          </p:cNvPr>
          <p:cNvSpPr/>
          <p:nvPr/>
        </p:nvSpPr>
        <p:spPr>
          <a:xfrm>
            <a:off x="6478929" y="4637987"/>
            <a:ext cx="4521493" cy="3454728"/>
          </a:xfrm>
          <a:prstGeom prst="rect">
            <a:avLst/>
          </a:prstGeom>
        </p:spPr>
        <p:txBody>
          <a:bodyPr wrap="square">
            <a:spAutoFit/>
          </a:bodyPr>
          <a:lstStyle/>
          <a:p>
            <a:pPr marL="285750" indent="-285750">
              <a:lnSpc>
                <a:spcPct val="150000"/>
              </a:lnSpc>
              <a:buFont typeface="Wingdings" panose="05000000000000000000" pitchFamily="2" charset="2"/>
              <a:buChar char="Ø"/>
              <a:defRPr/>
            </a:pPr>
            <a:r>
              <a:rPr lang="zh-CN" altLang="en-US" sz="1638" noProof="1">
                <a:solidFill>
                  <a:schemeClr val="tx1">
                    <a:lumMod val="85000"/>
                    <a:lumOff val="15000"/>
                  </a:schemeClr>
                </a:solidFill>
                <a:latin typeface="+mn-lt"/>
                <a:ea typeface="+mn-ea"/>
                <a:cs typeface="+mn-ea"/>
                <a:sym typeface="+mn-lt"/>
              </a:rPr>
              <a:t>不少朋友曾有过这样的体验：每到夏天，稍不注意，就会流鼻血，去医院也查不出什么问题，医生只是叮嘱道：多吃点莲藕就可以了。</a:t>
            </a:r>
            <a:endParaRPr lang="en-US" altLang="zh-CN" sz="1638" noProof="1">
              <a:solidFill>
                <a:schemeClr val="tx1">
                  <a:lumMod val="85000"/>
                  <a:lumOff val="15000"/>
                </a:schemeClr>
              </a:solidFill>
              <a:latin typeface="+mn-lt"/>
              <a:ea typeface="+mn-ea"/>
              <a:cs typeface="+mn-ea"/>
              <a:sym typeface="+mn-lt"/>
            </a:endParaRPr>
          </a:p>
          <a:p>
            <a:pPr marL="285750" indent="-285750">
              <a:lnSpc>
                <a:spcPct val="150000"/>
              </a:lnSpc>
              <a:buFont typeface="Wingdings" panose="05000000000000000000" pitchFamily="2" charset="2"/>
              <a:buChar char="Ø"/>
              <a:defRPr/>
            </a:pPr>
            <a:r>
              <a:rPr lang="zh-CN" altLang="en-US" sz="1638" noProof="1">
                <a:solidFill>
                  <a:schemeClr val="tx1">
                    <a:lumMod val="85000"/>
                    <a:lumOff val="15000"/>
                  </a:schemeClr>
                </a:solidFill>
                <a:latin typeface="+mn-lt"/>
                <a:ea typeface="+mn-ea"/>
                <a:cs typeface="+mn-ea"/>
                <a:sym typeface="+mn-lt"/>
              </a:rPr>
              <a:t>果真没过多久，问题自然消失了。常吃莲藕可以凉血、滋阴、清热，解决流鼻血这种麻烦可以说是小菜一碟。</a:t>
            </a:r>
            <a:endParaRPr lang="en-US" altLang="zh-CN" sz="1638" noProof="1">
              <a:solidFill>
                <a:schemeClr val="tx1">
                  <a:lumMod val="85000"/>
                  <a:lumOff val="15000"/>
                </a:schemeClr>
              </a:solidFill>
              <a:latin typeface="+mn-lt"/>
              <a:ea typeface="+mn-ea"/>
              <a:cs typeface="+mn-ea"/>
              <a:sym typeface="+mn-lt"/>
            </a:endParaRPr>
          </a:p>
          <a:p>
            <a:pPr marL="285750" indent="-285750">
              <a:lnSpc>
                <a:spcPct val="150000"/>
              </a:lnSpc>
              <a:buFont typeface="Wingdings" panose="05000000000000000000" pitchFamily="2" charset="2"/>
              <a:buChar char="Ø"/>
              <a:defRPr/>
            </a:pPr>
            <a:r>
              <a:rPr lang="zh-CN" altLang="en-US" sz="1638" noProof="1">
                <a:solidFill>
                  <a:schemeClr val="tx1">
                    <a:lumMod val="85000"/>
                    <a:lumOff val="15000"/>
                  </a:schemeClr>
                </a:solidFill>
                <a:latin typeface="+mn-lt"/>
                <a:ea typeface="+mn-ea"/>
                <a:cs typeface="+mn-ea"/>
                <a:sym typeface="+mn-lt"/>
              </a:rPr>
              <a:t>对老年人来说，夏藕更是补养脾胃的好食材。此外，莲藕也是高血压、肝病、食欲缺乏、缺铁性贫血、营养不良者的保健食物。</a:t>
            </a:r>
          </a:p>
        </p:txBody>
      </p:sp>
      <p:sp>
        <p:nvSpPr>
          <p:cNvPr id="29" name="文本框 2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2EA9313-78FA-4BEC-B992-28591B60B046}"/>
              </a:ext>
            </a:extLst>
          </p:cNvPr>
          <p:cNvSpPr txBox="1"/>
          <p:nvPr/>
        </p:nvSpPr>
        <p:spPr>
          <a:xfrm>
            <a:off x="7381255" y="3918219"/>
            <a:ext cx="2880320" cy="512448"/>
          </a:xfrm>
          <a:prstGeom prst="rect">
            <a:avLst/>
          </a:prstGeom>
          <a:solidFill>
            <a:srgbClr val="7F9D45"/>
          </a:solidFill>
        </p:spPr>
        <p:txBody>
          <a:bodyPr wrap="square" rtlCol="0">
            <a:spAutoFit/>
          </a:bodyPr>
          <a:lstStyle/>
          <a:p>
            <a:pPr algn="ctr"/>
            <a:r>
              <a:rPr lang="zh-CN" altLang="en-US" sz="2730" b="1">
                <a:solidFill>
                  <a:schemeClr val="bg1"/>
                </a:solidFill>
                <a:latin typeface="+mn-lt"/>
                <a:ea typeface="+mn-ea"/>
                <a:cs typeface="+mn-ea"/>
                <a:sym typeface="+mn-lt"/>
              </a:rPr>
              <a:t>莲藕</a:t>
            </a:r>
            <a:endParaRPr lang="zh-CN" altLang="en-US" sz="2730" b="1" dirty="0">
              <a:solidFill>
                <a:schemeClr val="bg1"/>
              </a:solidFill>
              <a:latin typeface="+mn-lt"/>
              <a:ea typeface="+mn-ea"/>
              <a:cs typeface="+mn-ea"/>
              <a:sym typeface="+mn-lt"/>
            </a:endParaRPr>
          </a:p>
        </p:txBody>
      </p:sp>
      <p:sp>
        <p:nvSpPr>
          <p:cNvPr id="30"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D8ABDEE-5937-462D-8603-4455AAFBA541}"/>
              </a:ext>
            </a:extLst>
          </p:cNvPr>
          <p:cNvSpPr/>
          <p:nvPr/>
        </p:nvSpPr>
        <p:spPr>
          <a:xfrm>
            <a:off x="12307972" y="4637988"/>
            <a:ext cx="3403475" cy="3454728"/>
          </a:xfrm>
          <a:prstGeom prst="rect">
            <a:avLst/>
          </a:prstGeom>
        </p:spPr>
        <p:txBody>
          <a:bodyPr wrap="square">
            <a:spAutoFit/>
          </a:bodyPr>
          <a:lstStyle/>
          <a:p>
            <a:pPr marL="285750" indent="-285750">
              <a:lnSpc>
                <a:spcPct val="150000"/>
              </a:lnSpc>
              <a:buFont typeface="Wingdings" panose="05000000000000000000" pitchFamily="2" charset="2"/>
              <a:buChar char="Ø"/>
              <a:defRPr/>
            </a:pPr>
            <a:r>
              <a:rPr lang="zh-CN" altLang="en-US" sz="1638" noProof="1">
                <a:solidFill>
                  <a:schemeClr val="tx1">
                    <a:lumMod val="85000"/>
                    <a:lumOff val="15000"/>
                  </a:schemeClr>
                </a:solidFill>
                <a:latin typeface="+mn-lt"/>
                <a:ea typeface="+mn-ea"/>
                <a:cs typeface="+mn-ea"/>
                <a:sym typeface="+mn-lt"/>
              </a:rPr>
              <a:t>小暑节气的第三大宝是绿豆芽，炎炎夏日，烹制一道绿豆芽菜肴可以清热解毒、利尿除湿。</a:t>
            </a:r>
            <a:endParaRPr lang="en-US" altLang="zh-CN" sz="1638" noProof="1">
              <a:solidFill>
                <a:schemeClr val="tx1">
                  <a:lumMod val="85000"/>
                  <a:lumOff val="15000"/>
                </a:schemeClr>
              </a:solidFill>
              <a:latin typeface="+mn-lt"/>
              <a:ea typeface="+mn-ea"/>
              <a:cs typeface="+mn-ea"/>
              <a:sym typeface="+mn-lt"/>
            </a:endParaRPr>
          </a:p>
          <a:p>
            <a:pPr marL="285750" indent="-285750">
              <a:lnSpc>
                <a:spcPct val="150000"/>
              </a:lnSpc>
              <a:buFont typeface="Wingdings" panose="05000000000000000000" pitchFamily="2" charset="2"/>
              <a:buChar char="Ø"/>
              <a:defRPr/>
            </a:pPr>
            <a:r>
              <a:rPr lang="zh-CN" altLang="en-US" sz="1638" noProof="1">
                <a:solidFill>
                  <a:schemeClr val="tx1">
                    <a:lumMod val="85000"/>
                    <a:lumOff val="15000"/>
                  </a:schemeClr>
                </a:solidFill>
                <a:latin typeface="+mn-lt"/>
                <a:ea typeface="+mn-ea"/>
                <a:cs typeface="+mn-ea"/>
                <a:sym typeface="+mn-lt"/>
              </a:rPr>
              <a:t>同时，绿豆芽的热量很低，而水分和纤维素含量较高，可促进肠蠕动，具有通便的作用，是人们公认的夏季瘦身佳品，也是便秘患者的健康蔬菜，对食道癌、胃癌、直肠癌患者也有良好的食疗价值。</a:t>
            </a:r>
          </a:p>
        </p:txBody>
      </p:sp>
      <p:sp>
        <p:nvSpPr>
          <p:cNvPr id="31" name="文本框 3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D134156-829D-4085-BC5F-0479D864C967}"/>
              </a:ext>
            </a:extLst>
          </p:cNvPr>
          <p:cNvSpPr txBox="1"/>
          <p:nvPr/>
        </p:nvSpPr>
        <p:spPr>
          <a:xfrm>
            <a:off x="12307974" y="3918219"/>
            <a:ext cx="3556490" cy="512448"/>
          </a:xfrm>
          <a:prstGeom prst="rect">
            <a:avLst/>
          </a:prstGeom>
          <a:solidFill>
            <a:srgbClr val="3A642E"/>
          </a:solidFill>
        </p:spPr>
        <p:txBody>
          <a:bodyPr wrap="square" rtlCol="0">
            <a:spAutoFit/>
          </a:bodyPr>
          <a:lstStyle/>
          <a:p>
            <a:pPr algn="ctr"/>
            <a:r>
              <a:rPr lang="zh-CN" altLang="en-US" sz="2730" b="1">
                <a:solidFill>
                  <a:schemeClr val="bg1"/>
                </a:solidFill>
                <a:latin typeface="+mn-lt"/>
                <a:ea typeface="+mn-ea"/>
                <a:cs typeface="+mn-ea"/>
                <a:sym typeface="+mn-lt"/>
              </a:rPr>
              <a:t>绿豆芽</a:t>
            </a:r>
            <a:endParaRPr lang="zh-CN" altLang="en-US" sz="2730" b="1" dirty="0">
              <a:solidFill>
                <a:schemeClr val="bg1"/>
              </a:solidFill>
              <a:latin typeface="+mn-lt"/>
              <a:ea typeface="+mn-ea"/>
              <a:cs typeface="+mn-ea"/>
              <a:sym typeface="+mn-lt"/>
            </a:endParaRPr>
          </a:p>
        </p:txBody>
      </p:sp>
      <p:sp>
        <p:nvSpPr>
          <p:cNvPr id="32" name="文本框 3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9F4196E-25C3-4482-A629-97E43A7873CB}"/>
              </a:ext>
            </a:extLst>
          </p:cNvPr>
          <p:cNvSpPr txBox="1"/>
          <p:nvPr/>
        </p:nvSpPr>
        <p:spPr>
          <a:xfrm>
            <a:off x="3281721" y="1984013"/>
            <a:ext cx="11228326" cy="680507"/>
          </a:xfrm>
          <a:prstGeom prst="rect">
            <a:avLst/>
          </a:prstGeom>
          <a:noFill/>
        </p:spPr>
        <p:txBody>
          <a:bodyPr wrap="square" rtlCol="0">
            <a:spAutoFit/>
          </a:bodyPr>
          <a:lstStyle/>
          <a:p>
            <a:r>
              <a:rPr lang="zh-CN" altLang="en-US" sz="3822" b="1">
                <a:solidFill>
                  <a:srgbClr val="3A642E"/>
                </a:solidFill>
                <a:latin typeface="+mn-lt"/>
                <a:ea typeface="+mn-ea"/>
                <a:cs typeface="+mn-ea"/>
                <a:sym typeface="+mn-lt"/>
              </a:rPr>
              <a:t>小暑饮食除了以清淡为主，专家推荐</a:t>
            </a:r>
            <a:r>
              <a:rPr lang="en-US" altLang="zh-CN" sz="3822" b="1">
                <a:solidFill>
                  <a:srgbClr val="3A642E"/>
                </a:solidFill>
                <a:latin typeface="+mn-lt"/>
                <a:ea typeface="+mn-ea"/>
                <a:cs typeface="+mn-ea"/>
                <a:sym typeface="+mn-lt"/>
              </a:rPr>
              <a:t>"</a:t>
            </a:r>
            <a:r>
              <a:rPr lang="zh-CN" altLang="en-US" sz="3822" b="1">
                <a:solidFill>
                  <a:srgbClr val="3A642E"/>
                </a:solidFill>
                <a:latin typeface="+mn-lt"/>
                <a:ea typeface="+mn-ea"/>
                <a:cs typeface="+mn-ea"/>
                <a:sym typeface="+mn-lt"/>
              </a:rPr>
              <a:t>三宝</a:t>
            </a:r>
            <a:r>
              <a:rPr lang="en-US" altLang="zh-CN" sz="3822" b="1">
                <a:solidFill>
                  <a:srgbClr val="3A642E"/>
                </a:solidFill>
                <a:latin typeface="+mn-lt"/>
                <a:ea typeface="+mn-ea"/>
                <a:cs typeface="+mn-ea"/>
                <a:sym typeface="+mn-lt"/>
              </a:rPr>
              <a:t>"</a:t>
            </a:r>
          </a:p>
        </p:txBody>
      </p:sp>
      <p:sp>
        <p:nvSpPr>
          <p:cNvPr id="34" name="文本框 3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E05A35B-69F5-49FC-A5F2-87922F4276B1}"/>
              </a:ext>
            </a:extLst>
          </p:cNvPr>
          <p:cNvSpPr txBox="1"/>
          <p:nvPr/>
        </p:nvSpPr>
        <p:spPr>
          <a:xfrm>
            <a:off x="1940852" y="3933465"/>
            <a:ext cx="2681185" cy="512448"/>
          </a:xfrm>
          <a:prstGeom prst="rect">
            <a:avLst/>
          </a:prstGeom>
          <a:solidFill>
            <a:srgbClr val="3A642E"/>
          </a:solidFill>
        </p:spPr>
        <p:txBody>
          <a:bodyPr wrap="square" rtlCol="0">
            <a:spAutoFit/>
          </a:bodyPr>
          <a:lstStyle/>
          <a:p>
            <a:pPr algn="ctr"/>
            <a:r>
              <a:rPr lang="zh-CN" altLang="en-US" sz="2730" b="1">
                <a:solidFill>
                  <a:schemeClr val="bg1"/>
                </a:solidFill>
                <a:latin typeface="+mn-lt"/>
                <a:ea typeface="+mn-ea"/>
                <a:cs typeface="+mn-ea"/>
                <a:sym typeface="+mn-lt"/>
              </a:rPr>
              <a:t>黄鳝</a:t>
            </a:r>
            <a:endParaRPr lang="zh-CN" altLang="en-US" sz="2730" b="1" dirty="0">
              <a:solidFill>
                <a:schemeClr val="bg1"/>
              </a:solidFill>
              <a:latin typeface="+mn-lt"/>
              <a:ea typeface="+mn-ea"/>
              <a:cs typeface="+mn-ea"/>
              <a:sym typeface="+mn-lt"/>
            </a:endParaRPr>
          </a:p>
        </p:txBody>
      </p:sp>
    </p:spTree>
    <p:extLst>
      <p:ext uri="{BB962C8B-B14F-4D97-AF65-F5344CB8AC3E}">
        <p14:creationId xmlns:p14="http://schemas.microsoft.com/office/powerpoint/2010/main" val="3436750521"/>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par>
                                <p:cTn id="11" presetID="22" presetClass="entr" presetSubtype="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anim calcmode="lin" valueType="num">
                                      <p:cBhvr>
                                        <p:cTn id="23" dur="500" fill="hold"/>
                                        <p:tgtEl>
                                          <p:spTgt spid="18"/>
                                        </p:tgtEl>
                                        <p:attrNameLst>
                                          <p:attrName>ppt_x</p:attrName>
                                        </p:attrNameLst>
                                      </p:cBhvr>
                                      <p:tavLst>
                                        <p:tav tm="0">
                                          <p:val>
                                            <p:strVal val="#ppt_x"/>
                                          </p:val>
                                        </p:tav>
                                        <p:tav tm="100000">
                                          <p:val>
                                            <p:strVal val="#ppt_x"/>
                                          </p:val>
                                        </p:tav>
                                      </p:tavLst>
                                    </p:anim>
                                    <p:anim calcmode="lin" valueType="num">
                                      <p:cBhvr>
                                        <p:cTn id="24" dur="500" fill="hold"/>
                                        <p:tgtEl>
                                          <p:spTgt spid="18"/>
                                        </p:tgtEl>
                                        <p:attrNameLst>
                                          <p:attrName>ppt_y</p:attrName>
                                        </p:attrNameLst>
                                      </p:cBhvr>
                                      <p:tavLst>
                                        <p:tav tm="0">
                                          <p:val>
                                            <p:strVal val="#ppt_y+.1"/>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900" decel="100000" fill="hold"/>
                                        <p:tgtEl>
                                          <p:spTgt spid="1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900" decel="100000" fill="hold"/>
                                        <p:tgtEl>
                                          <p:spTgt spid="22"/>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par>
                          <p:cTn id="37" fill="hold">
                            <p:stCondLst>
                              <p:cond delay="2000"/>
                            </p:stCondLst>
                            <p:childTnLst>
                              <p:par>
                                <p:cTn id="38" presetID="47" presetClass="entr" presetSubtype="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1000"/>
                                        <p:tgtEl>
                                          <p:spTgt spid="29"/>
                                        </p:tgtEl>
                                      </p:cBhvr>
                                    </p:animEffect>
                                    <p:anim calcmode="lin" valueType="num">
                                      <p:cBhvr>
                                        <p:cTn id="41" dur="1000" fill="hold"/>
                                        <p:tgtEl>
                                          <p:spTgt spid="29"/>
                                        </p:tgtEl>
                                        <p:attrNameLst>
                                          <p:attrName>ppt_x</p:attrName>
                                        </p:attrNameLst>
                                      </p:cBhvr>
                                      <p:tavLst>
                                        <p:tav tm="0">
                                          <p:val>
                                            <p:strVal val="#ppt_x"/>
                                          </p:val>
                                        </p:tav>
                                        <p:tav tm="100000">
                                          <p:val>
                                            <p:strVal val="#ppt_x"/>
                                          </p:val>
                                        </p:tav>
                                      </p:tavLst>
                                    </p:anim>
                                    <p:anim calcmode="lin" valueType="num">
                                      <p:cBhvr>
                                        <p:cTn id="42" dur="1000" fill="hold"/>
                                        <p:tgtEl>
                                          <p:spTgt spid="29"/>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anim calcmode="lin" valueType="num">
                                      <p:cBhvr>
                                        <p:cTn id="51" dur="1000" fill="hold"/>
                                        <p:tgtEl>
                                          <p:spTgt spid="31"/>
                                        </p:tgtEl>
                                        <p:attrNameLst>
                                          <p:attrName>ppt_x</p:attrName>
                                        </p:attrNameLst>
                                      </p:cBhvr>
                                      <p:tavLst>
                                        <p:tav tm="0">
                                          <p:val>
                                            <p:strVal val="#ppt_x"/>
                                          </p:val>
                                        </p:tav>
                                        <p:tav tm="100000">
                                          <p:val>
                                            <p:strVal val="#ppt_x"/>
                                          </p:val>
                                        </p:tav>
                                      </p:tavLst>
                                    </p:anim>
                                    <p:anim calcmode="lin" valueType="num">
                                      <p:cBhvr>
                                        <p:cTn id="52" dur="1000" fill="hold"/>
                                        <p:tgtEl>
                                          <p:spTgt spid="3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1000"/>
                                        <p:tgtEl>
                                          <p:spTgt spid="30"/>
                                        </p:tgtEl>
                                      </p:cBhvr>
                                    </p:animEffect>
                                    <p:anim calcmode="lin" valueType="num">
                                      <p:cBhvr>
                                        <p:cTn id="56" dur="1000" fill="hold"/>
                                        <p:tgtEl>
                                          <p:spTgt spid="30"/>
                                        </p:tgtEl>
                                        <p:attrNameLst>
                                          <p:attrName>ppt_x</p:attrName>
                                        </p:attrNameLst>
                                      </p:cBhvr>
                                      <p:tavLst>
                                        <p:tav tm="0">
                                          <p:val>
                                            <p:strVal val="#ppt_x"/>
                                          </p:val>
                                        </p:tav>
                                        <p:tav tm="100000">
                                          <p:val>
                                            <p:strVal val="#ppt_x"/>
                                          </p:val>
                                        </p:tav>
                                      </p:tavLst>
                                    </p:anim>
                                    <p:anim calcmode="lin" valueType="num">
                                      <p:cBhvr>
                                        <p:cTn id="57" dur="1000" fill="hold"/>
                                        <p:tgtEl>
                                          <p:spTgt spid="30"/>
                                        </p:tgtEl>
                                        <p:attrNameLst>
                                          <p:attrName>ppt_y</p:attrName>
                                        </p:attrNameLst>
                                      </p:cBhvr>
                                      <p:tavLst>
                                        <p:tav tm="0">
                                          <p:val>
                                            <p:strVal val="#ppt_y-.1"/>
                                          </p:val>
                                        </p:tav>
                                        <p:tav tm="100000">
                                          <p:val>
                                            <p:strVal val="#ppt_y"/>
                                          </p:val>
                                        </p:tav>
                                      </p:tavLst>
                                    </p:anim>
                                  </p:childTnLst>
                                </p:cTn>
                              </p:par>
                              <p:par>
                                <p:cTn id="58" presetID="53" presetClass="entr" presetSubtype="16" fill="hold" grpId="0" nodeType="withEffect">
                                  <p:stCondLst>
                                    <p:cond delay="250"/>
                                  </p:stCondLst>
                                  <p:iterate type="lt">
                                    <p:tmPct val="10000"/>
                                  </p:iterate>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Effect transition="in" filter="fade">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28" grpId="0"/>
      <p:bldP spid="29" grpId="0" animBg="1"/>
      <p:bldP spid="30" grpId="0"/>
      <p:bldP spid="31" grpId="0" animBg="1"/>
      <p:bldP spid="32" grpId="0"/>
      <p:bldP spid="3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 xmlns:a14="http://schemas.microsoft.com/office/drawing/2010/main" xmlns:p14="http://schemas.microsoft.com/office/powerpoint/2010/main" xmlns:a16="http://schemas.microsoft.com/office/drawing/2014/main" id="{04D23B37-780C-4CD1-9DBF-B6977E3928F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8" name="图片 17">
            <a:extLst>
              <a:ext uri="{FF2B5EF4-FFF2-40B4-BE49-F238E27FC236}">
                <a16:creationId xmlns="" xmlns:a14="http://schemas.microsoft.com/office/drawing/2010/main" xmlns:p14="http://schemas.microsoft.com/office/powerpoint/2010/main" xmlns:a16="http://schemas.microsoft.com/office/drawing/2014/main" id="{1A5A1965-E030-4285-9F11-543AAD8B263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 name="矩形 1">
            <a:extLst>
              <a:ext uri="{FF2B5EF4-FFF2-40B4-BE49-F238E27FC236}">
                <a16:creationId xmlns="" xmlns:a14="http://schemas.microsoft.com/office/drawing/2010/main" xmlns:p14="http://schemas.microsoft.com/office/powerpoint/2010/main" xmlns:a16="http://schemas.microsoft.com/office/drawing/2014/main" id="{0AAA34BF-C0D8-4F80-8789-0A8810E9478C}"/>
              </a:ext>
            </a:extLst>
          </p:cNvPr>
          <p:cNvSpPr/>
          <p:nvPr/>
        </p:nvSpPr>
        <p:spPr>
          <a:xfrm>
            <a:off x="-35570" y="0"/>
            <a:ext cx="16958319" cy="9361488"/>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9"/>
          <p:cNvSpPr txBox="1"/>
          <p:nvPr/>
        </p:nvSpPr>
        <p:spPr>
          <a:xfrm>
            <a:off x="7821083" y="2402059"/>
            <a:ext cx="7769084" cy="1050722"/>
          </a:xfrm>
          <a:prstGeom prst="rect">
            <a:avLst/>
          </a:prstGeom>
          <a:noFill/>
        </p:spPr>
        <p:txBody>
          <a:bodyPr wrap="square" lIns="126160" tIns="63080" rIns="126160" bIns="63080" rtlCol="0">
            <a:spAutoFit/>
          </a:bodyPr>
          <a:lstStyle/>
          <a:p>
            <a:pPr marL="0" lvl="1"/>
            <a:r>
              <a:rPr lang="zh-CN" altLang="en-US" sz="6000" b="1">
                <a:solidFill>
                  <a:srgbClr val="3A642E"/>
                </a:solidFill>
                <a:latin typeface="+mn-lt"/>
                <a:ea typeface="+mn-ea"/>
                <a:cs typeface="+mn-ea"/>
                <a:sym typeface="+mn-lt"/>
              </a:rPr>
              <a:t>防暑降温小常识</a:t>
            </a:r>
          </a:p>
        </p:txBody>
      </p:sp>
      <p:sp>
        <p:nvSpPr>
          <p:cNvPr id="35" name="文本框 9"/>
          <p:cNvSpPr txBox="1"/>
          <p:nvPr/>
        </p:nvSpPr>
        <p:spPr>
          <a:xfrm>
            <a:off x="8101337" y="3637034"/>
            <a:ext cx="2504923"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6" name="文本框 9"/>
          <p:cNvSpPr txBox="1"/>
          <p:nvPr/>
        </p:nvSpPr>
        <p:spPr>
          <a:xfrm>
            <a:off x="8101335" y="4253894"/>
            <a:ext cx="260084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7" name="文本框 9"/>
          <p:cNvSpPr txBox="1"/>
          <p:nvPr/>
        </p:nvSpPr>
        <p:spPr>
          <a:xfrm>
            <a:off x="10674876" y="3637034"/>
            <a:ext cx="3979185"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sp>
        <p:nvSpPr>
          <p:cNvPr id="38" name="文本框 9"/>
          <p:cNvSpPr txBox="1"/>
          <p:nvPr/>
        </p:nvSpPr>
        <p:spPr>
          <a:xfrm>
            <a:off x="10674875" y="4253895"/>
            <a:ext cx="3187100"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p>
        </p:txBody>
      </p:sp>
      <p:grpSp>
        <p:nvGrpSpPr>
          <p:cNvPr id="39" name="组合 38"/>
          <p:cNvGrpSpPr/>
          <p:nvPr/>
        </p:nvGrpSpPr>
        <p:grpSpPr>
          <a:xfrm>
            <a:off x="3492823" y="2225719"/>
            <a:ext cx="3418430" cy="3031089"/>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3A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grpSp>
      <p:cxnSp>
        <p:nvCxnSpPr>
          <p:cNvPr id="43" name="直接连接符 42"/>
          <p:cNvCxnSpPr>
            <a:cxnSpLocks/>
          </p:cNvCxnSpPr>
          <p:nvPr/>
        </p:nvCxnSpPr>
        <p:spPr>
          <a:xfrm>
            <a:off x="7821084" y="2452790"/>
            <a:ext cx="0" cy="258416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4="http://schemas.microsoft.com/office/drawing/2010/main" xmlns:p14="http://schemas.microsoft.com/office/powerpoint/2010/main" xmlns:a16="http://schemas.microsoft.com/office/drawing/2014/main" id="{BFC490FA-1A07-4437-99BC-7183CFD6C0A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4246" y="6020627"/>
            <a:ext cx="8358504" cy="3340861"/>
          </a:xfrm>
          <a:prstGeom prst="rect">
            <a:avLst/>
          </a:prstGeom>
        </p:spPr>
      </p:pic>
      <p:pic>
        <p:nvPicPr>
          <p:cNvPr id="29" name="图片 28">
            <a:extLst>
              <a:ext uri="{FF2B5EF4-FFF2-40B4-BE49-F238E27FC236}">
                <a16:creationId xmlns="" xmlns:a14="http://schemas.microsoft.com/office/drawing/2010/main" xmlns:p14="http://schemas.microsoft.com/office/powerpoint/2010/main" xmlns:a16="http://schemas.microsoft.com/office/drawing/2014/main" id="{72059D5D-0CE5-4E05-B319-B91F496741D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6402" y="6020627"/>
            <a:ext cx="4736373" cy="3340861"/>
          </a:xfrm>
          <a:prstGeom prst="rect">
            <a:avLst/>
          </a:prstGeom>
        </p:spPr>
      </p:pic>
      <p:pic>
        <p:nvPicPr>
          <p:cNvPr id="34" name="图片 33">
            <a:extLst>
              <a:ext uri="{FF2B5EF4-FFF2-40B4-BE49-F238E27FC236}">
                <a16:creationId xmlns="" xmlns:a14="http://schemas.microsoft.com/office/drawing/2010/main" xmlns:p14="http://schemas.microsoft.com/office/powerpoint/2010/main" xmlns:a16="http://schemas.microsoft.com/office/drawing/2014/main" id="{655E32BF-DEB7-4B32-B20C-CFA52019470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84" y="6020627"/>
            <a:ext cx="4736373" cy="3340861"/>
          </a:xfrm>
          <a:prstGeom prst="rect">
            <a:avLst/>
          </a:prstGeom>
        </p:spPr>
      </p:pic>
      <p:sp>
        <p:nvSpPr>
          <p:cNvPr id="17" name="文本框 9">
            <a:extLst>
              <a:ext uri="{FF2B5EF4-FFF2-40B4-BE49-F238E27FC236}">
                <a16:creationId xmlns="" xmlns:a14="http://schemas.microsoft.com/office/drawing/2010/main" xmlns:p14="http://schemas.microsoft.com/office/powerpoint/2010/main" xmlns:a16="http://schemas.microsoft.com/office/drawing/2014/main" id="{321234A9-ED26-4C04-8E38-9399A4B14430}"/>
              </a:ext>
            </a:extLst>
          </p:cNvPr>
          <p:cNvSpPr txBox="1"/>
          <p:nvPr/>
        </p:nvSpPr>
        <p:spPr>
          <a:xfrm>
            <a:off x="6932620" y="2189862"/>
            <a:ext cx="736667" cy="1512387"/>
          </a:xfrm>
          <a:prstGeom prst="rect">
            <a:avLst/>
          </a:prstGeom>
          <a:noFill/>
        </p:spPr>
        <p:txBody>
          <a:bodyPr wrap="square" lIns="126160" tIns="63080" rIns="126160" bIns="63080" rtlCol="0">
            <a:spAutoFit/>
          </a:bodyPr>
          <a:lstStyle/>
          <a:p>
            <a:pPr marL="0" lvl="1"/>
            <a:r>
              <a:rPr lang="en-US" altLang="zh-CN" sz="9000" b="1">
                <a:solidFill>
                  <a:srgbClr val="3A642E"/>
                </a:solidFill>
                <a:latin typeface="+mn-lt"/>
                <a:ea typeface="+mn-ea"/>
                <a:cs typeface="+mn-ea"/>
                <a:sym typeface="+mn-lt"/>
              </a:rPr>
              <a:t>6</a:t>
            </a:r>
            <a:endParaRPr lang="zh-CN" altLang="en-US" sz="9000" b="1">
              <a:solidFill>
                <a:srgbClr val="3A642E"/>
              </a:solidFill>
              <a:latin typeface="+mn-lt"/>
              <a:ea typeface="+mn-ea"/>
              <a:cs typeface="+mn-ea"/>
              <a:sym typeface="+mn-lt"/>
            </a:endParaRPr>
          </a:p>
        </p:txBody>
      </p:sp>
    </p:spTree>
    <p:extLst>
      <p:ext uri="{BB962C8B-B14F-4D97-AF65-F5344CB8AC3E}">
        <p14:creationId xmlns:p14="http://schemas.microsoft.com/office/powerpoint/2010/main" val="1856085005"/>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52" presetClass="entr" presetSubtype="0" fill="hold" grpId="0" nodeType="with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Scale>
                                      <p:cBhvr>
                                        <p:cTn id="1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7"/>
                                        </p:tgtEl>
                                        <p:attrNameLst>
                                          <p:attrName>ppt_x</p:attrName>
                                          <p:attrName>ppt_y</p:attrName>
                                        </p:attrNameLst>
                                      </p:cBhvr>
                                    </p:animMotion>
                                    <p:animEffect transition="in" filter="fade">
                                      <p:cBhvr>
                                        <p:cTn id="14" dur="1000"/>
                                        <p:tgtEl>
                                          <p:spTgt spid="17"/>
                                        </p:tgtEl>
                                      </p:cBhvr>
                                    </p:animEffect>
                                  </p:childTnLst>
                                </p:cTn>
                              </p:par>
                              <p:par>
                                <p:cTn id="15" presetID="52" presetClass="entr" presetSubtype="0" fill="hold" grpId="0" nodeType="withEffect">
                                  <p:stCondLst>
                                    <p:cond delay="650"/>
                                  </p:stCondLst>
                                  <p:iterate type="lt">
                                    <p:tmPct val="10000"/>
                                  </p:iterate>
                                  <p:childTnLst>
                                    <p:set>
                                      <p:cBhvr>
                                        <p:cTn id="16" dur="1" fill="hold">
                                          <p:stCondLst>
                                            <p:cond delay="0"/>
                                          </p:stCondLst>
                                        </p:cTn>
                                        <p:tgtEl>
                                          <p:spTgt spid="33"/>
                                        </p:tgtEl>
                                        <p:attrNameLst>
                                          <p:attrName>style.visibility</p:attrName>
                                        </p:attrNameLst>
                                      </p:cBhvr>
                                      <p:to>
                                        <p:strVal val="visible"/>
                                      </p:to>
                                    </p:set>
                                    <p:animScale>
                                      <p:cBhvr>
                                        <p:cTn id="1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3"/>
                                        </p:tgtEl>
                                        <p:attrNameLst>
                                          <p:attrName>ppt_x</p:attrName>
                                          <p:attrName>ppt_y</p:attrName>
                                        </p:attrNameLst>
                                      </p:cBhvr>
                                    </p:animMotion>
                                    <p:animEffect transition="in" filter="fade">
                                      <p:cBhvr>
                                        <p:cTn id="19" dur="1000"/>
                                        <p:tgtEl>
                                          <p:spTgt spid="33"/>
                                        </p:tgtEl>
                                      </p:cBhvr>
                                    </p:animEffect>
                                  </p:childTnLst>
                                </p:cTn>
                              </p:par>
                              <p:par>
                                <p:cTn id="20" presetID="22" presetClass="entr" presetSubtype="1" fill="hold" nodeType="withEffect">
                                  <p:stCondLst>
                                    <p:cond delay="1850"/>
                                  </p:stCondLst>
                                  <p:childTnLst>
                                    <p:set>
                                      <p:cBhvr>
                                        <p:cTn id="21" dur="1" fill="hold">
                                          <p:stCondLst>
                                            <p:cond delay="0"/>
                                          </p:stCondLst>
                                        </p:cTn>
                                        <p:tgtEl>
                                          <p:spTgt spid="43"/>
                                        </p:tgtEl>
                                        <p:attrNameLst>
                                          <p:attrName>style.visibility</p:attrName>
                                        </p:attrNameLst>
                                      </p:cBhvr>
                                      <p:to>
                                        <p:strVal val="visible"/>
                                      </p:to>
                                    </p:set>
                                    <p:animEffect transition="in" filter="wipe(up)">
                                      <p:cBhvr>
                                        <p:cTn id="22" dur="500"/>
                                        <p:tgtEl>
                                          <p:spTgt spid="43"/>
                                        </p:tgtEl>
                                      </p:cBhvr>
                                    </p:animEffect>
                                  </p:childTnLst>
                                </p:cTn>
                              </p:par>
                              <p:par>
                                <p:cTn id="23" presetID="2" presetClass="entr" presetSubtype="4" fill="hold" grpId="0" nodeType="withEffect">
                                  <p:stCondLst>
                                    <p:cond delay="250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250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5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50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7" grpId="0"/>
      <p:bldP spid="3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28</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防暑降温小常识</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35" name="组合 3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7D5FCDC-DC51-492C-878C-9CC0926E028C}"/>
              </a:ext>
            </a:extLst>
          </p:cNvPr>
          <p:cNvGrpSpPr/>
          <p:nvPr/>
        </p:nvGrpSpPr>
        <p:grpSpPr>
          <a:xfrm>
            <a:off x="2196679" y="4536726"/>
            <a:ext cx="12529392" cy="878639"/>
            <a:chOff x="1391598" y="4813561"/>
            <a:chExt cx="9178730" cy="643671"/>
          </a:xfrm>
        </p:grpSpPr>
        <p:sp>
          <p:nvSpPr>
            <p:cNvPr id="36" name="Shape 268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09D06D1-AA80-48FF-8000-57D3A7034EE9}"/>
                </a:ext>
              </a:extLst>
            </p:cNvPr>
            <p:cNvSpPr/>
            <p:nvPr/>
          </p:nvSpPr>
          <p:spPr>
            <a:xfrm>
              <a:off x="1391598" y="4813561"/>
              <a:ext cx="351987" cy="351987"/>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lumMod val="85000"/>
                <a:lumOff val="15000"/>
              </a:schemeClr>
            </a:solidFill>
            <a:ln w="12700">
              <a:miter lim="400000"/>
            </a:ln>
          </p:spPr>
          <p:txBody>
            <a:bodyPr lIns="51995" tIns="51995" rIns="51995" bIns="51995" anchor="ctr"/>
            <a:lstStyle/>
            <a:p>
              <a:pPr defTabSz="623891">
                <a:lnSpc>
                  <a:spcPct val="150000"/>
                </a:lnSpc>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lt"/>
                <a:ea typeface="+mn-ea"/>
                <a:cs typeface="+mn-ea"/>
                <a:sym typeface="+mn-lt"/>
              </a:endParaRPr>
            </a:p>
          </p:txBody>
        </p:sp>
        <p:sp>
          <p:nvSpPr>
            <p:cNvPr id="37"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6407E79-530F-4D23-B33F-887DA4BB3E8F}"/>
                </a:ext>
              </a:extLst>
            </p:cNvPr>
            <p:cNvSpPr/>
            <p:nvPr/>
          </p:nvSpPr>
          <p:spPr>
            <a:xfrm>
              <a:off x="1850677" y="4813562"/>
              <a:ext cx="8719651" cy="643670"/>
            </a:xfrm>
            <a:prstGeom prst="rect">
              <a:avLst/>
            </a:prstGeom>
          </p:spPr>
          <p:txBody>
            <a:bodyPr wrap="square">
              <a:spAutoFit/>
            </a:bodyPr>
            <a:lstStyle/>
            <a:p>
              <a:pPr algn="just" fontAlgn="auto">
                <a:lnSpc>
                  <a:spcPct val="150000"/>
                </a:lnSpc>
                <a:spcBef>
                  <a:spcPts val="0"/>
                </a:spcBef>
                <a:spcAft>
                  <a:spcPts val="0"/>
                </a:spcAft>
                <a:defRPr/>
              </a:pPr>
              <a:r>
                <a:rPr lang="zh-CN" altLang="en-US" noProof="1">
                  <a:solidFill>
                    <a:schemeClr val="tx1">
                      <a:lumMod val="75000"/>
                      <a:lumOff val="25000"/>
                    </a:schemeClr>
                  </a:solidFill>
                  <a:latin typeface="+mn-lt"/>
                  <a:ea typeface="+mn-ea"/>
                  <a:cs typeface="+mn-ea"/>
                  <a:sym typeface="+mn-lt"/>
                </a:rPr>
                <a:t>先兆中暑：是指在高温环境中一段时间后，出现轻微的头晕、头痛、耳鸣、眼花、口渴、全身无力及行走不稳。  这种中暑短时间休息即可恢复。</a:t>
              </a:r>
            </a:p>
          </p:txBody>
        </p:sp>
      </p:grpSp>
      <p:grpSp>
        <p:nvGrpSpPr>
          <p:cNvPr id="38" name="组合 3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F01B361-862C-4F5A-BB0E-C9FDAC5B9D2D}"/>
              </a:ext>
            </a:extLst>
          </p:cNvPr>
          <p:cNvGrpSpPr/>
          <p:nvPr/>
        </p:nvGrpSpPr>
        <p:grpSpPr>
          <a:xfrm>
            <a:off x="2196679" y="5904875"/>
            <a:ext cx="12529392" cy="878638"/>
            <a:chOff x="1391598" y="5513599"/>
            <a:chExt cx="9178730" cy="643669"/>
          </a:xfrm>
        </p:grpSpPr>
        <p:sp>
          <p:nvSpPr>
            <p:cNvPr id="39" name="Shape 25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84CBEA2-E62C-4A71-962C-DBEDF18DE9AE}"/>
                </a:ext>
              </a:extLst>
            </p:cNvPr>
            <p:cNvSpPr>
              <a:spLocks noChangeAspect="1"/>
            </p:cNvSpPr>
            <p:nvPr/>
          </p:nvSpPr>
          <p:spPr>
            <a:xfrm>
              <a:off x="1391598" y="5555216"/>
              <a:ext cx="298540" cy="29854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lumMod val="85000"/>
                <a:lumOff val="15000"/>
              </a:schemeClr>
            </a:solidFill>
            <a:ln w="12700">
              <a:miter lim="400000"/>
            </a:ln>
          </p:spPr>
          <p:txBody>
            <a:bodyPr lIns="51995" tIns="51995" rIns="51995" bIns="51995" anchor="ctr"/>
            <a:lstStyle/>
            <a:p>
              <a:pPr defTabSz="623891">
                <a:lnSpc>
                  <a:spcPct val="150000"/>
                </a:lnSpc>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lt"/>
                <a:ea typeface="+mn-ea"/>
                <a:cs typeface="+mn-ea"/>
                <a:sym typeface="+mn-lt"/>
              </a:endParaRPr>
            </a:p>
          </p:txBody>
        </p:sp>
        <p:sp>
          <p:nvSpPr>
            <p:cNvPr id="40"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979608E-81BB-468F-84B2-9F97E730E937}"/>
                </a:ext>
              </a:extLst>
            </p:cNvPr>
            <p:cNvSpPr/>
            <p:nvPr/>
          </p:nvSpPr>
          <p:spPr>
            <a:xfrm>
              <a:off x="1850677" y="5513599"/>
              <a:ext cx="8719651" cy="643669"/>
            </a:xfrm>
            <a:prstGeom prst="rect">
              <a:avLst/>
            </a:prstGeom>
          </p:spPr>
          <p:txBody>
            <a:bodyPr wrap="square">
              <a:spAutoFit/>
            </a:bodyPr>
            <a:lstStyle/>
            <a:p>
              <a:pPr algn="just" fontAlgn="auto">
                <a:lnSpc>
                  <a:spcPct val="150000"/>
                </a:lnSpc>
                <a:spcBef>
                  <a:spcPts val="0"/>
                </a:spcBef>
                <a:spcAft>
                  <a:spcPts val="0"/>
                </a:spcAft>
                <a:defRPr/>
              </a:pPr>
              <a:r>
                <a:rPr lang="zh-CN" altLang="en-US" noProof="1">
                  <a:solidFill>
                    <a:schemeClr val="tx1">
                      <a:lumMod val="75000"/>
                      <a:lumOff val="25000"/>
                    </a:schemeClr>
                  </a:solidFill>
                  <a:latin typeface="+mn-lt"/>
                  <a:ea typeface="+mn-ea"/>
                  <a:cs typeface="+mn-ea"/>
                  <a:sym typeface="+mn-lt"/>
                </a:rPr>
                <a:t>轻症中暑：指除以上症状外，还发生体温升高，面色潮红，胸闷、皮肤干热，或有面色苍白、恶心、呕吐、大汗、血压下降、脉搏细弱等症状。</a:t>
              </a:r>
            </a:p>
          </p:txBody>
        </p:sp>
      </p:grpSp>
      <p:sp>
        <p:nvSpPr>
          <p:cNvPr id="41" name="TextBox 3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1413B0C-540E-4B0D-B3DD-EF8894A6255C}"/>
              </a:ext>
            </a:extLst>
          </p:cNvPr>
          <p:cNvSpPr txBox="1"/>
          <p:nvPr/>
        </p:nvSpPr>
        <p:spPr>
          <a:xfrm>
            <a:off x="972543" y="3166151"/>
            <a:ext cx="4752528" cy="722505"/>
          </a:xfrm>
          <a:prstGeom prst="rect">
            <a:avLst/>
          </a:prstGeom>
          <a:noFill/>
        </p:spPr>
        <p:txBody>
          <a:bodyPr wrap="square" rtlCol="0">
            <a:spAutoFit/>
          </a:bodyPr>
          <a:lstStyle/>
          <a:p>
            <a:r>
              <a:rPr lang="zh-CN" altLang="en-US" sz="4095" b="1">
                <a:solidFill>
                  <a:srgbClr val="3A642E"/>
                </a:solidFill>
                <a:latin typeface="+mn-lt"/>
                <a:ea typeface="+mn-ea"/>
                <a:cs typeface="+mn-ea"/>
                <a:sym typeface="+mn-lt"/>
              </a:rPr>
              <a:t>一、遵守时间 </a:t>
            </a:r>
            <a:endParaRPr lang="en-US" sz="4095" b="1" dirty="0">
              <a:solidFill>
                <a:srgbClr val="3A642E"/>
              </a:solidFill>
              <a:latin typeface="+mn-lt"/>
              <a:ea typeface="+mn-ea"/>
              <a:cs typeface="+mn-ea"/>
              <a:sym typeface="+mn-lt"/>
            </a:endParaRPr>
          </a:p>
        </p:txBody>
      </p:sp>
      <p:sp>
        <p:nvSpPr>
          <p:cNvPr id="42" name="矩形 4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5960F4B-9B5A-4D6B-999A-749F91D21D5F}"/>
              </a:ext>
            </a:extLst>
          </p:cNvPr>
          <p:cNvSpPr/>
          <p:nvPr/>
        </p:nvSpPr>
        <p:spPr>
          <a:xfrm>
            <a:off x="799099" y="1872432"/>
            <a:ext cx="14403937" cy="807913"/>
          </a:xfrm>
          <a:prstGeom prst="rect">
            <a:avLst/>
          </a:prstGeom>
        </p:spPr>
        <p:txBody>
          <a:bodyPr wrap="square">
            <a:spAutoFit/>
          </a:bodyPr>
          <a:lstStyle/>
          <a:p>
            <a:pPr algn="just">
              <a:lnSpc>
                <a:spcPct val="150000"/>
              </a:lnSpc>
              <a:buClr>
                <a:srgbClr val="E24848"/>
              </a:buClr>
            </a:pPr>
            <a:r>
              <a:rPr lang="zh-CN" altLang="en-US" sz="1638" noProof="1">
                <a:solidFill>
                  <a:schemeClr val="tx1">
                    <a:lumMod val="85000"/>
                    <a:lumOff val="15000"/>
                  </a:schemeClr>
                </a:solidFill>
                <a:latin typeface="+mn-lt"/>
                <a:ea typeface="+mn-ea"/>
                <a:cs typeface="+mn-ea"/>
                <a:sym typeface="+mn-lt"/>
              </a:rPr>
              <a:t>在高温高湿或强辐射热的气象条件下，人们长期在户外活动，就会导致人体体温调节功能障碍，发生中暑。中暑是典型的气象过敏反应。产生中暑的因素除了气温外，还有湿度、日照、高温环境暴露时间、体制强弱、营养状况、水盐供给以及健康状况有关。</a:t>
            </a:r>
          </a:p>
        </p:txBody>
      </p:sp>
      <p:grpSp>
        <p:nvGrpSpPr>
          <p:cNvPr id="43" name="组合 4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9C5F6FE-552F-42AB-B120-4A7F67C05DF4}"/>
              </a:ext>
            </a:extLst>
          </p:cNvPr>
          <p:cNvGrpSpPr/>
          <p:nvPr/>
        </p:nvGrpSpPr>
        <p:grpSpPr>
          <a:xfrm>
            <a:off x="2196679" y="7256882"/>
            <a:ext cx="12529392" cy="878638"/>
            <a:chOff x="1391598" y="5513600"/>
            <a:chExt cx="9178730" cy="643670"/>
          </a:xfrm>
        </p:grpSpPr>
        <p:sp>
          <p:nvSpPr>
            <p:cNvPr id="44" name="Shape 25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E59B2E8-4474-42EE-B98E-5E8A34E06636}"/>
                </a:ext>
              </a:extLst>
            </p:cNvPr>
            <p:cNvSpPr>
              <a:spLocks noChangeAspect="1"/>
            </p:cNvSpPr>
            <p:nvPr/>
          </p:nvSpPr>
          <p:spPr>
            <a:xfrm>
              <a:off x="1391598" y="5555216"/>
              <a:ext cx="298540" cy="29854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lumMod val="85000"/>
                <a:lumOff val="15000"/>
              </a:schemeClr>
            </a:solidFill>
            <a:ln w="12700">
              <a:miter lim="400000"/>
            </a:ln>
          </p:spPr>
          <p:txBody>
            <a:bodyPr lIns="51995" tIns="51995" rIns="51995" bIns="51995" anchor="ctr"/>
            <a:lstStyle/>
            <a:p>
              <a:pPr defTabSz="623891">
                <a:lnSpc>
                  <a:spcPct val="150000"/>
                </a:lnSpc>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lt"/>
                <a:ea typeface="+mn-ea"/>
                <a:cs typeface="+mn-ea"/>
                <a:sym typeface="+mn-lt"/>
              </a:endParaRPr>
            </a:p>
          </p:txBody>
        </p:sp>
        <p:sp>
          <p:nvSpPr>
            <p:cNvPr id="45" name="Rectangle 2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4795467-F3B0-4A80-97F2-BE198E5F7DF0}"/>
                </a:ext>
              </a:extLst>
            </p:cNvPr>
            <p:cNvSpPr/>
            <p:nvPr/>
          </p:nvSpPr>
          <p:spPr>
            <a:xfrm>
              <a:off x="1850677" y="5513600"/>
              <a:ext cx="8719651" cy="643670"/>
            </a:xfrm>
            <a:prstGeom prst="rect">
              <a:avLst/>
            </a:prstGeom>
          </p:spPr>
          <p:txBody>
            <a:bodyPr wrap="square">
              <a:spAutoFit/>
            </a:bodyPr>
            <a:lstStyle/>
            <a:p>
              <a:pPr algn="just" fontAlgn="auto">
                <a:lnSpc>
                  <a:spcPct val="150000"/>
                </a:lnSpc>
                <a:spcBef>
                  <a:spcPts val="0"/>
                </a:spcBef>
                <a:spcAft>
                  <a:spcPts val="0"/>
                </a:spcAft>
                <a:defRPr/>
              </a:pPr>
              <a:r>
                <a:rPr lang="zh-CN" altLang="en-US" noProof="1">
                  <a:solidFill>
                    <a:schemeClr val="tx1">
                      <a:lumMod val="75000"/>
                      <a:lumOff val="25000"/>
                    </a:schemeClr>
                  </a:solidFill>
                  <a:latin typeface="+mn-lt"/>
                  <a:ea typeface="+mn-ea"/>
                  <a:cs typeface="+mn-ea"/>
                  <a:sym typeface="+mn-lt"/>
                </a:rPr>
                <a:t>重症中暑：也称热衰竭，表现为：皮肤凉，过度出汗，恶心，呕吐，瞳孔扩大，腹部或肢体痉挛，脉搏快，常突然昏倒或大汗后抽搐、烦躁不安，口渴、尿少、昏迷甚至意识丧失等症状。</a:t>
              </a:r>
            </a:p>
          </p:txBody>
        </p:sp>
      </p:grpSp>
    </p:spTree>
    <p:extLst>
      <p:ext uri="{BB962C8B-B14F-4D97-AF65-F5344CB8AC3E}">
        <p14:creationId xmlns:p14="http://schemas.microsoft.com/office/powerpoint/2010/main" val="1647771490"/>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75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anim calcmode="lin" valueType="num">
                                      <p:cBhvr>
                                        <p:cTn id="14" dur="500" fill="hold"/>
                                        <p:tgtEl>
                                          <p:spTgt spid="42"/>
                                        </p:tgtEl>
                                        <p:attrNameLst>
                                          <p:attrName>ppt_x</p:attrName>
                                        </p:attrNameLst>
                                      </p:cBhvr>
                                      <p:tavLst>
                                        <p:tav tm="0">
                                          <p:val>
                                            <p:strVal val="#ppt_x"/>
                                          </p:val>
                                        </p:tav>
                                        <p:tav tm="100000">
                                          <p:val>
                                            <p:strVal val="#ppt_x"/>
                                          </p:val>
                                        </p:tav>
                                      </p:tavLst>
                                    </p:anim>
                                    <p:anim calcmode="lin" valueType="num">
                                      <p:cBhvr>
                                        <p:cTn id="15" dur="500" fill="hold"/>
                                        <p:tgtEl>
                                          <p:spTgt spid="42"/>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par>
                                <p:cTn id="21" presetID="53" presetClass="entr" presetSubtype="16"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Effect transition="in" filter="fade">
                                      <p:cBhvr>
                                        <p:cTn id="25" dur="500"/>
                                        <p:tgtEl>
                                          <p:spTgt spid="38"/>
                                        </p:tgtEl>
                                      </p:cBhvr>
                                    </p:animEffect>
                                  </p:childTnLst>
                                </p:cTn>
                              </p:par>
                              <p:par>
                                <p:cTn id="26" presetID="53" presetClass="entr" presetSubtype="16"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ppt_w</p:attrName>
                                        </p:attrNameLst>
                                      </p:cBhvr>
                                      <p:tavLst>
                                        <p:tav tm="0">
                                          <p:val>
                                            <p:fltVal val="0"/>
                                          </p:val>
                                        </p:tav>
                                        <p:tav tm="100000">
                                          <p:val>
                                            <p:strVal val="#ppt_w"/>
                                          </p:val>
                                        </p:tav>
                                      </p:tavLst>
                                    </p:anim>
                                    <p:anim calcmode="lin" valueType="num">
                                      <p:cBhvr>
                                        <p:cTn id="29" dur="500" fill="hold"/>
                                        <p:tgtEl>
                                          <p:spTgt spid="43"/>
                                        </p:tgtEl>
                                        <p:attrNameLst>
                                          <p:attrName>ppt_h</p:attrName>
                                        </p:attrNameLst>
                                      </p:cBhvr>
                                      <p:tavLst>
                                        <p:tav tm="0">
                                          <p:val>
                                            <p:fltVal val="0"/>
                                          </p:val>
                                        </p:tav>
                                        <p:tav tm="100000">
                                          <p:val>
                                            <p:strVal val="#ppt_h"/>
                                          </p:val>
                                        </p:tav>
                                      </p:tavLst>
                                    </p:anim>
                                    <p:animEffect transition="in" filter="fade">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29</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防暑降温小常识</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16" name="组合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8FA8094-107A-4EA0-B797-210C4E5184C1}"/>
              </a:ext>
            </a:extLst>
          </p:cNvPr>
          <p:cNvGrpSpPr/>
          <p:nvPr/>
        </p:nvGrpSpPr>
        <p:grpSpPr>
          <a:xfrm>
            <a:off x="3780855" y="7497424"/>
            <a:ext cx="9289032" cy="1075987"/>
            <a:chOff x="5373526" y="9190723"/>
            <a:chExt cx="13272515" cy="1540942"/>
          </a:xfrm>
        </p:grpSpPr>
        <p:sp>
          <p:nvSpPr>
            <p:cNvPr id="17" name="Tit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926B20D-7154-456F-A26B-0E07A8885D38}"/>
                </a:ext>
              </a:extLst>
            </p:cNvPr>
            <p:cNvSpPr txBox="1">
              <a:spLocks/>
            </p:cNvSpPr>
            <p:nvPr/>
          </p:nvSpPr>
          <p:spPr>
            <a:xfrm>
              <a:off x="8957461" y="9190723"/>
              <a:ext cx="5192705" cy="771353"/>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3500" b="1">
                  <a:solidFill>
                    <a:schemeClr val="tx2"/>
                  </a:solidFill>
                  <a:latin typeface="+mn-lt"/>
                  <a:ea typeface="+mn-ea"/>
                  <a:cs typeface="+mn-ea"/>
                  <a:sym typeface="+mn-lt"/>
                </a:rPr>
                <a:t>二、中暑的预防</a:t>
              </a:r>
            </a:p>
          </p:txBody>
        </p:sp>
        <p:sp>
          <p:nvSpPr>
            <p:cNvPr id="18" name="TextBox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4F33E4-175C-452B-8166-27763E499A7D}"/>
                </a:ext>
              </a:extLst>
            </p:cNvPr>
            <p:cNvSpPr txBox="1"/>
            <p:nvPr/>
          </p:nvSpPr>
          <p:spPr>
            <a:xfrm>
              <a:off x="5373526" y="10127898"/>
              <a:ext cx="13272515" cy="603767"/>
            </a:xfrm>
            <a:prstGeom prst="rect">
              <a:avLst/>
            </a:prstGeom>
            <a:noFill/>
          </p:spPr>
          <p:txBody>
            <a:bodyPr wrap="square" rtlCol="0">
              <a:spAutoFit/>
            </a:bodyPr>
            <a:lstStyle/>
            <a:p>
              <a:pPr>
                <a:lnSpc>
                  <a:spcPct val="130000"/>
                </a:lnSpc>
              </a:pPr>
              <a:r>
                <a:rPr lang="zh-CN" altLang="en-US">
                  <a:solidFill>
                    <a:schemeClr val="tx2"/>
                  </a:solidFill>
                  <a:latin typeface="+mn-lt"/>
                  <a:ea typeface="+mn-ea"/>
                  <a:cs typeface="+mn-ea"/>
                  <a:sym typeface="+mn-lt"/>
                </a:rPr>
                <a:t>中暑是夏季常见的急诊，加强预防可以大减少发病率，中暑的预防应注意几点：</a:t>
              </a:r>
            </a:p>
          </p:txBody>
        </p:sp>
      </p:grpSp>
      <p:grpSp>
        <p:nvGrpSpPr>
          <p:cNvPr id="39" name="组合 3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5896F2F-18E0-4432-9049-94FFCAC57315}"/>
              </a:ext>
            </a:extLst>
          </p:cNvPr>
          <p:cNvGrpSpPr/>
          <p:nvPr/>
        </p:nvGrpSpPr>
        <p:grpSpPr>
          <a:xfrm>
            <a:off x="1629228" y="1615882"/>
            <a:ext cx="3205360" cy="2329171"/>
            <a:chOff x="3236865" y="2991053"/>
            <a:chExt cx="4579937" cy="3335658"/>
          </a:xfrm>
        </p:grpSpPr>
        <p:sp>
          <p:nvSpPr>
            <p:cNvPr id="40" name="TextBox 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D9086F9-CBE1-443E-8AA1-D933EF8F6A2C}"/>
                </a:ext>
              </a:extLst>
            </p:cNvPr>
            <p:cNvSpPr txBox="1">
              <a:spLocks noChangeArrowheads="1"/>
            </p:cNvSpPr>
            <p:nvPr/>
          </p:nvSpPr>
          <p:spPr bwMode="auto">
            <a:xfrm>
              <a:off x="3236865" y="3629228"/>
              <a:ext cx="4579937" cy="269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50000"/>
                </a:lnSpc>
              </a:pPr>
              <a:r>
                <a:rPr lang="zh-CN" altLang="en-US" sz="1800">
                  <a:solidFill>
                    <a:schemeClr val="tx2"/>
                  </a:solidFill>
                  <a:latin typeface="+mn-lt"/>
                  <a:ea typeface="+mn-ea"/>
                  <a:cs typeface="+mn-ea"/>
                  <a:sym typeface="+mn-lt"/>
                </a:rPr>
                <a:t>充足的睡眠。合理安排休息时间，保证足够的睡眠以保持充沛的体能，并达到防暑目的。</a:t>
              </a:r>
            </a:p>
          </p:txBody>
        </p:sp>
        <p:sp>
          <p:nvSpPr>
            <p:cNvPr id="41" name="TextBox 6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7417E6-D4FB-450F-A7ED-E8921F077A95}"/>
                </a:ext>
              </a:extLst>
            </p:cNvPr>
            <p:cNvSpPr txBox="1">
              <a:spLocks noChangeArrowheads="1"/>
            </p:cNvSpPr>
            <p:nvPr/>
          </p:nvSpPr>
          <p:spPr bwMode="auto">
            <a:xfrm>
              <a:off x="6015827" y="2991053"/>
              <a:ext cx="1743826" cy="9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50000"/>
                </a:lnSpc>
              </a:pPr>
              <a:r>
                <a:rPr lang="zh-CN" altLang="en-US" sz="2200" b="1">
                  <a:solidFill>
                    <a:schemeClr val="accent3"/>
                  </a:solidFill>
                  <a:latin typeface="+mn-lt"/>
                  <a:ea typeface="+mn-ea"/>
                  <a:cs typeface="+mn-ea"/>
                  <a:sym typeface="+mn-lt"/>
                </a:rPr>
                <a:t>标题一</a:t>
              </a:r>
              <a:endParaRPr lang="id-ID" altLang="zh-CN" sz="2200" b="1" dirty="0">
                <a:solidFill>
                  <a:schemeClr val="accent3"/>
                </a:solidFill>
                <a:latin typeface="+mn-lt"/>
                <a:ea typeface="+mn-ea"/>
                <a:cs typeface="+mn-ea"/>
                <a:sym typeface="+mn-lt"/>
              </a:endParaRPr>
            </a:p>
          </p:txBody>
        </p:sp>
      </p:grpSp>
      <p:grpSp>
        <p:nvGrpSpPr>
          <p:cNvPr id="42" name="组合 4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7D6BD3C-A922-4E8D-B442-32D632B5C6A7}"/>
              </a:ext>
            </a:extLst>
          </p:cNvPr>
          <p:cNvGrpSpPr/>
          <p:nvPr/>
        </p:nvGrpSpPr>
        <p:grpSpPr>
          <a:xfrm>
            <a:off x="1665457" y="4324558"/>
            <a:ext cx="3205360" cy="2329171"/>
            <a:chOff x="1838833" y="8559213"/>
            <a:chExt cx="4579937" cy="3335658"/>
          </a:xfrm>
        </p:grpSpPr>
        <p:sp>
          <p:nvSpPr>
            <p:cNvPr id="43" name="TextBox 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D128FE4-C8E0-424B-9BC4-8535B86C4058}"/>
                </a:ext>
              </a:extLst>
            </p:cNvPr>
            <p:cNvSpPr txBox="1">
              <a:spLocks noChangeArrowheads="1"/>
            </p:cNvSpPr>
            <p:nvPr/>
          </p:nvSpPr>
          <p:spPr bwMode="auto">
            <a:xfrm>
              <a:off x="1838833" y="9197388"/>
              <a:ext cx="4579937" cy="269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50000"/>
                </a:lnSpc>
              </a:pPr>
              <a:r>
                <a:rPr lang="zh-CN" altLang="en-US" sz="1800">
                  <a:solidFill>
                    <a:schemeClr val="tx2"/>
                  </a:solidFill>
                  <a:latin typeface="+mn-lt"/>
                  <a:ea typeface="+mn-ea"/>
                  <a:cs typeface="+mn-ea"/>
                  <a:sym typeface="+mn-lt"/>
                </a:rPr>
                <a:t>科学合理的饮食。吃大量的蔬菜、水果及适量的动物蛋白质和脂肪，补充体能消耗。切忌节食。</a:t>
              </a:r>
            </a:p>
          </p:txBody>
        </p:sp>
        <p:sp>
          <p:nvSpPr>
            <p:cNvPr id="44" name="TextBox 6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87A72E2-7D01-433F-A33E-023EF34CC65E}"/>
                </a:ext>
              </a:extLst>
            </p:cNvPr>
            <p:cNvSpPr txBox="1">
              <a:spLocks noChangeArrowheads="1"/>
            </p:cNvSpPr>
            <p:nvPr/>
          </p:nvSpPr>
          <p:spPr bwMode="auto">
            <a:xfrm>
              <a:off x="4624664" y="8559213"/>
              <a:ext cx="1736957"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a:solidFill>
                    <a:schemeClr val="accent3"/>
                  </a:solidFill>
                  <a:latin typeface="+mn-lt"/>
                  <a:ea typeface="+mn-ea"/>
                  <a:cs typeface="+mn-ea"/>
                  <a:sym typeface="+mn-lt"/>
                </a:rPr>
                <a:t>标题二</a:t>
              </a:r>
              <a:endParaRPr lang="id-ID" sz="2200" b="1" dirty="0">
                <a:solidFill>
                  <a:schemeClr val="accent3"/>
                </a:solidFill>
                <a:latin typeface="+mn-lt"/>
                <a:ea typeface="+mn-ea"/>
                <a:cs typeface="+mn-ea"/>
                <a:sym typeface="+mn-lt"/>
              </a:endParaRPr>
            </a:p>
          </p:txBody>
        </p:sp>
      </p:grpSp>
      <p:grpSp>
        <p:nvGrpSpPr>
          <p:cNvPr id="45" name="组合 4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7B5F229-4595-4771-BB7C-5C5C6516FD91}"/>
              </a:ext>
            </a:extLst>
          </p:cNvPr>
          <p:cNvGrpSpPr/>
          <p:nvPr/>
        </p:nvGrpSpPr>
        <p:grpSpPr>
          <a:xfrm>
            <a:off x="12633031" y="1892176"/>
            <a:ext cx="3217714" cy="2329171"/>
            <a:chOff x="16859013" y="5016305"/>
            <a:chExt cx="4597589" cy="3335658"/>
          </a:xfrm>
        </p:grpSpPr>
        <p:sp>
          <p:nvSpPr>
            <p:cNvPr id="46" name="TextBox 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E6A2568-2ACD-41EE-BD79-42B7E2DF6AB3}"/>
                </a:ext>
              </a:extLst>
            </p:cNvPr>
            <p:cNvSpPr txBox="1">
              <a:spLocks noChangeArrowheads="1"/>
            </p:cNvSpPr>
            <p:nvPr/>
          </p:nvSpPr>
          <p:spPr bwMode="auto">
            <a:xfrm>
              <a:off x="16876665" y="5654480"/>
              <a:ext cx="4579937" cy="269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nSpc>
                  <a:spcPct val="150000"/>
                </a:lnSpc>
              </a:pPr>
              <a:r>
                <a:rPr lang="zh-CN" altLang="en-US" sz="1800">
                  <a:solidFill>
                    <a:schemeClr val="tx2"/>
                  </a:solidFill>
                  <a:latin typeface="+mn-lt"/>
                  <a:ea typeface="+mn-ea"/>
                  <a:cs typeface="+mn-ea"/>
                  <a:sym typeface="+mn-lt"/>
                </a:rPr>
                <a:t>做好防晒措施。室外活动要避免阳光直射头部，避免皮肤直接吸收辐射热，带好帽子、衣着宽松。</a:t>
              </a:r>
            </a:p>
          </p:txBody>
        </p:sp>
        <p:sp>
          <p:nvSpPr>
            <p:cNvPr id="47" name="TextBox 6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4D44258-2492-46AB-A936-BDB666503B28}"/>
                </a:ext>
              </a:extLst>
            </p:cNvPr>
            <p:cNvSpPr txBox="1">
              <a:spLocks noChangeArrowheads="1"/>
            </p:cNvSpPr>
            <p:nvPr/>
          </p:nvSpPr>
          <p:spPr bwMode="auto">
            <a:xfrm>
              <a:off x="16859013" y="5016305"/>
              <a:ext cx="1743826" cy="9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50000"/>
                </a:lnSpc>
              </a:pPr>
              <a:r>
                <a:rPr lang="zh-CN" altLang="en-US" sz="2200" b="1">
                  <a:solidFill>
                    <a:schemeClr val="accent3"/>
                  </a:solidFill>
                  <a:latin typeface="+mn-lt"/>
                  <a:ea typeface="+mn-ea"/>
                  <a:cs typeface="+mn-ea"/>
                  <a:sym typeface="+mn-lt"/>
                </a:rPr>
                <a:t>标题三</a:t>
              </a:r>
              <a:endParaRPr lang="id-ID" altLang="zh-CN" sz="2200" b="1" dirty="0">
                <a:solidFill>
                  <a:schemeClr val="accent3"/>
                </a:solidFill>
                <a:latin typeface="+mn-lt"/>
                <a:ea typeface="+mn-ea"/>
                <a:cs typeface="+mn-ea"/>
                <a:sym typeface="+mn-lt"/>
              </a:endParaRPr>
            </a:p>
          </p:txBody>
        </p:sp>
      </p:grpSp>
      <p:grpSp>
        <p:nvGrpSpPr>
          <p:cNvPr id="48" name="组合 4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C9C16C6-91BD-4C1E-BD19-CC813DE77CC1}"/>
              </a:ext>
            </a:extLst>
          </p:cNvPr>
          <p:cNvGrpSpPr/>
          <p:nvPr/>
        </p:nvGrpSpPr>
        <p:grpSpPr>
          <a:xfrm>
            <a:off x="12682680" y="4612590"/>
            <a:ext cx="3205360" cy="2329171"/>
            <a:chOff x="15573327" y="10471354"/>
            <a:chExt cx="4579937" cy="3335658"/>
          </a:xfrm>
        </p:grpSpPr>
        <p:sp>
          <p:nvSpPr>
            <p:cNvPr id="49" name="TextBox 6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4BA7669-92E6-496F-8C97-6423415101E7}"/>
                </a:ext>
              </a:extLst>
            </p:cNvPr>
            <p:cNvSpPr txBox="1">
              <a:spLocks noChangeArrowheads="1"/>
            </p:cNvSpPr>
            <p:nvPr/>
          </p:nvSpPr>
          <p:spPr bwMode="auto">
            <a:xfrm>
              <a:off x="15573327" y="11109529"/>
              <a:ext cx="4579937" cy="269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nSpc>
                  <a:spcPct val="150000"/>
                </a:lnSpc>
              </a:pPr>
              <a:r>
                <a:rPr lang="zh-CN" altLang="en-US" sz="1800">
                  <a:solidFill>
                    <a:schemeClr val="tx2"/>
                  </a:solidFill>
                  <a:latin typeface="+mn-lt"/>
                  <a:ea typeface="+mn-ea"/>
                  <a:cs typeface="+mn-ea"/>
                  <a:sym typeface="+mn-lt"/>
                </a:rPr>
                <a:t>合理饮水。每日饮水</a:t>
              </a:r>
              <a:r>
                <a:rPr lang="en-US" altLang="zh-CN" sz="1800">
                  <a:solidFill>
                    <a:schemeClr val="tx2"/>
                  </a:solidFill>
                  <a:latin typeface="+mn-lt"/>
                  <a:ea typeface="+mn-ea"/>
                  <a:cs typeface="+mn-ea"/>
                  <a:sym typeface="+mn-lt"/>
                </a:rPr>
                <a:t>3</a:t>
              </a:r>
              <a:r>
                <a:rPr lang="zh-CN" altLang="en-US" sz="1800">
                  <a:solidFill>
                    <a:schemeClr val="tx2"/>
                  </a:solidFill>
                  <a:latin typeface="+mn-lt"/>
                  <a:ea typeface="+mn-ea"/>
                  <a:cs typeface="+mn-ea"/>
                  <a:sym typeface="+mn-lt"/>
                </a:rPr>
                <a:t>升至</a:t>
              </a:r>
              <a:r>
                <a:rPr lang="en-US" altLang="zh-CN" sz="1800">
                  <a:solidFill>
                    <a:schemeClr val="tx2"/>
                  </a:solidFill>
                  <a:latin typeface="+mn-lt"/>
                  <a:ea typeface="+mn-ea"/>
                  <a:cs typeface="+mn-ea"/>
                  <a:sym typeface="+mn-lt"/>
                </a:rPr>
                <a:t>6</a:t>
              </a:r>
              <a:r>
                <a:rPr lang="zh-CN" altLang="en-US" sz="1800">
                  <a:solidFill>
                    <a:schemeClr val="tx2"/>
                  </a:solidFill>
                  <a:latin typeface="+mn-lt"/>
                  <a:ea typeface="+mn-ea"/>
                  <a:cs typeface="+mn-ea"/>
                  <a:sym typeface="+mn-lt"/>
                </a:rPr>
                <a:t>升，以含氯化钠</a:t>
              </a:r>
              <a:r>
                <a:rPr lang="en-US" altLang="zh-CN" sz="1800">
                  <a:solidFill>
                    <a:schemeClr val="tx2"/>
                  </a:solidFill>
                  <a:latin typeface="+mn-lt"/>
                  <a:ea typeface="+mn-ea"/>
                  <a:cs typeface="+mn-ea"/>
                  <a:sym typeface="+mn-lt"/>
                </a:rPr>
                <a:t>0.3%</a:t>
              </a:r>
              <a:r>
                <a:rPr lang="zh-CN" altLang="en-US" sz="1800">
                  <a:solidFill>
                    <a:schemeClr val="tx2"/>
                  </a:solidFill>
                  <a:latin typeface="+mn-lt"/>
                  <a:ea typeface="+mn-ea"/>
                  <a:cs typeface="+mn-ea"/>
                  <a:sym typeface="+mn-lt"/>
                </a:rPr>
                <a:t>－</a:t>
              </a:r>
              <a:r>
                <a:rPr lang="en-US" altLang="zh-CN" sz="1800">
                  <a:solidFill>
                    <a:schemeClr val="tx2"/>
                  </a:solidFill>
                  <a:latin typeface="+mn-lt"/>
                  <a:ea typeface="+mn-ea"/>
                  <a:cs typeface="+mn-ea"/>
                  <a:sym typeface="+mn-lt"/>
                </a:rPr>
                <a:t>0.5%</a:t>
              </a:r>
              <a:r>
                <a:rPr lang="zh-CN" altLang="en-US" sz="1800">
                  <a:solidFill>
                    <a:schemeClr val="tx2"/>
                  </a:solidFill>
                  <a:latin typeface="+mn-lt"/>
                  <a:ea typeface="+mn-ea"/>
                  <a:cs typeface="+mn-ea"/>
                  <a:sym typeface="+mn-lt"/>
                </a:rPr>
                <a:t>为宜。饭前饭后以及大运动量前后避免大量饮水。</a:t>
              </a:r>
              <a:endParaRPr lang="en-US" altLang="zh-CN" sz="1800" dirty="0">
                <a:solidFill>
                  <a:schemeClr val="tx2"/>
                </a:solidFill>
                <a:latin typeface="+mn-lt"/>
                <a:ea typeface="+mn-ea"/>
                <a:cs typeface="+mn-ea"/>
                <a:sym typeface="+mn-lt"/>
              </a:endParaRPr>
            </a:p>
          </p:txBody>
        </p:sp>
        <p:sp>
          <p:nvSpPr>
            <p:cNvPr id="50" name="TextBox 6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753B13D-F6FE-4772-B7D9-5460C88E9682}"/>
                </a:ext>
              </a:extLst>
            </p:cNvPr>
            <p:cNvSpPr txBox="1">
              <a:spLocks noChangeArrowheads="1"/>
            </p:cNvSpPr>
            <p:nvPr/>
          </p:nvSpPr>
          <p:spPr bwMode="auto">
            <a:xfrm>
              <a:off x="15715030" y="10471354"/>
              <a:ext cx="1736957"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a:solidFill>
                    <a:schemeClr val="accent3"/>
                  </a:solidFill>
                  <a:latin typeface="+mn-lt"/>
                  <a:ea typeface="+mn-ea"/>
                  <a:cs typeface="+mn-ea"/>
                  <a:sym typeface="+mn-lt"/>
                </a:rPr>
                <a:t>标题四</a:t>
              </a:r>
              <a:endParaRPr lang="id-ID" altLang="zh-CN" sz="2200" b="1" dirty="0">
                <a:solidFill>
                  <a:schemeClr val="accent3"/>
                </a:solidFill>
                <a:latin typeface="+mn-lt"/>
                <a:ea typeface="+mn-ea"/>
                <a:cs typeface="+mn-ea"/>
                <a:sym typeface="+mn-lt"/>
              </a:endParaRPr>
            </a:p>
          </p:txBody>
        </p:sp>
      </p:gr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2B184BB-7EA7-4A51-84E1-F05A543321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9559" y="1660263"/>
            <a:ext cx="6445878" cy="5328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11400676"/>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300"/>
                            </p:stCondLst>
                            <p:childTnLst>
                              <p:par>
                                <p:cTn id="11" presetID="2" presetClass="entr" presetSubtype="8"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0-#ppt_w/2"/>
                                          </p:val>
                                        </p:tav>
                                        <p:tav tm="100000">
                                          <p:val>
                                            <p:strVal val="#ppt_x"/>
                                          </p:val>
                                        </p:tav>
                                      </p:tavLst>
                                    </p:anim>
                                    <p:anim calcmode="lin" valueType="num">
                                      <p:cBhvr additive="base">
                                        <p:cTn id="14" dur="500" fill="hold"/>
                                        <p:tgtEl>
                                          <p:spTgt spid="39"/>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50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fill="hold"/>
                                        <p:tgtEl>
                                          <p:spTgt spid="42"/>
                                        </p:tgtEl>
                                        <p:attrNameLst>
                                          <p:attrName>ppt_x</p:attrName>
                                        </p:attrNameLst>
                                      </p:cBhvr>
                                      <p:tavLst>
                                        <p:tav tm="0">
                                          <p:val>
                                            <p:strVal val="0-#ppt_w/2"/>
                                          </p:val>
                                        </p:tav>
                                        <p:tav tm="100000">
                                          <p:val>
                                            <p:strVal val="#ppt_x"/>
                                          </p:val>
                                        </p:tav>
                                      </p:tavLst>
                                    </p:anim>
                                    <p:anim calcmode="lin" valueType="num">
                                      <p:cBhvr additive="base">
                                        <p:cTn id="18" dur="500" fill="hold"/>
                                        <p:tgtEl>
                                          <p:spTgt spid="4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50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 xmlns:a14="http://schemas.microsoft.com/office/drawing/2010/main" xmlns:p14="http://schemas.microsoft.com/office/powerpoint/2010/main" xmlns:a16="http://schemas.microsoft.com/office/drawing/2014/main" id="{8D29EB37-F93A-497F-A4AD-79421CD586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7" name="图片 16">
            <a:extLst>
              <a:ext uri="{FF2B5EF4-FFF2-40B4-BE49-F238E27FC236}">
                <a16:creationId xmlns="" xmlns:a14="http://schemas.microsoft.com/office/drawing/2010/main" xmlns:p14="http://schemas.microsoft.com/office/powerpoint/2010/main" xmlns:a16="http://schemas.microsoft.com/office/drawing/2014/main" id="{8A22B8B0-70BA-4625-90F7-79F1598E517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 name="矩形 1">
            <a:extLst>
              <a:ext uri="{FF2B5EF4-FFF2-40B4-BE49-F238E27FC236}">
                <a16:creationId xmlns="" xmlns:a14="http://schemas.microsoft.com/office/drawing/2010/main" xmlns:p14="http://schemas.microsoft.com/office/powerpoint/2010/main" xmlns:a16="http://schemas.microsoft.com/office/drawing/2014/main" id="{0AAA34BF-C0D8-4F80-8789-0A8810E9478C}"/>
              </a:ext>
            </a:extLst>
          </p:cNvPr>
          <p:cNvSpPr/>
          <p:nvPr/>
        </p:nvSpPr>
        <p:spPr>
          <a:xfrm>
            <a:off x="-35570" y="0"/>
            <a:ext cx="16958319" cy="9361488"/>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9"/>
          <p:cNvSpPr txBox="1"/>
          <p:nvPr/>
        </p:nvSpPr>
        <p:spPr>
          <a:xfrm>
            <a:off x="7821083" y="2402059"/>
            <a:ext cx="6748071" cy="1050722"/>
          </a:xfrm>
          <a:prstGeom prst="rect">
            <a:avLst/>
          </a:prstGeom>
          <a:noFill/>
        </p:spPr>
        <p:txBody>
          <a:bodyPr wrap="square" lIns="126160" tIns="63080" rIns="126160" bIns="63080" rtlCol="0">
            <a:spAutoFit/>
          </a:bodyPr>
          <a:lstStyle/>
          <a:p>
            <a:pPr marL="0" lvl="1"/>
            <a:r>
              <a:rPr lang="zh-CN" altLang="en-US" sz="6000" b="1">
                <a:solidFill>
                  <a:srgbClr val="3A642E"/>
                </a:solidFill>
                <a:latin typeface="+mn-lt"/>
                <a:ea typeface="+mn-ea"/>
                <a:cs typeface="+mn-ea"/>
                <a:sym typeface="+mn-lt"/>
              </a:rPr>
              <a:t>小暑的来龙去脉</a:t>
            </a:r>
          </a:p>
        </p:txBody>
      </p:sp>
      <p:sp>
        <p:nvSpPr>
          <p:cNvPr id="35" name="文本框 9"/>
          <p:cNvSpPr txBox="1"/>
          <p:nvPr/>
        </p:nvSpPr>
        <p:spPr>
          <a:xfrm>
            <a:off x="8164780" y="3637034"/>
            <a:ext cx="216123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endParaRPr lang="zh-CN" altLang="en-US" sz="2800" dirty="0">
              <a:solidFill>
                <a:schemeClr val="tx1">
                  <a:lumMod val="75000"/>
                  <a:lumOff val="25000"/>
                </a:schemeClr>
              </a:solidFill>
              <a:latin typeface="+mn-lt"/>
              <a:ea typeface="+mn-ea"/>
              <a:cs typeface="+mn-ea"/>
              <a:sym typeface="+mn-lt"/>
            </a:endParaRPr>
          </a:p>
        </p:txBody>
      </p:sp>
      <p:sp>
        <p:nvSpPr>
          <p:cNvPr id="36" name="文本框 9"/>
          <p:cNvSpPr txBox="1"/>
          <p:nvPr/>
        </p:nvSpPr>
        <p:spPr>
          <a:xfrm>
            <a:off x="8164778" y="4253894"/>
            <a:ext cx="216123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endParaRPr lang="zh-CN" altLang="en-US" sz="2800" dirty="0">
              <a:solidFill>
                <a:schemeClr val="tx1">
                  <a:lumMod val="75000"/>
                  <a:lumOff val="25000"/>
                </a:schemeClr>
              </a:solidFill>
              <a:latin typeface="+mn-lt"/>
              <a:ea typeface="+mn-ea"/>
              <a:cs typeface="+mn-ea"/>
              <a:sym typeface="+mn-lt"/>
            </a:endParaRPr>
          </a:p>
        </p:txBody>
      </p:sp>
      <p:sp>
        <p:nvSpPr>
          <p:cNvPr id="37" name="文本框 9"/>
          <p:cNvSpPr txBox="1"/>
          <p:nvPr/>
        </p:nvSpPr>
        <p:spPr>
          <a:xfrm>
            <a:off x="10674877" y="3637034"/>
            <a:ext cx="2827058"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endParaRPr lang="zh-CN" altLang="en-US" sz="2800" dirty="0">
              <a:solidFill>
                <a:schemeClr val="tx1">
                  <a:lumMod val="75000"/>
                  <a:lumOff val="25000"/>
                </a:schemeClr>
              </a:solidFill>
              <a:latin typeface="+mn-lt"/>
              <a:ea typeface="+mn-ea"/>
              <a:cs typeface="+mn-ea"/>
              <a:sym typeface="+mn-lt"/>
            </a:endParaRPr>
          </a:p>
        </p:txBody>
      </p:sp>
      <p:sp>
        <p:nvSpPr>
          <p:cNvPr id="38" name="文本框 9"/>
          <p:cNvSpPr txBox="1"/>
          <p:nvPr/>
        </p:nvSpPr>
        <p:spPr>
          <a:xfrm>
            <a:off x="10674875" y="4253895"/>
            <a:ext cx="216123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添加标题</a:t>
            </a:r>
            <a:endParaRPr lang="zh-CN" altLang="en-US" sz="2800" dirty="0">
              <a:solidFill>
                <a:schemeClr val="tx1">
                  <a:lumMod val="75000"/>
                  <a:lumOff val="25000"/>
                </a:schemeClr>
              </a:solidFill>
              <a:latin typeface="+mn-lt"/>
              <a:ea typeface="+mn-ea"/>
              <a:cs typeface="+mn-ea"/>
              <a:sym typeface="+mn-lt"/>
            </a:endParaRPr>
          </a:p>
        </p:txBody>
      </p:sp>
      <p:grpSp>
        <p:nvGrpSpPr>
          <p:cNvPr id="39" name="组合 38"/>
          <p:cNvGrpSpPr/>
          <p:nvPr/>
        </p:nvGrpSpPr>
        <p:grpSpPr>
          <a:xfrm>
            <a:off x="3492823" y="2225719"/>
            <a:ext cx="3418430" cy="3031089"/>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3A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grpSp>
      <p:sp>
        <p:nvSpPr>
          <p:cNvPr id="42" name="Freeform 32"/>
          <p:cNvSpPr>
            <a:spLocks/>
          </p:cNvSpPr>
          <p:nvPr/>
        </p:nvSpPr>
        <p:spPr bwMode="auto">
          <a:xfrm>
            <a:off x="7083100" y="2475484"/>
            <a:ext cx="444130" cy="1236375"/>
          </a:xfrm>
          <a:custGeom>
            <a:avLst/>
            <a:gdLst>
              <a:gd name="T0" fmla="*/ 21 w 43"/>
              <a:gd name="T1" fmla="*/ 29 h 119"/>
              <a:gd name="T2" fmla="*/ 0 w 43"/>
              <a:gd name="T3" fmla="*/ 29 h 119"/>
              <a:gd name="T4" fmla="*/ 0 w 43"/>
              <a:gd name="T5" fmla="*/ 8 h 119"/>
              <a:gd name="T6" fmla="*/ 8 w 43"/>
              <a:gd name="T7" fmla="*/ 8 h 119"/>
              <a:gd name="T8" fmla="*/ 8 w 43"/>
              <a:gd name="T9" fmla="*/ 8 h 119"/>
              <a:gd name="T10" fmla="*/ 14 w 43"/>
              <a:gd name="T11" fmla="*/ 8 h 119"/>
              <a:gd name="T12" fmla="*/ 14 w 43"/>
              <a:gd name="T13" fmla="*/ 8 h 119"/>
              <a:gd name="T14" fmla="*/ 19 w 43"/>
              <a:gd name="T15" fmla="*/ 6 h 119"/>
              <a:gd name="T16" fmla="*/ 19 w 43"/>
              <a:gd name="T17" fmla="*/ 6 h 119"/>
              <a:gd name="T18" fmla="*/ 22 w 43"/>
              <a:gd name="T19" fmla="*/ 3 h 119"/>
              <a:gd name="T20" fmla="*/ 24 w 43"/>
              <a:gd name="T21" fmla="*/ 0 h 119"/>
              <a:gd name="T22" fmla="*/ 43 w 43"/>
              <a:gd name="T23" fmla="*/ 0 h 119"/>
              <a:gd name="T24" fmla="*/ 43 w 43"/>
              <a:gd name="T25" fmla="*/ 119 h 119"/>
              <a:gd name="T26" fmla="*/ 21 w 43"/>
              <a:gd name="T27" fmla="*/ 119 h 119"/>
              <a:gd name="T28" fmla="*/ 21 w 43"/>
              <a:gd name="T29" fmla="*/ 2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9">
                <a:moveTo>
                  <a:pt x="21" y="29"/>
                </a:moveTo>
                <a:lnTo>
                  <a:pt x="0" y="29"/>
                </a:lnTo>
                <a:lnTo>
                  <a:pt x="0" y="8"/>
                </a:lnTo>
                <a:lnTo>
                  <a:pt x="8" y="8"/>
                </a:lnTo>
                <a:lnTo>
                  <a:pt x="8" y="8"/>
                </a:lnTo>
                <a:lnTo>
                  <a:pt x="14" y="8"/>
                </a:lnTo>
                <a:lnTo>
                  <a:pt x="14" y="8"/>
                </a:lnTo>
                <a:lnTo>
                  <a:pt x="19" y="6"/>
                </a:lnTo>
                <a:lnTo>
                  <a:pt x="19" y="6"/>
                </a:lnTo>
                <a:lnTo>
                  <a:pt x="22" y="3"/>
                </a:lnTo>
                <a:lnTo>
                  <a:pt x="24" y="0"/>
                </a:lnTo>
                <a:lnTo>
                  <a:pt x="43" y="0"/>
                </a:lnTo>
                <a:lnTo>
                  <a:pt x="43" y="119"/>
                </a:lnTo>
                <a:lnTo>
                  <a:pt x="21" y="119"/>
                </a:lnTo>
                <a:lnTo>
                  <a:pt x="21" y="29"/>
                </a:lnTo>
                <a:close/>
              </a:path>
            </a:pathLst>
          </a:custGeom>
          <a:solidFill>
            <a:srgbClr val="3A642E"/>
          </a:solidFill>
          <a:ln w="9525" cap="flat">
            <a:noFill/>
            <a:prstDash val="solid"/>
            <a:miter lim="800000"/>
            <a:headEnd/>
            <a:tailEnd/>
          </a:ln>
        </p:spPr>
        <p:txBody>
          <a:bodyPr vert="horz" wrap="square" lIns="168213" tIns="84107" rIns="168213" bIns="84107" numCol="1" anchor="t" anchorCtr="0" compatLnSpc="1">
            <a:prstTxWarp prst="textNoShape">
              <a:avLst/>
            </a:prstTxWarp>
          </a:bodyPr>
          <a:lstStyle/>
          <a:p>
            <a:endParaRPr lang="zh-CN" altLang="en-US">
              <a:solidFill>
                <a:srgbClr val="3A642E"/>
              </a:solidFill>
              <a:latin typeface="+mn-lt"/>
              <a:ea typeface="+mn-ea"/>
              <a:cs typeface="+mn-ea"/>
              <a:sym typeface="+mn-lt"/>
            </a:endParaRPr>
          </a:p>
        </p:txBody>
      </p:sp>
      <p:cxnSp>
        <p:nvCxnSpPr>
          <p:cNvPr id="43" name="直接连接符 42"/>
          <p:cNvCxnSpPr>
            <a:cxnSpLocks/>
          </p:cNvCxnSpPr>
          <p:nvPr/>
        </p:nvCxnSpPr>
        <p:spPr>
          <a:xfrm>
            <a:off x="7821084" y="2452790"/>
            <a:ext cx="0" cy="258416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4="http://schemas.microsoft.com/office/drawing/2010/main" xmlns:p14="http://schemas.microsoft.com/office/powerpoint/2010/main" xmlns:a16="http://schemas.microsoft.com/office/drawing/2014/main" id="{BFC490FA-1A07-4437-99BC-7183CFD6C0A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4246" y="6020627"/>
            <a:ext cx="8358504" cy="3340861"/>
          </a:xfrm>
          <a:prstGeom prst="rect">
            <a:avLst/>
          </a:prstGeom>
        </p:spPr>
      </p:pic>
      <p:pic>
        <p:nvPicPr>
          <p:cNvPr id="29" name="图片 28">
            <a:extLst>
              <a:ext uri="{FF2B5EF4-FFF2-40B4-BE49-F238E27FC236}">
                <a16:creationId xmlns="" xmlns:a14="http://schemas.microsoft.com/office/drawing/2010/main" xmlns:p14="http://schemas.microsoft.com/office/powerpoint/2010/main" xmlns:a16="http://schemas.microsoft.com/office/drawing/2014/main" id="{72059D5D-0CE5-4E05-B319-B91F496741D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6402" y="6020627"/>
            <a:ext cx="4736373" cy="3340861"/>
          </a:xfrm>
          <a:prstGeom prst="rect">
            <a:avLst/>
          </a:prstGeom>
        </p:spPr>
      </p:pic>
      <p:pic>
        <p:nvPicPr>
          <p:cNvPr id="34" name="图片 33">
            <a:extLst>
              <a:ext uri="{FF2B5EF4-FFF2-40B4-BE49-F238E27FC236}">
                <a16:creationId xmlns="" xmlns:a14="http://schemas.microsoft.com/office/drawing/2010/main" xmlns:p14="http://schemas.microsoft.com/office/powerpoint/2010/main" xmlns:a16="http://schemas.microsoft.com/office/drawing/2014/main" id="{655E32BF-DEB7-4B32-B20C-CFA52019470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84" y="6020627"/>
            <a:ext cx="4736373" cy="3340861"/>
          </a:xfrm>
          <a:prstGeom prst="rect">
            <a:avLst/>
          </a:prstGeom>
        </p:spPr>
      </p:pic>
      <p:sp>
        <p:nvSpPr>
          <p:cNvPr id="4" name="文本框 3"/>
          <p:cNvSpPr txBox="1"/>
          <p:nvPr/>
        </p:nvSpPr>
        <p:spPr>
          <a:xfrm>
            <a:off x="972543" y="1584400"/>
            <a:ext cx="2304256" cy="261610"/>
          </a:xfrm>
          <a:prstGeom prst="rect">
            <a:avLst/>
          </a:prstGeom>
          <a:noFill/>
        </p:spPr>
        <p:txBody>
          <a:bodyPr wrap="square" rtlCol="0">
            <a:spAutoFit/>
          </a:bodyPr>
          <a:lstStyle/>
          <a:p>
            <a:r>
              <a:rPr lang="en-US" altLang="zh-CN" sz="1100" dirty="0">
                <a:solidFill>
                  <a:srgbClr val="F5F9FA"/>
                </a:solidFill>
              </a:rPr>
              <a:t>https://www.ypppt.com/</a:t>
            </a:r>
            <a:endParaRPr lang="zh-CN" altLang="en-US" sz="1100" dirty="0">
              <a:solidFill>
                <a:srgbClr val="F5F9FA"/>
              </a:solidFill>
            </a:endParaRPr>
          </a:p>
        </p:txBody>
      </p:sp>
    </p:spTree>
    <p:extLst>
      <p:ext uri="{BB962C8B-B14F-4D97-AF65-F5344CB8AC3E}">
        <p14:creationId xmlns:p14="http://schemas.microsoft.com/office/powerpoint/2010/main" val="2160579628"/>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0-#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par>
                                <p:cTn id="15" presetID="52" presetClass="entr" presetSubtype="0" fill="hold" grpId="0" nodeType="withEffect">
                                  <p:stCondLst>
                                    <p:cond delay="650"/>
                                  </p:stCondLst>
                                  <p:iterate type="lt">
                                    <p:tmPct val="10000"/>
                                  </p:iterate>
                                  <p:childTnLst>
                                    <p:set>
                                      <p:cBhvr>
                                        <p:cTn id="16" dur="1" fill="hold">
                                          <p:stCondLst>
                                            <p:cond delay="0"/>
                                          </p:stCondLst>
                                        </p:cTn>
                                        <p:tgtEl>
                                          <p:spTgt spid="33"/>
                                        </p:tgtEl>
                                        <p:attrNameLst>
                                          <p:attrName>style.visibility</p:attrName>
                                        </p:attrNameLst>
                                      </p:cBhvr>
                                      <p:to>
                                        <p:strVal val="visible"/>
                                      </p:to>
                                    </p:set>
                                    <p:animScale>
                                      <p:cBhvr>
                                        <p:cTn id="1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3"/>
                                        </p:tgtEl>
                                        <p:attrNameLst>
                                          <p:attrName>ppt_x</p:attrName>
                                          <p:attrName>ppt_y</p:attrName>
                                        </p:attrNameLst>
                                      </p:cBhvr>
                                    </p:animMotion>
                                    <p:animEffect transition="in" filter="fade">
                                      <p:cBhvr>
                                        <p:cTn id="19" dur="1000"/>
                                        <p:tgtEl>
                                          <p:spTgt spid="33"/>
                                        </p:tgtEl>
                                      </p:cBhvr>
                                    </p:animEffect>
                                  </p:childTnLst>
                                </p:cTn>
                              </p:par>
                              <p:par>
                                <p:cTn id="20" presetID="22" presetClass="entr" presetSubtype="1" fill="hold" nodeType="withEffect">
                                  <p:stCondLst>
                                    <p:cond delay="1850"/>
                                  </p:stCondLst>
                                  <p:childTnLst>
                                    <p:set>
                                      <p:cBhvr>
                                        <p:cTn id="21" dur="1" fill="hold">
                                          <p:stCondLst>
                                            <p:cond delay="0"/>
                                          </p:stCondLst>
                                        </p:cTn>
                                        <p:tgtEl>
                                          <p:spTgt spid="43"/>
                                        </p:tgtEl>
                                        <p:attrNameLst>
                                          <p:attrName>style.visibility</p:attrName>
                                        </p:attrNameLst>
                                      </p:cBhvr>
                                      <p:to>
                                        <p:strVal val="visible"/>
                                      </p:to>
                                    </p:set>
                                    <p:animEffect transition="in" filter="wipe(up)">
                                      <p:cBhvr>
                                        <p:cTn id="22" dur="500"/>
                                        <p:tgtEl>
                                          <p:spTgt spid="43"/>
                                        </p:tgtEl>
                                      </p:cBhvr>
                                    </p:animEffect>
                                  </p:childTnLst>
                                </p:cTn>
                              </p:par>
                              <p:par>
                                <p:cTn id="23" presetID="2" presetClass="entr" presetSubtype="4" fill="hold" grpId="0" nodeType="withEffect">
                                  <p:stCondLst>
                                    <p:cond delay="250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250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5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50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7" grpId="0"/>
      <p:bldP spid="38" grpId="0"/>
      <p:bldP spid="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30</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防暑降温小常识</a:t>
            </a:r>
          </a:p>
        </p:txBody>
      </p:sp>
      <p:grpSp>
        <p:nvGrpSpPr>
          <p:cNvPr id="6" name="组合 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1DEFA6-55A5-465A-9F21-958A15328FA4}"/>
              </a:ext>
            </a:extLst>
          </p:cNvPr>
          <p:cNvGrpSpPr/>
          <p:nvPr/>
        </p:nvGrpSpPr>
        <p:grpSpPr>
          <a:xfrm>
            <a:off x="324471" y="114300"/>
            <a:ext cx="746572" cy="661016"/>
            <a:chOff x="2098676" y="7219950"/>
            <a:chExt cx="1163637" cy="1030288"/>
          </a:xfrm>
          <a:solidFill>
            <a:schemeClr val="bg1"/>
          </a:solidFill>
        </p:grpSpPr>
        <p:sp>
          <p:nvSpPr>
            <p:cNvPr id="7" name="Freeform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8B0E9FF-529F-4EB3-BFEC-80BFD864086F}"/>
                </a:ext>
              </a:extLst>
            </p:cNvPr>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21E9EF0-07F6-44AE-9921-EBA2CF3C563E}"/>
                </a:ext>
              </a:extLst>
            </p:cNvPr>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1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CFC602-F65B-482C-8BD8-E18DF596D920}"/>
                </a:ext>
              </a:extLst>
            </p:cNvPr>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762A58-CAF3-4B83-8360-E37C445B244B}"/>
                </a:ext>
              </a:extLst>
            </p:cNvPr>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Line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BA8A89A-F7AE-44C9-831E-6256022EEE49}"/>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Line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56AA8ED-C9C2-49DF-B837-AE75FCCE8D12}"/>
                </a:ext>
              </a:extLst>
            </p:cNvPr>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Rectangle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374FEBD-B104-4ED9-BEC4-F7CE0238A9E9}"/>
                </a:ext>
              </a:extLst>
            </p:cNvPr>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Rectangle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411D6E6-05C8-456A-8B47-13B37517E61F}"/>
                </a:ext>
              </a:extLst>
            </p:cNvPr>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800757-506E-4408-9B18-C228D91B8C5D}"/>
                </a:ext>
              </a:extLst>
            </p:cNvPr>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sp>
        <p:nvSpPr>
          <p:cNvPr id="16" name="矩形 8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61CD189-879C-4871-BA2E-205C5B483DCE}"/>
              </a:ext>
            </a:extLst>
          </p:cNvPr>
          <p:cNvSpPr>
            <a:spLocks noChangeArrowheads="1"/>
          </p:cNvSpPr>
          <p:nvPr/>
        </p:nvSpPr>
        <p:spPr bwMode="auto">
          <a:xfrm>
            <a:off x="904897" y="2446398"/>
            <a:ext cx="9270685" cy="5641882"/>
          </a:xfrm>
          <a:prstGeom prst="rect">
            <a:avLst/>
          </a:prstGeom>
          <a:solidFill>
            <a:schemeClr val="bg1"/>
          </a:solidFill>
          <a:ln w="9525" cmpd="sng">
            <a:solidFill>
              <a:schemeClr val="accent1"/>
            </a:solidFill>
            <a:miter lim="800000"/>
            <a:headEnd/>
            <a:tailEnd/>
          </a:ln>
        </p:spPr>
        <p:txBody>
          <a:bodyPr/>
          <a:lstStyle/>
          <a:p>
            <a:pPr defTabSz="1248037">
              <a:defRPr/>
            </a:pPr>
            <a:endParaRPr lang="zh-CN" altLang="en-US" sz="1380" kern="0">
              <a:solidFill>
                <a:sysClr val="windowText" lastClr="000000"/>
              </a:solidFill>
              <a:latin typeface="+mn-lt"/>
              <a:ea typeface="+mn-ea"/>
              <a:cs typeface="+mn-ea"/>
              <a:sym typeface="+mn-lt"/>
            </a:endParaRPr>
          </a:p>
        </p:txBody>
      </p:sp>
      <p:sp>
        <p:nvSpPr>
          <p:cNvPr id="17" name="TextBox 8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85ED599-BA03-4A0F-ACEF-25C24593E74D}"/>
              </a:ext>
            </a:extLst>
          </p:cNvPr>
          <p:cNvSpPr txBox="1">
            <a:spLocks noChangeArrowheads="1"/>
          </p:cNvSpPr>
          <p:nvPr/>
        </p:nvSpPr>
        <p:spPr bwMode="auto">
          <a:xfrm>
            <a:off x="1457687" y="2680670"/>
            <a:ext cx="8257005" cy="4290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lnSpc>
                <a:spcPct val="200000"/>
              </a:lnSpc>
            </a:pPr>
            <a:r>
              <a:rPr lang="zh-CN" altLang="en-US" sz="3276" b="1">
                <a:solidFill>
                  <a:srgbClr val="3A642E"/>
                </a:solidFill>
                <a:latin typeface="+mn-lt"/>
                <a:ea typeface="+mn-ea"/>
                <a:cs typeface="+mn-ea"/>
                <a:sym typeface="+mn-lt"/>
              </a:rPr>
              <a:t>三、出现中暑症状的处理</a:t>
            </a:r>
          </a:p>
          <a:p>
            <a:pPr marL="342900" indent="-342900" algn="just">
              <a:lnSpc>
                <a:spcPct val="200000"/>
              </a:lnSpc>
              <a:buFont typeface="Wingdings" panose="05000000000000000000" pitchFamily="2" charset="2"/>
              <a:buChar char="Ø"/>
            </a:pPr>
            <a:r>
              <a:rPr lang="zh-CN" altLang="en-US" sz="2073">
                <a:solidFill>
                  <a:schemeClr val="tx1">
                    <a:lumMod val="85000"/>
                    <a:lumOff val="15000"/>
                  </a:schemeClr>
                </a:solidFill>
                <a:latin typeface="+mn-lt"/>
                <a:ea typeface="+mn-ea"/>
                <a:cs typeface="+mn-ea"/>
                <a:sym typeface="+mn-lt"/>
              </a:rPr>
              <a:t>立即将病人转移至阴凉、通风处休息，有利于散热。</a:t>
            </a:r>
          </a:p>
          <a:p>
            <a:pPr marL="342900" indent="-342900" algn="just">
              <a:lnSpc>
                <a:spcPct val="200000"/>
              </a:lnSpc>
              <a:buFont typeface="Wingdings" panose="05000000000000000000" pitchFamily="2" charset="2"/>
              <a:buChar char="Ø"/>
            </a:pPr>
            <a:r>
              <a:rPr lang="zh-CN" altLang="en-US" sz="2073">
                <a:solidFill>
                  <a:schemeClr val="tx1">
                    <a:lumMod val="85000"/>
                    <a:lumOff val="15000"/>
                  </a:schemeClr>
                </a:solidFill>
                <a:latin typeface="+mn-lt"/>
                <a:ea typeface="+mn-ea"/>
                <a:cs typeface="+mn-ea"/>
                <a:sym typeface="+mn-lt"/>
              </a:rPr>
              <a:t>补充水及电介质。</a:t>
            </a:r>
          </a:p>
          <a:p>
            <a:pPr marL="342900" indent="-342900" algn="just">
              <a:lnSpc>
                <a:spcPct val="200000"/>
              </a:lnSpc>
              <a:buFont typeface="Wingdings" panose="05000000000000000000" pitchFamily="2" charset="2"/>
              <a:buChar char="Ø"/>
            </a:pPr>
            <a:r>
              <a:rPr lang="zh-CN" altLang="en-US" sz="2073">
                <a:solidFill>
                  <a:schemeClr val="tx1">
                    <a:lumMod val="85000"/>
                    <a:lumOff val="15000"/>
                  </a:schemeClr>
                </a:solidFill>
                <a:latin typeface="+mn-lt"/>
                <a:ea typeface="+mn-ea"/>
                <a:cs typeface="+mn-ea"/>
                <a:sym typeface="+mn-lt"/>
              </a:rPr>
              <a:t>用风油精或清凉油涂于病人的头部太阳穴；口服人丹；十滴水；藿香正气丸等药物。</a:t>
            </a:r>
          </a:p>
          <a:p>
            <a:pPr marL="342900" indent="-342900" algn="just">
              <a:lnSpc>
                <a:spcPct val="200000"/>
              </a:lnSpc>
              <a:buFont typeface="Wingdings" panose="05000000000000000000" pitchFamily="2" charset="2"/>
              <a:buChar char="Ø"/>
            </a:pPr>
            <a:r>
              <a:rPr lang="zh-CN" altLang="en-US" sz="2073">
                <a:solidFill>
                  <a:schemeClr val="tx1">
                    <a:lumMod val="85000"/>
                    <a:lumOff val="15000"/>
                  </a:schemeClr>
                </a:solidFill>
                <a:latin typeface="+mn-lt"/>
                <a:ea typeface="+mn-ea"/>
                <a:cs typeface="+mn-ea"/>
                <a:sym typeface="+mn-lt"/>
              </a:rPr>
              <a:t>重度中暑病人除以上</a:t>
            </a:r>
            <a:r>
              <a:rPr lang="en-US" altLang="zh-CN" sz="2073">
                <a:solidFill>
                  <a:schemeClr val="tx1">
                    <a:lumMod val="85000"/>
                    <a:lumOff val="15000"/>
                  </a:schemeClr>
                </a:solidFill>
                <a:latin typeface="+mn-lt"/>
                <a:ea typeface="+mn-ea"/>
                <a:cs typeface="+mn-ea"/>
                <a:sym typeface="+mn-lt"/>
              </a:rPr>
              <a:t>3</a:t>
            </a:r>
            <a:r>
              <a:rPr lang="zh-CN" altLang="en-US" sz="2073">
                <a:solidFill>
                  <a:schemeClr val="tx1">
                    <a:lumMod val="85000"/>
                    <a:lumOff val="15000"/>
                  </a:schemeClr>
                </a:solidFill>
                <a:latin typeface="+mn-lt"/>
                <a:ea typeface="+mn-ea"/>
                <a:cs typeface="+mn-ea"/>
                <a:sym typeface="+mn-lt"/>
              </a:rPr>
              <a:t>点处理外，应立即转送医院救治。</a:t>
            </a:r>
          </a:p>
        </p:txBody>
      </p:sp>
      <p:sp>
        <p:nvSpPr>
          <p:cNvPr id="18" name="Freeform 1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9C059DD-C698-45AC-96AB-F2BADC1003A8}"/>
              </a:ext>
            </a:extLst>
          </p:cNvPr>
          <p:cNvSpPr>
            <a:spLocks/>
          </p:cNvSpPr>
          <p:nvPr/>
        </p:nvSpPr>
        <p:spPr bwMode="auto">
          <a:xfrm>
            <a:off x="828527" y="2296915"/>
            <a:ext cx="541072" cy="54269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A642E"/>
          </a:solidFill>
          <a:ln>
            <a:noFill/>
          </a:ln>
          <a:extLst/>
        </p:spPr>
        <p:txBody>
          <a:bodyPr/>
          <a:lstStyle/>
          <a:p>
            <a:pPr defTabSz="1248037">
              <a:defRPr/>
            </a:pPr>
            <a:endParaRPr lang="zh-CN" altLang="en-US" sz="1380" kern="0">
              <a:solidFill>
                <a:srgbClr val="2C3637"/>
              </a:solidFill>
              <a:latin typeface="+mn-lt"/>
              <a:ea typeface="+mn-ea"/>
              <a:cs typeface="+mn-ea"/>
              <a:sym typeface="+mn-lt"/>
            </a:endParaRPr>
          </a:p>
        </p:txBody>
      </p:sp>
      <p:sp>
        <p:nvSpPr>
          <p:cNvPr id="19" name="Freeform 1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8192D5C-2440-48FD-9BA0-7F1BFE2A858A}"/>
              </a:ext>
            </a:extLst>
          </p:cNvPr>
          <p:cNvSpPr>
            <a:spLocks/>
          </p:cNvSpPr>
          <p:nvPr/>
        </p:nvSpPr>
        <p:spPr bwMode="auto">
          <a:xfrm flipH="1" flipV="1">
            <a:off x="9714092" y="7676643"/>
            <a:ext cx="541072" cy="54269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A642E"/>
          </a:solidFill>
          <a:ln>
            <a:noFill/>
          </a:ln>
          <a:extLst/>
        </p:spPr>
        <p:txBody>
          <a:bodyPr/>
          <a:lstStyle/>
          <a:p>
            <a:pPr defTabSz="1248037">
              <a:defRPr/>
            </a:pPr>
            <a:endParaRPr lang="zh-CN" altLang="en-US" sz="1380" kern="0">
              <a:solidFill>
                <a:srgbClr val="2C3637"/>
              </a:solidFill>
              <a:latin typeface="+mn-lt"/>
              <a:ea typeface="+mn-ea"/>
              <a:cs typeface="+mn-ea"/>
              <a:sym typeface="+mn-lt"/>
            </a:endParaRPr>
          </a:p>
        </p:txBody>
      </p:sp>
      <p:pic>
        <p:nvPicPr>
          <p:cNvPr id="20" name="Picture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7529817-C941-4CC7-895F-B9BF694D0F4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0505228" y="2581566"/>
            <a:ext cx="5825421" cy="53395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688034526"/>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35" presetClass="path" presetSubtype="0" accel="50000" decel="50000" fill="hold" grpId="1" nodeType="withEffect">
                                  <p:stCondLst>
                                    <p:cond delay="0"/>
                                  </p:stCondLst>
                                  <p:childTnLst>
                                    <p:animMotion origin="layout" path="M -2.22222E-6 -2.71605E-6 L 0.36684 0.15278 " pathEditMode="relative" rAng="0" ptsTypes="AA">
                                      <p:cBhvr>
                                        <p:cTn id="14" dur="500" spd="-99900" fill="hold"/>
                                        <p:tgtEl>
                                          <p:spTgt spid="18"/>
                                        </p:tgtEl>
                                        <p:attrNameLst>
                                          <p:attrName>ppt_x,ppt_y</p:attrName>
                                        </p:attrNameLst>
                                      </p:cBhvr>
                                      <p:rCtr x="18333" y="7623"/>
                                    </p:animMotion>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3.61111E-6 -4.07407E-6 L -0.39497 -0.11018 " pathEditMode="relative" rAng="0" ptsTypes="AA">
                                      <p:cBhvr>
                                        <p:cTn id="18" dur="500" spd="-99900" fill="hold"/>
                                        <p:tgtEl>
                                          <p:spTgt spid="19"/>
                                        </p:tgtEl>
                                        <p:attrNameLst>
                                          <p:attrName>ppt_x,ppt_y</p:attrName>
                                        </p:attrNameLst>
                                      </p:cBhvr>
                                      <p:rCtr x="-19757" y="-5525"/>
                                    </p:animMotion>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8" grpId="0" animBg="1"/>
      <p:bldP spid="18" grpId="1" animBg="1"/>
      <p:bldP spid="19" grpId="0" animBg="1"/>
      <p:bldP spid="19"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4="http://schemas.microsoft.com/office/drawing/2010/main" xmlns:p14="http://schemas.microsoft.com/office/powerpoint/2010/main" xmlns:a16="http://schemas.microsoft.com/office/drawing/2014/main" id="{D52E8629-855B-4CC1-8A99-6C6CAD2B95B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6" name="图片 5">
            <a:extLst>
              <a:ext uri="{FF2B5EF4-FFF2-40B4-BE49-F238E27FC236}">
                <a16:creationId xmlns="" xmlns:a14="http://schemas.microsoft.com/office/drawing/2010/main" xmlns:p14="http://schemas.microsoft.com/office/powerpoint/2010/main" xmlns:a16="http://schemas.microsoft.com/office/drawing/2014/main" id="{B2D6DDF6-37D9-4DCC-89D7-91FC42F8EA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pic>
        <p:nvPicPr>
          <p:cNvPr id="3" name="图片 2">
            <a:extLst>
              <a:ext uri="{FF2B5EF4-FFF2-40B4-BE49-F238E27FC236}">
                <a16:creationId xmlns="" xmlns:a14="http://schemas.microsoft.com/office/drawing/2010/main" xmlns:p14="http://schemas.microsoft.com/office/powerpoint/2010/main" xmlns:a16="http://schemas.microsoft.com/office/drawing/2014/main" id="{5A02283D-14C5-45EA-A465-84D15DE7EB3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425806" y="116613"/>
            <a:ext cx="8496944" cy="9244875"/>
          </a:xfrm>
          <a:prstGeom prst="rect">
            <a:avLst/>
          </a:prstGeom>
        </p:spPr>
      </p:pic>
      <p:pic>
        <p:nvPicPr>
          <p:cNvPr id="5" name="图片 4">
            <a:extLst>
              <a:ext uri="{FF2B5EF4-FFF2-40B4-BE49-F238E27FC236}">
                <a16:creationId xmlns="" xmlns:a14="http://schemas.microsoft.com/office/drawing/2010/main" xmlns:p14="http://schemas.microsoft.com/office/powerpoint/2010/main" xmlns:a16="http://schemas.microsoft.com/office/drawing/2014/main" id="{FBF4568E-40EB-478B-B523-38AC20EA92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0615" y="756084"/>
            <a:ext cx="5044085" cy="8389156"/>
          </a:xfrm>
          <a:prstGeom prst="rect">
            <a:avLst/>
          </a:prstGeom>
        </p:spPr>
      </p:pic>
    </p:spTree>
    <p:extLst>
      <p:ext uri="{BB962C8B-B14F-4D97-AF65-F5344CB8AC3E}">
        <p14:creationId xmlns:p14="http://schemas.microsoft.com/office/powerpoint/2010/main" val="1884901225"/>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0055" y="4026703"/>
            <a:ext cx="16642643" cy="89714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245708" tIns="0" rIns="245708" bIns="0" anchor="ctr"/>
          <a:lstStyle/>
          <a:p>
            <a:pPr algn="ctr" fontAlgn="auto">
              <a:spcBef>
                <a:spcPts val="0"/>
              </a:spcBef>
              <a:spcAft>
                <a:spcPts val="0"/>
              </a:spcAft>
              <a:defRPr/>
            </a:pPr>
            <a:r>
              <a:rPr lang="en-US" altLang="zh-CN" sz="3822"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3822"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40054" y="2978658"/>
            <a:ext cx="16642643" cy="10582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822" spc="2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3664371" y="5352377"/>
            <a:ext cx="9427568" cy="2310711"/>
          </a:xfrm>
          <a:prstGeom prst="rect">
            <a:avLst/>
          </a:prstGeom>
          <a:noFill/>
          <a:ln w="25400" cap="flat" cmpd="sng" algn="ctr">
            <a:noFill/>
            <a:prstDash val="solid"/>
          </a:ln>
          <a:effectLst/>
        </p:spPr>
        <p:txBody>
          <a:bodyPr rtlCol="0" anchor="ctr"/>
          <a:lstStyle/>
          <a:p>
            <a:pPr fontAlgn="auto">
              <a:lnSpc>
                <a:spcPts val="3276"/>
              </a:lnSpc>
              <a:spcBef>
                <a:spcPts val="0"/>
              </a:spcBef>
              <a:spcAft>
                <a:spcPts val="0"/>
              </a:spcAft>
            </a:pP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638"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3276"/>
              </a:lnSpc>
              <a:spcBef>
                <a:spcPts val="0"/>
              </a:spcBef>
              <a:spcAft>
                <a:spcPts val="0"/>
              </a:spcAft>
            </a:pP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638"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3276"/>
              </a:lnSpc>
              <a:spcBef>
                <a:spcPts val="0"/>
              </a:spcBef>
              <a:spcAft>
                <a:spcPts val="0"/>
              </a:spcAft>
            </a:pP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638"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3276"/>
              </a:lnSpc>
              <a:spcBef>
                <a:spcPts val="0"/>
              </a:spcBef>
              <a:spcAft>
                <a:spcPts val="0"/>
              </a:spcAft>
            </a:pP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638"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3276"/>
              </a:lnSpc>
              <a:spcBef>
                <a:spcPts val="0"/>
              </a:spcBef>
              <a:spcAft>
                <a:spcPts val="0"/>
              </a:spcAft>
            </a:pPr>
            <a:r>
              <a:rPr lang="en-US" altLang="zh-CN" sz="1638"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638"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638"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638"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3255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nvPr>
        </p:nvSpPr>
        <p:spPr>
          <a:xfrm>
            <a:off x="1404591" y="245365"/>
            <a:ext cx="5074338" cy="504417"/>
          </a:xfrm>
          <a:prstGeom prst="rect">
            <a:avLst/>
          </a:prstGeom>
        </p:spPr>
        <p:txBody>
          <a:bodyPr>
            <a:normAutofit fontScale="90000"/>
          </a:bodyPr>
          <a:lstStyle/>
          <a:p>
            <a:r>
              <a:rPr lang="zh-CN" altLang="en-US">
                <a:latin typeface="+mn-lt"/>
                <a:ea typeface="+mn-ea"/>
                <a:cs typeface="+mn-ea"/>
                <a:sym typeface="+mn-lt"/>
              </a:rPr>
              <a:t>小暑的来龙去脉</a:t>
            </a:r>
          </a:p>
        </p:txBody>
      </p:sp>
      <p:sp>
        <p:nvSpPr>
          <p:cNvPr id="6" name="KSO_Shape"/>
          <p:cNvSpPr>
            <a:spLocks/>
          </p:cNvSpPr>
          <p:nvPr/>
        </p:nvSpPr>
        <p:spPr bwMode="auto">
          <a:xfrm>
            <a:off x="489174" y="363053"/>
            <a:ext cx="517784" cy="34965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mn-lt"/>
              <a:ea typeface="+mn-ea"/>
              <a:cs typeface="+mn-ea"/>
              <a:sym typeface="+mn-lt"/>
            </a:endParaRPr>
          </a:p>
        </p:txBody>
      </p:sp>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4</a:t>
            </a:fld>
            <a:endParaRPr lang="en-US" altLang="zh-CN" sz="2000">
              <a:solidFill>
                <a:schemeClr val="accent3"/>
              </a:solidFill>
              <a:cs typeface="+mn-ea"/>
              <a:sym typeface="+mn-lt"/>
            </a:endParaRPr>
          </a:p>
        </p:txBody>
      </p:sp>
      <p:sp>
        <p:nvSpPr>
          <p:cNvPr id="20" name="Freeform 12">
            <a:extLst>
              <a:ext uri="{FF2B5EF4-FFF2-40B4-BE49-F238E27FC236}">
                <a16:creationId xmlns="" xmlns:ma14="http://schemas.microsoft.com/office/mac/drawingml/2011/main" xmlns:p14="http://schemas.microsoft.com/office/powerpoint/2010/main" xmlns:a16="http://schemas.microsoft.com/office/drawing/2014/main" id="{05B995DE-E35B-44BB-9A22-993E7D1712F7}"/>
              </a:ext>
            </a:extLst>
          </p:cNvPr>
          <p:cNvSpPr>
            <a:spLocks/>
          </p:cNvSpPr>
          <p:nvPr/>
        </p:nvSpPr>
        <p:spPr bwMode="auto">
          <a:xfrm>
            <a:off x="8543817" y="5104254"/>
            <a:ext cx="2622998" cy="2590847"/>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chemeClr val="accent6"/>
          </a:solidFill>
          <a:ln>
            <a:noFill/>
          </a:ln>
        </p:spPr>
        <p:txBody>
          <a:bodyPr vert="horz" wrap="square" lIns="168213" tIns="84107" rIns="168213" bIns="84107" numCol="1" anchor="t" anchorCtr="0" compatLnSpc="1">
            <a:prstTxWarp prst="textNoShape">
              <a:avLst/>
            </a:prstTxWarp>
          </a:bodyPr>
          <a:lstStyle/>
          <a:p>
            <a:endParaRPr lang="zh-CN" altLang="en-US" dirty="0">
              <a:latin typeface="+mn-lt"/>
              <a:ea typeface="+mn-ea"/>
              <a:cs typeface="+mn-ea"/>
              <a:sym typeface="+mn-lt"/>
            </a:endParaRPr>
          </a:p>
        </p:txBody>
      </p:sp>
      <p:sp>
        <p:nvSpPr>
          <p:cNvPr id="27" name="Freeform 13">
            <a:extLst>
              <a:ext uri="{FF2B5EF4-FFF2-40B4-BE49-F238E27FC236}">
                <a16:creationId xmlns="" xmlns:ma14="http://schemas.microsoft.com/office/mac/drawingml/2011/main" xmlns:p14="http://schemas.microsoft.com/office/powerpoint/2010/main" xmlns:a16="http://schemas.microsoft.com/office/drawing/2014/main" id="{F1DA7A76-E4EF-423D-9F03-1EE5B3EA8A21}"/>
              </a:ext>
            </a:extLst>
          </p:cNvPr>
          <p:cNvSpPr>
            <a:spLocks/>
          </p:cNvSpPr>
          <p:nvPr/>
        </p:nvSpPr>
        <p:spPr bwMode="auto">
          <a:xfrm>
            <a:off x="5755937" y="5104254"/>
            <a:ext cx="2622998" cy="2590847"/>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chemeClr val="accent3"/>
          </a:solidFill>
          <a:ln>
            <a:noFill/>
          </a:ln>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28" name="Freeform 14">
            <a:extLst>
              <a:ext uri="{FF2B5EF4-FFF2-40B4-BE49-F238E27FC236}">
                <a16:creationId xmlns="" xmlns:ma14="http://schemas.microsoft.com/office/mac/drawingml/2011/main" xmlns:p14="http://schemas.microsoft.com/office/powerpoint/2010/main" xmlns:a16="http://schemas.microsoft.com/office/drawing/2014/main" id="{067D5701-3211-4120-B0CC-062B2C0C29F5}"/>
              </a:ext>
            </a:extLst>
          </p:cNvPr>
          <p:cNvSpPr>
            <a:spLocks/>
          </p:cNvSpPr>
          <p:nvPr/>
        </p:nvSpPr>
        <p:spPr bwMode="auto">
          <a:xfrm>
            <a:off x="8543817" y="2361953"/>
            <a:ext cx="2622998" cy="2585218"/>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chemeClr val="accent2"/>
          </a:solidFill>
          <a:ln>
            <a:noFill/>
          </a:ln>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29" name="Freeform 15">
            <a:extLst>
              <a:ext uri="{FF2B5EF4-FFF2-40B4-BE49-F238E27FC236}">
                <a16:creationId xmlns="" xmlns:ma14="http://schemas.microsoft.com/office/mac/drawingml/2011/main" xmlns:p14="http://schemas.microsoft.com/office/powerpoint/2010/main" xmlns:a16="http://schemas.microsoft.com/office/drawing/2014/main" id="{404F5017-4239-4958-8EB4-E77EA1F3DF95}"/>
              </a:ext>
            </a:extLst>
          </p:cNvPr>
          <p:cNvSpPr>
            <a:spLocks/>
          </p:cNvSpPr>
          <p:nvPr/>
        </p:nvSpPr>
        <p:spPr bwMode="auto">
          <a:xfrm>
            <a:off x="5755937" y="2361953"/>
            <a:ext cx="2622998" cy="2585218"/>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chemeClr val="accent1"/>
          </a:solidFill>
          <a:ln>
            <a:noFill/>
          </a:ln>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30" name="Freeform 16">
            <a:extLst>
              <a:ext uri="{FF2B5EF4-FFF2-40B4-BE49-F238E27FC236}">
                <a16:creationId xmlns="" xmlns:ma14="http://schemas.microsoft.com/office/mac/drawingml/2011/main" xmlns:p14="http://schemas.microsoft.com/office/powerpoint/2010/main" xmlns:a16="http://schemas.microsoft.com/office/drawing/2014/main" id="{C5612C07-289E-45CA-9F0F-84EDEB511469}"/>
              </a:ext>
            </a:extLst>
          </p:cNvPr>
          <p:cNvSpPr>
            <a:spLocks/>
          </p:cNvSpPr>
          <p:nvPr/>
        </p:nvSpPr>
        <p:spPr bwMode="auto">
          <a:xfrm>
            <a:off x="7748957" y="4321985"/>
            <a:ext cx="629978" cy="625186"/>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accent1">
              <a:lumMod val="75000"/>
            </a:schemeClr>
          </a:solidFill>
          <a:ln>
            <a:noFill/>
          </a:ln>
        </p:spPr>
        <p:txBody>
          <a:bodyPr vert="horz" wrap="square" lIns="168213" tIns="84107" rIns="168213" bIns="84107" numCol="1" anchor="t" anchorCtr="0" compatLnSpc="1">
            <a:prstTxWarp prst="textNoShape">
              <a:avLst/>
            </a:prstTxWarp>
          </a:bodyPr>
          <a:lstStyle/>
          <a:p>
            <a:pPr algn="r"/>
            <a:endParaRPr lang="zh-CN" altLang="en-US" dirty="0">
              <a:latin typeface="+mn-lt"/>
              <a:ea typeface="+mn-ea"/>
              <a:cs typeface="+mn-ea"/>
              <a:sym typeface="+mn-lt"/>
            </a:endParaRPr>
          </a:p>
        </p:txBody>
      </p:sp>
      <p:sp>
        <p:nvSpPr>
          <p:cNvPr id="31" name="Freeform 17">
            <a:extLst>
              <a:ext uri="{FF2B5EF4-FFF2-40B4-BE49-F238E27FC236}">
                <a16:creationId xmlns="" xmlns:ma14="http://schemas.microsoft.com/office/mac/drawingml/2011/main" xmlns:p14="http://schemas.microsoft.com/office/powerpoint/2010/main" xmlns:a16="http://schemas.microsoft.com/office/drawing/2014/main" id="{A8A8CBB4-1447-40E4-AD68-B379FC28169B}"/>
              </a:ext>
            </a:extLst>
          </p:cNvPr>
          <p:cNvSpPr>
            <a:spLocks/>
          </p:cNvSpPr>
          <p:nvPr/>
        </p:nvSpPr>
        <p:spPr bwMode="auto">
          <a:xfrm>
            <a:off x="8543815" y="4321985"/>
            <a:ext cx="629978" cy="625186"/>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accent2">
              <a:lumMod val="75000"/>
            </a:schemeClr>
          </a:solidFill>
          <a:ln>
            <a:noFill/>
          </a:ln>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32" name="Freeform 18">
            <a:extLst>
              <a:ext uri="{FF2B5EF4-FFF2-40B4-BE49-F238E27FC236}">
                <a16:creationId xmlns="" xmlns:ma14="http://schemas.microsoft.com/office/mac/drawingml/2011/main" xmlns:p14="http://schemas.microsoft.com/office/powerpoint/2010/main" xmlns:a16="http://schemas.microsoft.com/office/drawing/2014/main" id="{F4C6BBA3-9986-4FC1-9EC8-DFB556617F91}"/>
              </a:ext>
            </a:extLst>
          </p:cNvPr>
          <p:cNvSpPr>
            <a:spLocks/>
          </p:cNvSpPr>
          <p:nvPr/>
        </p:nvSpPr>
        <p:spPr bwMode="auto">
          <a:xfrm>
            <a:off x="7748957" y="5104255"/>
            <a:ext cx="629978" cy="625186"/>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accent3">
              <a:lumMod val="75000"/>
            </a:schemeClr>
          </a:solidFill>
          <a:ln>
            <a:noFill/>
          </a:ln>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33" name="Freeform 19">
            <a:extLst>
              <a:ext uri="{FF2B5EF4-FFF2-40B4-BE49-F238E27FC236}">
                <a16:creationId xmlns="" xmlns:ma14="http://schemas.microsoft.com/office/mac/drawingml/2011/main" xmlns:p14="http://schemas.microsoft.com/office/powerpoint/2010/main" xmlns:a16="http://schemas.microsoft.com/office/drawing/2014/main" id="{87957A8C-7C49-4318-BB96-98C7B4160FD2}"/>
              </a:ext>
            </a:extLst>
          </p:cNvPr>
          <p:cNvSpPr>
            <a:spLocks/>
          </p:cNvSpPr>
          <p:nvPr/>
        </p:nvSpPr>
        <p:spPr bwMode="auto">
          <a:xfrm>
            <a:off x="8543815" y="5104255"/>
            <a:ext cx="629978" cy="625186"/>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accent6">
              <a:lumMod val="75000"/>
            </a:schemeClr>
          </a:solidFill>
          <a:ln>
            <a:noFill/>
          </a:ln>
        </p:spPr>
        <p:txBody>
          <a:bodyPr vert="horz" wrap="square" lIns="168213" tIns="84107" rIns="168213" bIns="84107" numCol="1" anchor="t" anchorCtr="0" compatLnSpc="1">
            <a:prstTxWarp prst="textNoShape">
              <a:avLst/>
            </a:prstTxWarp>
          </a:bodyPr>
          <a:lstStyle/>
          <a:p>
            <a:endParaRPr lang="zh-CN" altLang="en-US">
              <a:latin typeface="+mn-lt"/>
              <a:ea typeface="+mn-ea"/>
              <a:cs typeface="+mn-ea"/>
              <a:sym typeface="+mn-lt"/>
            </a:endParaRPr>
          </a:p>
        </p:txBody>
      </p:sp>
      <p:sp>
        <p:nvSpPr>
          <p:cNvPr id="34" name="矩形 33">
            <a:extLst>
              <a:ext uri="{FF2B5EF4-FFF2-40B4-BE49-F238E27FC236}">
                <a16:creationId xmlns="" xmlns:ma14="http://schemas.microsoft.com/office/mac/drawingml/2011/main" xmlns:p14="http://schemas.microsoft.com/office/powerpoint/2010/main" xmlns:a16="http://schemas.microsoft.com/office/drawing/2014/main" id="{C3169260-EA6D-440A-BA6C-376E9EC45D3B}"/>
              </a:ext>
            </a:extLst>
          </p:cNvPr>
          <p:cNvSpPr/>
          <p:nvPr/>
        </p:nvSpPr>
        <p:spPr>
          <a:xfrm>
            <a:off x="8047274" y="4490792"/>
            <a:ext cx="217629" cy="400110"/>
          </a:xfrm>
          <a:prstGeom prst="rect">
            <a:avLst/>
          </a:prstGeom>
        </p:spPr>
        <p:txBody>
          <a:bodyPr wrap="square" lIns="0" tIns="0" rIns="0" bIns="0">
            <a:spAutoFit/>
          </a:bodyPr>
          <a:lstStyle/>
          <a:p>
            <a:pPr algn="r"/>
            <a:r>
              <a:rPr lang="en-US" altLang="zh-CN" sz="2600" dirty="0">
                <a:solidFill>
                  <a:schemeClr val="bg1"/>
                </a:solidFill>
                <a:latin typeface="+mn-lt"/>
                <a:ea typeface="+mn-ea"/>
                <a:cs typeface="+mn-ea"/>
                <a:sym typeface="+mn-lt"/>
              </a:rPr>
              <a:t>1</a:t>
            </a:r>
            <a:endParaRPr lang="zh-CN" altLang="en-US" sz="2600" dirty="0">
              <a:solidFill>
                <a:schemeClr val="bg1"/>
              </a:solidFill>
              <a:latin typeface="+mn-lt"/>
              <a:ea typeface="+mn-ea"/>
              <a:cs typeface="+mn-ea"/>
              <a:sym typeface="+mn-lt"/>
            </a:endParaRPr>
          </a:p>
        </p:txBody>
      </p:sp>
      <p:sp>
        <p:nvSpPr>
          <p:cNvPr id="35" name="矩形 34">
            <a:extLst>
              <a:ext uri="{FF2B5EF4-FFF2-40B4-BE49-F238E27FC236}">
                <a16:creationId xmlns="" xmlns:ma14="http://schemas.microsoft.com/office/mac/drawingml/2011/main" xmlns:p14="http://schemas.microsoft.com/office/powerpoint/2010/main" xmlns:a16="http://schemas.microsoft.com/office/drawing/2014/main" id="{20175927-5EEB-491E-9678-B865A75A1D39}"/>
              </a:ext>
            </a:extLst>
          </p:cNvPr>
          <p:cNvSpPr/>
          <p:nvPr/>
        </p:nvSpPr>
        <p:spPr>
          <a:xfrm>
            <a:off x="8642063" y="4490792"/>
            <a:ext cx="217629" cy="400110"/>
          </a:xfrm>
          <a:prstGeom prst="rect">
            <a:avLst/>
          </a:prstGeom>
        </p:spPr>
        <p:txBody>
          <a:bodyPr wrap="square" lIns="0" tIns="0" rIns="0" bIns="0">
            <a:spAutoFit/>
          </a:bodyPr>
          <a:lstStyle/>
          <a:p>
            <a:pPr algn="r"/>
            <a:r>
              <a:rPr lang="en-US" altLang="zh-CN" sz="2600" dirty="0">
                <a:solidFill>
                  <a:schemeClr val="bg1"/>
                </a:solidFill>
                <a:latin typeface="+mn-lt"/>
                <a:ea typeface="+mn-ea"/>
                <a:cs typeface="+mn-ea"/>
                <a:sym typeface="+mn-lt"/>
              </a:rPr>
              <a:t>2</a:t>
            </a:r>
            <a:endParaRPr lang="zh-CN" altLang="en-US" sz="2600" dirty="0">
              <a:solidFill>
                <a:schemeClr val="bg1"/>
              </a:solidFill>
              <a:latin typeface="+mn-lt"/>
              <a:ea typeface="+mn-ea"/>
              <a:cs typeface="+mn-ea"/>
              <a:sym typeface="+mn-lt"/>
            </a:endParaRPr>
          </a:p>
        </p:txBody>
      </p:sp>
      <p:sp>
        <p:nvSpPr>
          <p:cNvPr id="36" name="矩形 35">
            <a:extLst>
              <a:ext uri="{FF2B5EF4-FFF2-40B4-BE49-F238E27FC236}">
                <a16:creationId xmlns="" xmlns:ma14="http://schemas.microsoft.com/office/mac/drawingml/2011/main" xmlns:p14="http://schemas.microsoft.com/office/powerpoint/2010/main" xmlns:a16="http://schemas.microsoft.com/office/drawing/2014/main" id="{7F057BE6-E045-47F7-99BE-71022265CB47}"/>
              </a:ext>
            </a:extLst>
          </p:cNvPr>
          <p:cNvSpPr/>
          <p:nvPr/>
        </p:nvSpPr>
        <p:spPr>
          <a:xfrm>
            <a:off x="8047271" y="5135625"/>
            <a:ext cx="217631" cy="400110"/>
          </a:xfrm>
          <a:prstGeom prst="rect">
            <a:avLst/>
          </a:prstGeom>
        </p:spPr>
        <p:txBody>
          <a:bodyPr wrap="square" lIns="0" tIns="0" rIns="0" bIns="0">
            <a:spAutoFit/>
          </a:bodyPr>
          <a:lstStyle/>
          <a:p>
            <a:pPr algn="r"/>
            <a:r>
              <a:rPr lang="en-US" altLang="zh-CN" sz="2600" dirty="0">
                <a:solidFill>
                  <a:schemeClr val="bg1"/>
                </a:solidFill>
                <a:latin typeface="+mn-lt"/>
                <a:ea typeface="+mn-ea"/>
                <a:cs typeface="+mn-ea"/>
                <a:sym typeface="+mn-lt"/>
              </a:rPr>
              <a:t>3</a:t>
            </a:r>
            <a:endParaRPr lang="zh-CN" altLang="en-US" sz="2600" dirty="0">
              <a:solidFill>
                <a:schemeClr val="bg1"/>
              </a:solidFill>
              <a:latin typeface="+mn-lt"/>
              <a:ea typeface="+mn-ea"/>
              <a:cs typeface="+mn-ea"/>
              <a:sym typeface="+mn-lt"/>
            </a:endParaRPr>
          </a:p>
        </p:txBody>
      </p:sp>
      <p:sp>
        <p:nvSpPr>
          <p:cNvPr id="37" name="矩形 36">
            <a:extLst>
              <a:ext uri="{FF2B5EF4-FFF2-40B4-BE49-F238E27FC236}">
                <a16:creationId xmlns="" xmlns:ma14="http://schemas.microsoft.com/office/mac/drawingml/2011/main" xmlns:p14="http://schemas.microsoft.com/office/powerpoint/2010/main" xmlns:a16="http://schemas.microsoft.com/office/drawing/2014/main" id="{48969FAD-369B-41C4-AF6D-7728F85A40B6}"/>
              </a:ext>
            </a:extLst>
          </p:cNvPr>
          <p:cNvSpPr/>
          <p:nvPr/>
        </p:nvSpPr>
        <p:spPr>
          <a:xfrm>
            <a:off x="8642063" y="5135627"/>
            <a:ext cx="217629" cy="400110"/>
          </a:xfrm>
          <a:prstGeom prst="rect">
            <a:avLst/>
          </a:prstGeom>
        </p:spPr>
        <p:txBody>
          <a:bodyPr wrap="square" lIns="0" tIns="0" rIns="0" bIns="0">
            <a:spAutoFit/>
          </a:bodyPr>
          <a:lstStyle/>
          <a:p>
            <a:pPr algn="r"/>
            <a:r>
              <a:rPr lang="en-US" altLang="zh-CN" sz="2600" dirty="0">
                <a:solidFill>
                  <a:schemeClr val="bg1"/>
                </a:solidFill>
                <a:latin typeface="+mn-lt"/>
                <a:ea typeface="+mn-ea"/>
                <a:cs typeface="+mn-ea"/>
                <a:sym typeface="+mn-lt"/>
              </a:rPr>
              <a:t>4</a:t>
            </a:r>
            <a:endParaRPr lang="zh-CN" altLang="en-US" sz="2600" dirty="0">
              <a:solidFill>
                <a:schemeClr val="bg1"/>
              </a:solidFill>
              <a:latin typeface="+mn-lt"/>
              <a:ea typeface="+mn-ea"/>
              <a:cs typeface="+mn-ea"/>
              <a:sym typeface="+mn-lt"/>
            </a:endParaRPr>
          </a:p>
        </p:txBody>
      </p:sp>
      <p:sp>
        <p:nvSpPr>
          <p:cNvPr id="38" name="TextBox 14">
            <a:extLst>
              <a:ext uri="{FF2B5EF4-FFF2-40B4-BE49-F238E27FC236}">
                <a16:creationId xmlns="" xmlns:ma14="http://schemas.microsoft.com/office/mac/drawingml/2011/main" xmlns:p14="http://schemas.microsoft.com/office/powerpoint/2010/main" xmlns:a16="http://schemas.microsoft.com/office/drawing/2014/main" id="{5E8D6027-0F4B-4FBB-A3D6-D740187AB5A7}"/>
              </a:ext>
            </a:extLst>
          </p:cNvPr>
          <p:cNvSpPr txBox="1"/>
          <p:nvPr/>
        </p:nvSpPr>
        <p:spPr>
          <a:xfrm>
            <a:off x="1398477" y="2940341"/>
            <a:ext cx="3941528" cy="124649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r"/>
            <a:r>
              <a:rPr lang="zh-CN" altLang="en-US" sz="1800">
                <a:solidFill>
                  <a:schemeClr val="tx2"/>
                </a:solidFill>
                <a:latin typeface="+mn-lt"/>
                <a:ea typeface="+mn-ea"/>
                <a:cs typeface="+mn-ea"/>
                <a:sym typeface="+mn-lt"/>
              </a:rPr>
              <a:t>小暑是农历二十四节气之第十一个节气，夏天的第五个节气。每年</a:t>
            </a:r>
            <a:r>
              <a:rPr lang="en-US" altLang="zh-CN" sz="1800">
                <a:solidFill>
                  <a:schemeClr val="tx2"/>
                </a:solidFill>
                <a:latin typeface="+mn-lt"/>
                <a:ea typeface="+mn-ea"/>
                <a:cs typeface="+mn-ea"/>
                <a:sym typeface="+mn-lt"/>
              </a:rPr>
              <a:t>7</a:t>
            </a:r>
            <a:r>
              <a:rPr lang="zh-CN" altLang="en-US" sz="1800">
                <a:solidFill>
                  <a:schemeClr val="tx2"/>
                </a:solidFill>
                <a:latin typeface="+mn-lt"/>
                <a:ea typeface="+mn-ea"/>
                <a:cs typeface="+mn-ea"/>
                <a:sym typeface="+mn-lt"/>
              </a:rPr>
              <a:t>月</a:t>
            </a:r>
            <a:r>
              <a:rPr lang="en-US" altLang="zh-CN" sz="1800">
                <a:solidFill>
                  <a:schemeClr val="tx2"/>
                </a:solidFill>
                <a:latin typeface="+mn-lt"/>
                <a:ea typeface="+mn-ea"/>
                <a:cs typeface="+mn-ea"/>
                <a:sym typeface="+mn-lt"/>
              </a:rPr>
              <a:t>7</a:t>
            </a:r>
            <a:r>
              <a:rPr lang="zh-CN" altLang="en-US" sz="1800">
                <a:solidFill>
                  <a:schemeClr val="tx2"/>
                </a:solidFill>
                <a:latin typeface="+mn-lt"/>
                <a:ea typeface="+mn-ea"/>
                <a:cs typeface="+mn-ea"/>
                <a:sym typeface="+mn-lt"/>
              </a:rPr>
              <a:t>日或</a:t>
            </a:r>
            <a:r>
              <a:rPr lang="en-US" altLang="zh-CN" sz="1800">
                <a:solidFill>
                  <a:schemeClr val="tx2"/>
                </a:solidFill>
                <a:latin typeface="+mn-lt"/>
                <a:ea typeface="+mn-ea"/>
                <a:cs typeface="+mn-ea"/>
                <a:sym typeface="+mn-lt"/>
              </a:rPr>
              <a:t>8</a:t>
            </a:r>
            <a:r>
              <a:rPr lang="zh-CN" altLang="en-US" sz="1800">
                <a:solidFill>
                  <a:schemeClr val="tx2"/>
                </a:solidFill>
                <a:latin typeface="+mn-lt"/>
                <a:ea typeface="+mn-ea"/>
                <a:cs typeface="+mn-ea"/>
                <a:sym typeface="+mn-lt"/>
              </a:rPr>
              <a:t>日视太阳到达黄经</a:t>
            </a:r>
            <a:r>
              <a:rPr lang="en-US" altLang="zh-CN" sz="1800">
                <a:solidFill>
                  <a:schemeClr val="tx2"/>
                </a:solidFill>
                <a:latin typeface="+mn-lt"/>
                <a:ea typeface="+mn-ea"/>
                <a:cs typeface="+mn-ea"/>
                <a:sym typeface="+mn-lt"/>
              </a:rPr>
              <a:t>105°</a:t>
            </a:r>
            <a:r>
              <a:rPr lang="zh-CN" altLang="en-US" sz="1800">
                <a:solidFill>
                  <a:schemeClr val="tx2"/>
                </a:solidFill>
                <a:latin typeface="+mn-lt"/>
                <a:ea typeface="+mn-ea"/>
                <a:cs typeface="+mn-ea"/>
                <a:sym typeface="+mn-lt"/>
              </a:rPr>
              <a:t>时为小暑。</a:t>
            </a:r>
          </a:p>
        </p:txBody>
      </p:sp>
      <p:sp>
        <p:nvSpPr>
          <p:cNvPr id="39" name="TextBox 15">
            <a:extLst>
              <a:ext uri="{FF2B5EF4-FFF2-40B4-BE49-F238E27FC236}">
                <a16:creationId xmlns="" xmlns:ma14="http://schemas.microsoft.com/office/mac/drawingml/2011/main" xmlns:p14="http://schemas.microsoft.com/office/powerpoint/2010/main" xmlns:a16="http://schemas.microsoft.com/office/drawing/2014/main" id="{41C0EFC4-C00A-4084-98E6-5EAAFED1C76B}"/>
              </a:ext>
            </a:extLst>
          </p:cNvPr>
          <p:cNvSpPr txBox="1"/>
          <p:nvPr/>
        </p:nvSpPr>
        <p:spPr>
          <a:xfrm>
            <a:off x="6236328" y="3270635"/>
            <a:ext cx="1662212" cy="762037"/>
          </a:xfrm>
          <a:prstGeom prst="rect">
            <a:avLst/>
          </a:prstGeom>
          <a:noFill/>
        </p:spPr>
        <p:txBody>
          <a:bodyPr wrap="square" lIns="0" tIns="84107" rIns="0" bIns="0" rtlCol="0">
            <a:spAutoFit/>
          </a:bodyPr>
          <a:lstStyle/>
          <a:p>
            <a:pPr algn="ctr"/>
            <a:r>
              <a:rPr lang="zh-CN" altLang="en-US" sz="4400" b="1">
                <a:solidFill>
                  <a:schemeClr val="bg1"/>
                </a:solidFill>
                <a:latin typeface="+mn-lt"/>
                <a:ea typeface="+mn-ea"/>
                <a:cs typeface="+mn-ea"/>
                <a:sym typeface="+mn-lt"/>
              </a:rPr>
              <a:t>小暑</a:t>
            </a:r>
            <a:endParaRPr lang="zh-CN" altLang="en-US" sz="4400" b="1" dirty="0">
              <a:solidFill>
                <a:schemeClr val="bg1"/>
              </a:solidFill>
              <a:latin typeface="+mn-lt"/>
              <a:ea typeface="+mn-ea"/>
              <a:cs typeface="+mn-ea"/>
              <a:sym typeface="+mn-lt"/>
            </a:endParaRPr>
          </a:p>
        </p:txBody>
      </p:sp>
      <p:sp>
        <p:nvSpPr>
          <p:cNvPr id="40" name="TextBox 16">
            <a:extLst>
              <a:ext uri="{FF2B5EF4-FFF2-40B4-BE49-F238E27FC236}">
                <a16:creationId xmlns="" xmlns:ma14="http://schemas.microsoft.com/office/mac/drawingml/2011/main" xmlns:p14="http://schemas.microsoft.com/office/powerpoint/2010/main" xmlns:a16="http://schemas.microsoft.com/office/drawing/2014/main" id="{C50EE24C-0F65-41F2-AD02-48008BAE2B39}"/>
              </a:ext>
            </a:extLst>
          </p:cNvPr>
          <p:cNvSpPr txBox="1"/>
          <p:nvPr/>
        </p:nvSpPr>
        <p:spPr>
          <a:xfrm>
            <a:off x="9053207" y="3261822"/>
            <a:ext cx="1604215" cy="762037"/>
          </a:xfrm>
          <a:prstGeom prst="rect">
            <a:avLst/>
          </a:prstGeom>
          <a:noFill/>
        </p:spPr>
        <p:txBody>
          <a:bodyPr wrap="square" lIns="0" tIns="84107" rIns="0" bIns="0" rtlCol="0">
            <a:spAutoFit/>
          </a:bodyPr>
          <a:lstStyle/>
          <a:p>
            <a:pPr algn="ctr"/>
            <a:r>
              <a:rPr lang="zh-CN" altLang="en-US" sz="4400" b="1">
                <a:solidFill>
                  <a:schemeClr val="bg1"/>
                </a:solidFill>
                <a:latin typeface="+mn-lt"/>
                <a:ea typeface="+mn-ea"/>
                <a:cs typeface="+mn-ea"/>
                <a:sym typeface="+mn-lt"/>
              </a:rPr>
              <a:t>小暑</a:t>
            </a:r>
            <a:endParaRPr lang="zh-CN" altLang="en-US" sz="4400" b="1" dirty="0">
              <a:solidFill>
                <a:schemeClr val="bg1"/>
              </a:solidFill>
              <a:latin typeface="+mn-lt"/>
              <a:ea typeface="+mn-ea"/>
              <a:cs typeface="+mn-ea"/>
              <a:sym typeface="+mn-lt"/>
            </a:endParaRPr>
          </a:p>
        </p:txBody>
      </p:sp>
      <p:sp>
        <p:nvSpPr>
          <p:cNvPr id="41" name="TextBox 17">
            <a:extLst>
              <a:ext uri="{FF2B5EF4-FFF2-40B4-BE49-F238E27FC236}">
                <a16:creationId xmlns="" xmlns:ma14="http://schemas.microsoft.com/office/mac/drawingml/2011/main" xmlns:p14="http://schemas.microsoft.com/office/powerpoint/2010/main" xmlns:a16="http://schemas.microsoft.com/office/drawing/2014/main" id="{6E583EB8-29F4-44BE-A640-EC79DDE0FDB8}"/>
              </a:ext>
            </a:extLst>
          </p:cNvPr>
          <p:cNvSpPr txBox="1"/>
          <p:nvPr/>
        </p:nvSpPr>
        <p:spPr>
          <a:xfrm>
            <a:off x="6256898" y="6006939"/>
            <a:ext cx="1621071" cy="762037"/>
          </a:xfrm>
          <a:prstGeom prst="rect">
            <a:avLst/>
          </a:prstGeom>
          <a:noFill/>
        </p:spPr>
        <p:txBody>
          <a:bodyPr wrap="square" lIns="0" tIns="84107" rIns="0" bIns="0" rtlCol="0">
            <a:spAutoFit/>
          </a:bodyPr>
          <a:lstStyle/>
          <a:p>
            <a:pPr algn="ctr"/>
            <a:r>
              <a:rPr lang="zh-CN" altLang="en-US" sz="4400" b="1">
                <a:solidFill>
                  <a:schemeClr val="bg1"/>
                </a:solidFill>
                <a:latin typeface="+mn-lt"/>
                <a:ea typeface="+mn-ea"/>
                <a:cs typeface="+mn-ea"/>
                <a:sym typeface="+mn-lt"/>
              </a:rPr>
              <a:t>小暑</a:t>
            </a:r>
            <a:endParaRPr lang="zh-CN" altLang="en-US" sz="4400" b="1" dirty="0">
              <a:solidFill>
                <a:schemeClr val="bg1"/>
              </a:solidFill>
              <a:latin typeface="+mn-lt"/>
              <a:ea typeface="+mn-ea"/>
              <a:cs typeface="+mn-ea"/>
              <a:sym typeface="+mn-lt"/>
            </a:endParaRPr>
          </a:p>
        </p:txBody>
      </p:sp>
      <p:sp>
        <p:nvSpPr>
          <p:cNvPr id="42" name="TextBox 18">
            <a:extLst>
              <a:ext uri="{FF2B5EF4-FFF2-40B4-BE49-F238E27FC236}">
                <a16:creationId xmlns="" xmlns:ma14="http://schemas.microsoft.com/office/mac/drawingml/2011/main" xmlns:p14="http://schemas.microsoft.com/office/powerpoint/2010/main" xmlns:a16="http://schemas.microsoft.com/office/drawing/2014/main" id="{F1EA322C-9894-45A5-9EEC-EBA8908079C5}"/>
              </a:ext>
            </a:extLst>
          </p:cNvPr>
          <p:cNvSpPr txBox="1"/>
          <p:nvPr/>
        </p:nvSpPr>
        <p:spPr>
          <a:xfrm>
            <a:off x="9053207" y="6006939"/>
            <a:ext cx="1604215" cy="762037"/>
          </a:xfrm>
          <a:prstGeom prst="rect">
            <a:avLst/>
          </a:prstGeom>
          <a:noFill/>
        </p:spPr>
        <p:txBody>
          <a:bodyPr wrap="square" lIns="0" tIns="84107" rIns="0" bIns="0" rtlCol="0">
            <a:spAutoFit/>
          </a:bodyPr>
          <a:lstStyle/>
          <a:p>
            <a:pPr algn="ctr"/>
            <a:r>
              <a:rPr lang="zh-CN" altLang="en-US" sz="4400" b="1">
                <a:solidFill>
                  <a:schemeClr val="bg1"/>
                </a:solidFill>
                <a:latin typeface="+mn-lt"/>
                <a:ea typeface="+mn-ea"/>
                <a:cs typeface="+mn-ea"/>
                <a:sym typeface="+mn-lt"/>
              </a:rPr>
              <a:t>小暑</a:t>
            </a:r>
            <a:endParaRPr lang="zh-CN" altLang="en-US" sz="4400" b="1" dirty="0">
              <a:solidFill>
                <a:schemeClr val="bg1"/>
              </a:solidFill>
              <a:latin typeface="+mn-lt"/>
              <a:ea typeface="+mn-ea"/>
              <a:cs typeface="+mn-ea"/>
              <a:sym typeface="+mn-lt"/>
            </a:endParaRPr>
          </a:p>
        </p:txBody>
      </p:sp>
      <p:sp>
        <p:nvSpPr>
          <p:cNvPr id="43" name="TextBox 19">
            <a:extLst>
              <a:ext uri="{FF2B5EF4-FFF2-40B4-BE49-F238E27FC236}">
                <a16:creationId xmlns="" xmlns:ma14="http://schemas.microsoft.com/office/mac/drawingml/2011/main" xmlns:p14="http://schemas.microsoft.com/office/powerpoint/2010/main" xmlns:a16="http://schemas.microsoft.com/office/drawing/2014/main" id="{77B8EFBC-E8EE-4C0B-8F5C-DD22A5268029}"/>
              </a:ext>
            </a:extLst>
          </p:cNvPr>
          <p:cNvSpPr txBox="1"/>
          <p:nvPr/>
        </p:nvSpPr>
        <p:spPr>
          <a:xfrm>
            <a:off x="11659730" y="2940341"/>
            <a:ext cx="3941528" cy="1661993"/>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800">
                <a:solidFill>
                  <a:schemeClr val="tx2"/>
                </a:solidFill>
                <a:latin typeface="+mn-lt"/>
                <a:ea typeface="+mn-ea"/>
                <a:cs typeface="+mn-ea"/>
                <a:sym typeface="+mn-lt"/>
              </a:rPr>
              <a:t>也有节气歌谣曰：“小暑不算热，大暑三伏天。”指出一年中最热的时期已经到来，但还未达到极热的程度。俗话说：“热在三伏”。</a:t>
            </a:r>
            <a:endParaRPr lang="en-US" altLang="zh-CN" sz="1800" dirty="0">
              <a:solidFill>
                <a:schemeClr val="tx2"/>
              </a:solidFill>
              <a:latin typeface="+mn-lt"/>
              <a:ea typeface="+mn-ea"/>
              <a:cs typeface="+mn-ea"/>
              <a:sym typeface="+mn-lt"/>
            </a:endParaRPr>
          </a:p>
        </p:txBody>
      </p:sp>
      <p:sp>
        <p:nvSpPr>
          <p:cNvPr id="44" name="TextBox 20">
            <a:extLst>
              <a:ext uri="{FF2B5EF4-FFF2-40B4-BE49-F238E27FC236}">
                <a16:creationId xmlns="" xmlns:ma14="http://schemas.microsoft.com/office/mac/drawingml/2011/main" xmlns:p14="http://schemas.microsoft.com/office/powerpoint/2010/main" xmlns:a16="http://schemas.microsoft.com/office/drawing/2014/main" id="{9BFC5ECD-8E13-4E18-9DD7-B9758255EA26}"/>
              </a:ext>
            </a:extLst>
          </p:cNvPr>
          <p:cNvSpPr txBox="1"/>
          <p:nvPr/>
        </p:nvSpPr>
        <p:spPr>
          <a:xfrm>
            <a:off x="1520501" y="5853510"/>
            <a:ext cx="3830745" cy="2031903"/>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r"/>
            <a:r>
              <a:rPr lang="en-US" altLang="zh-CN" sz="1800">
                <a:solidFill>
                  <a:schemeClr val="tx2"/>
                </a:solidFill>
                <a:latin typeface="+mn-lt"/>
                <a:ea typeface="+mn-ea"/>
                <a:cs typeface="+mn-ea"/>
                <a:sym typeface="+mn-lt"/>
              </a:rPr>
              <a:t>《</a:t>
            </a:r>
            <a:r>
              <a:rPr lang="zh-CN" altLang="en-US" sz="1800">
                <a:solidFill>
                  <a:schemeClr val="tx2"/>
                </a:solidFill>
                <a:latin typeface="+mn-lt"/>
                <a:ea typeface="+mn-ea"/>
                <a:cs typeface="+mn-ea"/>
                <a:sym typeface="+mn-lt"/>
              </a:rPr>
              <a:t>月令七十二候集解</a:t>
            </a:r>
            <a:r>
              <a:rPr lang="en-US" altLang="zh-CN" sz="1800">
                <a:solidFill>
                  <a:schemeClr val="tx2"/>
                </a:solidFill>
                <a:latin typeface="+mn-lt"/>
                <a:ea typeface="+mn-ea"/>
                <a:cs typeface="+mn-ea"/>
                <a:sym typeface="+mn-lt"/>
              </a:rPr>
              <a:t>》</a:t>
            </a:r>
            <a:r>
              <a:rPr lang="zh-CN" altLang="en-US" sz="1800">
                <a:solidFill>
                  <a:schemeClr val="tx2"/>
                </a:solidFill>
                <a:latin typeface="+mn-lt"/>
                <a:ea typeface="+mn-ea"/>
                <a:cs typeface="+mn-ea"/>
                <a:sym typeface="+mn-lt"/>
              </a:rPr>
              <a:t>：“六月节</a:t>
            </a:r>
            <a:r>
              <a:rPr lang="en-US" altLang="zh-CN" sz="1800">
                <a:solidFill>
                  <a:schemeClr val="tx2"/>
                </a:solidFill>
                <a:latin typeface="+mn-lt"/>
                <a:ea typeface="+mn-ea"/>
                <a:cs typeface="+mn-ea"/>
                <a:sym typeface="+mn-lt"/>
              </a:rPr>
              <a:t>……</a:t>
            </a:r>
            <a:r>
              <a:rPr lang="zh-CN" altLang="en-US" sz="1800">
                <a:solidFill>
                  <a:schemeClr val="tx2"/>
                </a:solidFill>
                <a:latin typeface="+mn-lt"/>
                <a:ea typeface="+mn-ea"/>
                <a:cs typeface="+mn-ea"/>
                <a:sym typeface="+mn-lt"/>
              </a:rPr>
              <a:t>暑，热也，就热之中分为大小，月初为小，月中为大，今则热气犹小也。”暑，表示炎热的意思，古人认为小暑期间，还不是一年中最热的时候，故称为小暑。</a:t>
            </a:r>
          </a:p>
        </p:txBody>
      </p:sp>
      <p:sp>
        <p:nvSpPr>
          <p:cNvPr id="45" name="TextBox 21">
            <a:extLst>
              <a:ext uri="{FF2B5EF4-FFF2-40B4-BE49-F238E27FC236}">
                <a16:creationId xmlns="" xmlns:ma14="http://schemas.microsoft.com/office/mac/drawingml/2011/main" xmlns:p14="http://schemas.microsoft.com/office/powerpoint/2010/main" xmlns:a16="http://schemas.microsoft.com/office/drawing/2014/main" id="{E2789A33-A6E9-44F7-B3C9-8AAB723E83EA}"/>
              </a:ext>
            </a:extLst>
          </p:cNvPr>
          <p:cNvSpPr txBox="1"/>
          <p:nvPr/>
        </p:nvSpPr>
        <p:spPr>
          <a:xfrm>
            <a:off x="11659730" y="5853510"/>
            <a:ext cx="3941528" cy="78540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800">
                <a:solidFill>
                  <a:schemeClr val="tx2"/>
                </a:solidFill>
                <a:latin typeface="+mn-lt"/>
                <a:ea typeface="+mn-ea"/>
                <a:cs typeface="+mn-ea"/>
                <a:sym typeface="+mn-lt"/>
              </a:rPr>
              <a:t>我国三伏天气一般出现在夏至的</a:t>
            </a:r>
            <a:r>
              <a:rPr lang="en-US" altLang="zh-CN" sz="1800">
                <a:solidFill>
                  <a:schemeClr val="tx2"/>
                </a:solidFill>
                <a:latin typeface="+mn-lt"/>
                <a:ea typeface="+mn-ea"/>
                <a:cs typeface="+mn-ea"/>
                <a:sym typeface="+mn-lt"/>
              </a:rPr>
              <a:t>28</a:t>
            </a:r>
            <a:r>
              <a:rPr lang="zh-CN" altLang="en-US" sz="1800">
                <a:solidFill>
                  <a:schemeClr val="tx2"/>
                </a:solidFill>
                <a:latin typeface="+mn-lt"/>
                <a:ea typeface="+mn-ea"/>
                <a:cs typeface="+mn-ea"/>
                <a:sym typeface="+mn-lt"/>
              </a:rPr>
              <a:t>天之后，即所谓“夏至三庚数头伏”。</a:t>
            </a:r>
          </a:p>
        </p:txBody>
      </p:sp>
    </p:spTree>
    <p:extLst>
      <p:ext uri="{BB962C8B-B14F-4D97-AF65-F5344CB8AC3E}">
        <p14:creationId xmlns:p14="http://schemas.microsoft.com/office/powerpoint/2010/main" val="3833768935"/>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400" fill="hold"/>
                                        <p:tgtEl>
                                          <p:spTgt spid="39"/>
                                        </p:tgtEl>
                                        <p:attrNameLst>
                                          <p:attrName>ppt_w</p:attrName>
                                        </p:attrNameLst>
                                      </p:cBhvr>
                                      <p:tavLst>
                                        <p:tav tm="0">
                                          <p:val>
                                            <p:fltVal val="0"/>
                                          </p:val>
                                        </p:tav>
                                        <p:tav tm="100000">
                                          <p:val>
                                            <p:strVal val="#ppt_w"/>
                                          </p:val>
                                        </p:tav>
                                      </p:tavLst>
                                    </p:anim>
                                    <p:anim calcmode="lin" valueType="num">
                                      <p:cBhvr>
                                        <p:cTn id="8" dur="400" fill="hold"/>
                                        <p:tgtEl>
                                          <p:spTgt spid="39"/>
                                        </p:tgtEl>
                                        <p:attrNameLst>
                                          <p:attrName>ppt_h</p:attrName>
                                        </p:attrNameLst>
                                      </p:cBhvr>
                                      <p:tavLst>
                                        <p:tav tm="0">
                                          <p:val>
                                            <p:fltVal val="0"/>
                                          </p:val>
                                        </p:tav>
                                        <p:tav tm="100000">
                                          <p:val>
                                            <p:strVal val="#ppt_h"/>
                                          </p:val>
                                        </p:tav>
                                      </p:tavLst>
                                    </p:anim>
                                    <p:animEffect transition="in" filter="fade">
                                      <p:cBhvr>
                                        <p:cTn id="9" dur="400"/>
                                        <p:tgtEl>
                                          <p:spTgt spid="39"/>
                                        </p:tgtEl>
                                      </p:cBhvr>
                                    </p:animEffect>
                                    <p:anim calcmode="lin" valueType="num">
                                      <p:cBhvr>
                                        <p:cTn id="10" dur="400" fill="hold"/>
                                        <p:tgtEl>
                                          <p:spTgt spid="39"/>
                                        </p:tgtEl>
                                        <p:attrNameLst>
                                          <p:attrName>ppt_x</p:attrName>
                                        </p:attrNameLst>
                                      </p:cBhvr>
                                      <p:tavLst>
                                        <p:tav tm="0">
                                          <p:val>
                                            <p:fltVal val="0.5"/>
                                          </p:val>
                                        </p:tav>
                                        <p:tav tm="100000">
                                          <p:val>
                                            <p:strVal val="#ppt_x"/>
                                          </p:val>
                                        </p:tav>
                                      </p:tavLst>
                                    </p:anim>
                                    <p:anim calcmode="lin" valueType="num">
                                      <p:cBhvr>
                                        <p:cTn id="11" dur="400" fill="hold"/>
                                        <p:tgtEl>
                                          <p:spTgt spid="3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400" fill="hold"/>
                                        <p:tgtEl>
                                          <p:spTgt spid="29"/>
                                        </p:tgtEl>
                                        <p:attrNameLst>
                                          <p:attrName>ppt_w</p:attrName>
                                        </p:attrNameLst>
                                      </p:cBhvr>
                                      <p:tavLst>
                                        <p:tav tm="0">
                                          <p:val>
                                            <p:fltVal val="0"/>
                                          </p:val>
                                        </p:tav>
                                        <p:tav tm="100000">
                                          <p:val>
                                            <p:strVal val="#ppt_w"/>
                                          </p:val>
                                        </p:tav>
                                      </p:tavLst>
                                    </p:anim>
                                    <p:anim calcmode="lin" valueType="num">
                                      <p:cBhvr>
                                        <p:cTn id="15" dur="400" fill="hold"/>
                                        <p:tgtEl>
                                          <p:spTgt spid="29"/>
                                        </p:tgtEl>
                                        <p:attrNameLst>
                                          <p:attrName>ppt_h</p:attrName>
                                        </p:attrNameLst>
                                      </p:cBhvr>
                                      <p:tavLst>
                                        <p:tav tm="0">
                                          <p:val>
                                            <p:fltVal val="0"/>
                                          </p:val>
                                        </p:tav>
                                        <p:tav tm="100000">
                                          <p:val>
                                            <p:strVal val="#ppt_h"/>
                                          </p:val>
                                        </p:tav>
                                      </p:tavLst>
                                    </p:anim>
                                    <p:animEffect transition="in" filter="fade">
                                      <p:cBhvr>
                                        <p:cTn id="16" dur="400"/>
                                        <p:tgtEl>
                                          <p:spTgt spid="29"/>
                                        </p:tgtEl>
                                      </p:cBhvr>
                                    </p:animEffect>
                                    <p:anim calcmode="lin" valueType="num">
                                      <p:cBhvr>
                                        <p:cTn id="17" dur="400" fill="hold"/>
                                        <p:tgtEl>
                                          <p:spTgt spid="29"/>
                                        </p:tgtEl>
                                        <p:attrNameLst>
                                          <p:attrName>ppt_x</p:attrName>
                                        </p:attrNameLst>
                                      </p:cBhvr>
                                      <p:tavLst>
                                        <p:tav tm="0">
                                          <p:val>
                                            <p:fltVal val="0.5"/>
                                          </p:val>
                                        </p:tav>
                                        <p:tav tm="100000">
                                          <p:val>
                                            <p:strVal val="#ppt_x"/>
                                          </p:val>
                                        </p:tav>
                                      </p:tavLst>
                                    </p:anim>
                                    <p:anim calcmode="lin" valueType="num">
                                      <p:cBhvr>
                                        <p:cTn id="18" dur="400" fill="hold"/>
                                        <p:tgtEl>
                                          <p:spTgt spid="2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400" fill="hold"/>
                                        <p:tgtEl>
                                          <p:spTgt spid="30"/>
                                        </p:tgtEl>
                                        <p:attrNameLst>
                                          <p:attrName>ppt_w</p:attrName>
                                        </p:attrNameLst>
                                      </p:cBhvr>
                                      <p:tavLst>
                                        <p:tav tm="0">
                                          <p:val>
                                            <p:fltVal val="0"/>
                                          </p:val>
                                        </p:tav>
                                        <p:tav tm="100000">
                                          <p:val>
                                            <p:strVal val="#ppt_w"/>
                                          </p:val>
                                        </p:tav>
                                      </p:tavLst>
                                    </p:anim>
                                    <p:anim calcmode="lin" valueType="num">
                                      <p:cBhvr>
                                        <p:cTn id="22" dur="400" fill="hold"/>
                                        <p:tgtEl>
                                          <p:spTgt spid="30"/>
                                        </p:tgtEl>
                                        <p:attrNameLst>
                                          <p:attrName>ppt_h</p:attrName>
                                        </p:attrNameLst>
                                      </p:cBhvr>
                                      <p:tavLst>
                                        <p:tav tm="0">
                                          <p:val>
                                            <p:fltVal val="0"/>
                                          </p:val>
                                        </p:tav>
                                        <p:tav tm="100000">
                                          <p:val>
                                            <p:strVal val="#ppt_h"/>
                                          </p:val>
                                        </p:tav>
                                      </p:tavLst>
                                    </p:anim>
                                    <p:animEffect transition="in" filter="fade">
                                      <p:cBhvr>
                                        <p:cTn id="23" dur="400"/>
                                        <p:tgtEl>
                                          <p:spTgt spid="30"/>
                                        </p:tgtEl>
                                      </p:cBhvr>
                                    </p:animEffect>
                                    <p:anim calcmode="lin" valueType="num">
                                      <p:cBhvr>
                                        <p:cTn id="24" dur="400" fill="hold"/>
                                        <p:tgtEl>
                                          <p:spTgt spid="30"/>
                                        </p:tgtEl>
                                        <p:attrNameLst>
                                          <p:attrName>ppt_x</p:attrName>
                                        </p:attrNameLst>
                                      </p:cBhvr>
                                      <p:tavLst>
                                        <p:tav tm="0">
                                          <p:val>
                                            <p:fltVal val="0.5"/>
                                          </p:val>
                                        </p:tav>
                                        <p:tav tm="100000">
                                          <p:val>
                                            <p:strVal val="#ppt_x"/>
                                          </p:val>
                                        </p:tav>
                                      </p:tavLst>
                                    </p:anim>
                                    <p:anim calcmode="lin" valueType="num">
                                      <p:cBhvr>
                                        <p:cTn id="25" dur="400" fill="hold"/>
                                        <p:tgtEl>
                                          <p:spTgt spid="3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400" fill="hold"/>
                                        <p:tgtEl>
                                          <p:spTgt spid="34"/>
                                        </p:tgtEl>
                                        <p:attrNameLst>
                                          <p:attrName>ppt_w</p:attrName>
                                        </p:attrNameLst>
                                      </p:cBhvr>
                                      <p:tavLst>
                                        <p:tav tm="0">
                                          <p:val>
                                            <p:fltVal val="0"/>
                                          </p:val>
                                        </p:tav>
                                        <p:tav tm="100000">
                                          <p:val>
                                            <p:strVal val="#ppt_w"/>
                                          </p:val>
                                        </p:tav>
                                      </p:tavLst>
                                    </p:anim>
                                    <p:anim calcmode="lin" valueType="num">
                                      <p:cBhvr>
                                        <p:cTn id="29" dur="400" fill="hold"/>
                                        <p:tgtEl>
                                          <p:spTgt spid="34"/>
                                        </p:tgtEl>
                                        <p:attrNameLst>
                                          <p:attrName>ppt_h</p:attrName>
                                        </p:attrNameLst>
                                      </p:cBhvr>
                                      <p:tavLst>
                                        <p:tav tm="0">
                                          <p:val>
                                            <p:fltVal val="0"/>
                                          </p:val>
                                        </p:tav>
                                        <p:tav tm="100000">
                                          <p:val>
                                            <p:strVal val="#ppt_h"/>
                                          </p:val>
                                        </p:tav>
                                      </p:tavLst>
                                    </p:anim>
                                    <p:animEffect transition="in" filter="fade">
                                      <p:cBhvr>
                                        <p:cTn id="30" dur="400"/>
                                        <p:tgtEl>
                                          <p:spTgt spid="34"/>
                                        </p:tgtEl>
                                      </p:cBhvr>
                                    </p:animEffect>
                                    <p:anim calcmode="lin" valueType="num">
                                      <p:cBhvr>
                                        <p:cTn id="31" dur="400" fill="hold"/>
                                        <p:tgtEl>
                                          <p:spTgt spid="34"/>
                                        </p:tgtEl>
                                        <p:attrNameLst>
                                          <p:attrName>ppt_x</p:attrName>
                                        </p:attrNameLst>
                                      </p:cBhvr>
                                      <p:tavLst>
                                        <p:tav tm="0">
                                          <p:val>
                                            <p:fltVal val="0.5"/>
                                          </p:val>
                                        </p:tav>
                                        <p:tav tm="100000">
                                          <p:val>
                                            <p:strVal val="#ppt_x"/>
                                          </p:val>
                                        </p:tav>
                                      </p:tavLst>
                                    </p:anim>
                                    <p:anim calcmode="lin" valueType="num">
                                      <p:cBhvr>
                                        <p:cTn id="32" dur="400" fill="hold"/>
                                        <p:tgtEl>
                                          <p:spTgt spid="34"/>
                                        </p:tgtEl>
                                        <p:attrNameLst>
                                          <p:attrName>ppt_y</p:attrName>
                                        </p:attrNameLst>
                                      </p:cBhvr>
                                      <p:tavLst>
                                        <p:tav tm="0">
                                          <p:val>
                                            <p:fltVal val="0.5"/>
                                          </p:val>
                                        </p:tav>
                                        <p:tav tm="100000">
                                          <p:val>
                                            <p:strVal val="#ppt_y"/>
                                          </p:val>
                                        </p:tav>
                                      </p:tavLst>
                                    </p:anim>
                                  </p:childTnLst>
                                </p:cTn>
                              </p:par>
                            </p:childTnLst>
                          </p:cTn>
                        </p:par>
                        <p:par>
                          <p:cTn id="33" fill="hold">
                            <p:stCondLst>
                              <p:cond delay="400"/>
                            </p:stCondLst>
                            <p:childTnLst>
                              <p:par>
                                <p:cTn id="34" presetID="53" presetClass="entr" presetSubtype="52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400" fill="hold"/>
                                        <p:tgtEl>
                                          <p:spTgt spid="40"/>
                                        </p:tgtEl>
                                        <p:attrNameLst>
                                          <p:attrName>ppt_w</p:attrName>
                                        </p:attrNameLst>
                                      </p:cBhvr>
                                      <p:tavLst>
                                        <p:tav tm="0">
                                          <p:val>
                                            <p:fltVal val="0"/>
                                          </p:val>
                                        </p:tav>
                                        <p:tav tm="100000">
                                          <p:val>
                                            <p:strVal val="#ppt_w"/>
                                          </p:val>
                                        </p:tav>
                                      </p:tavLst>
                                    </p:anim>
                                    <p:anim calcmode="lin" valueType="num">
                                      <p:cBhvr>
                                        <p:cTn id="37" dur="400" fill="hold"/>
                                        <p:tgtEl>
                                          <p:spTgt spid="40"/>
                                        </p:tgtEl>
                                        <p:attrNameLst>
                                          <p:attrName>ppt_h</p:attrName>
                                        </p:attrNameLst>
                                      </p:cBhvr>
                                      <p:tavLst>
                                        <p:tav tm="0">
                                          <p:val>
                                            <p:fltVal val="0"/>
                                          </p:val>
                                        </p:tav>
                                        <p:tav tm="100000">
                                          <p:val>
                                            <p:strVal val="#ppt_h"/>
                                          </p:val>
                                        </p:tav>
                                      </p:tavLst>
                                    </p:anim>
                                    <p:animEffect transition="in" filter="fade">
                                      <p:cBhvr>
                                        <p:cTn id="38" dur="400"/>
                                        <p:tgtEl>
                                          <p:spTgt spid="40"/>
                                        </p:tgtEl>
                                      </p:cBhvr>
                                    </p:animEffect>
                                    <p:anim calcmode="lin" valueType="num">
                                      <p:cBhvr>
                                        <p:cTn id="39" dur="400" fill="hold"/>
                                        <p:tgtEl>
                                          <p:spTgt spid="40"/>
                                        </p:tgtEl>
                                        <p:attrNameLst>
                                          <p:attrName>ppt_x</p:attrName>
                                        </p:attrNameLst>
                                      </p:cBhvr>
                                      <p:tavLst>
                                        <p:tav tm="0">
                                          <p:val>
                                            <p:fltVal val="0.5"/>
                                          </p:val>
                                        </p:tav>
                                        <p:tav tm="100000">
                                          <p:val>
                                            <p:strVal val="#ppt_x"/>
                                          </p:val>
                                        </p:tav>
                                      </p:tavLst>
                                    </p:anim>
                                    <p:anim calcmode="lin" valueType="num">
                                      <p:cBhvr>
                                        <p:cTn id="40" dur="400" fill="hold"/>
                                        <p:tgtEl>
                                          <p:spTgt spid="40"/>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p:cTn id="43" dur="400" fill="hold"/>
                                        <p:tgtEl>
                                          <p:spTgt spid="28"/>
                                        </p:tgtEl>
                                        <p:attrNameLst>
                                          <p:attrName>ppt_w</p:attrName>
                                        </p:attrNameLst>
                                      </p:cBhvr>
                                      <p:tavLst>
                                        <p:tav tm="0">
                                          <p:val>
                                            <p:fltVal val="0"/>
                                          </p:val>
                                        </p:tav>
                                        <p:tav tm="100000">
                                          <p:val>
                                            <p:strVal val="#ppt_w"/>
                                          </p:val>
                                        </p:tav>
                                      </p:tavLst>
                                    </p:anim>
                                    <p:anim calcmode="lin" valueType="num">
                                      <p:cBhvr>
                                        <p:cTn id="44" dur="400" fill="hold"/>
                                        <p:tgtEl>
                                          <p:spTgt spid="28"/>
                                        </p:tgtEl>
                                        <p:attrNameLst>
                                          <p:attrName>ppt_h</p:attrName>
                                        </p:attrNameLst>
                                      </p:cBhvr>
                                      <p:tavLst>
                                        <p:tav tm="0">
                                          <p:val>
                                            <p:fltVal val="0"/>
                                          </p:val>
                                        </p:tav>
                                        <p:tav tm="100000">
                                          <p:val>
                                            <p:strVal val="#ppt_h"/>
                                          </p:val>
                                        </p:tav>
                                      </p:tavLst>
                                    </p:anim>
                                    <p:animEffect transition="in" filter="fade">
                                      <p:cBhvr>
                                        <p:cTn id="45" dur="400"/>
                                        <p:tgtEl>
                                          <p:spTgt spid="28"/>
                                        </p:tgtEl>
                                      </p:cBhvr>
                                    </p:animEffect>
                                    <p:anim calcmode="lin" valueType="num">
                                      <p:cBhvr>
                                        <p:cTn id="46" dur="400" fill="hold"/>
                                        <p:tgtEl>
                                          <p:spTgt spid="28"/>
                                        </p:tgtEl>
                                        <p:attrNameLst>
                                          <p:attrName>ppt_x</p:attrName>
                                        </p:attrNameLst>
                                      </p:cBhvr>
                                      <p:tavLst>
                                        <p:tav tm="0">
                                          <p:val>
                                            <p:fltVal val="0.5"/>
                                          </p:val>
                                        </p:tav>
                                        <p:tav tm="100000">
                                          <p:val>
                                            <p:strVal val="#ppt_x"/>
                                          </p:val>
                                        </p:tav>
                                      </p:tavLst>
                                    </p:anim>
                                    <p:anim calcmode="lin" valueType="num">
                                      <p:cBhvr>
                                        <p:cTn id="47" dur="400" fill="hold"/>
                                        <p:tgtEl>
                                          <p:spTgt spid="28"/>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400" fill="hold"/>
                                        <p:tgtEl>
                                          <p:spTgt spid="31"/>
                                        </p:tgtEl>
                                        <p:attrNameLst>
                                          <p:attrName>ppt_w</p:attrName>
                                        </p:attrNameLst>
                                      </p:cBhvr>
                                      <p:tavLst>
                                        <p:tav tm="0">
                                          <p:val>
                                            <p:fltVal val="0"/>
                                          </p:val>
                                        </p:tav>
                                        <p:tav tm="100000">
                                          <p:val>
                                            <p:strVal val="#ppt_w"/>
                                          </p:val>
                                        </p:tav>
                                      </p:tavLst>
                                    </p:anim>
                                    <p:anim calcmode="lin" valueType="num">
                                      <p:cBhvr>
                                        <p:cTn id="51" dur="400" fill="hold"/>
                                        <p:tgtEl>
                                          <p:spTgt spid="31"/>
                                        </p:tgtEl>
                                        <p:attrNameLst>
                                          <p:attrName>ppt_h</p:attrName>
                                        </p:attrNameLst>
                                      </p:cBhvr>
                                      <p:tavLst>
                                        <p:tav tm="0">
                                          <p:val>
                                            <p:fltVal val="0"/>
                                          </p:val>
                                        </p:tav>
                                        <p:tav tm="100000">
                                          <p:val>
                                            <p:strVal val="#ppt_h"/>
                                          </p:val>
                                        </p:tav>
                                      </p:tavLst>
                                    </p:anim>
                                    <p:animEffect transition="in" filter="fade">
                                      <p:cBhvr>
                                        <p:cTn id="52" dur="400"/>
                                        <p:tgtEl>
                                          <p:spTgt spid="31"/>
                                        </p:tgtEl>
                                      </p:cBhvr>
                                    </p:animEffect>
                                    <p:anim calcmode="lin" valueType="num">
                                      <p:cBhvr>
                                        <p:cTn id="53" dur="400" fill="hold"/>
                                        <p:tgtEl>
                                          <p:spTgt spid="31"/>
                                        </p:tgtEl>
                                        <p:attrNameLst>
                                          <p:attrName>ppt_x</p:attrName>
                                        </p:attrNameLst>
                                      </p:cBhvr>
                                      <p:tavLst>
                                        <p:tav tm="0">
                                          <p:val>
                                            <p:fltVal val="0.5"/>
                                          </p:val>
                                        </p:tav>
                                        <p:tav tm="100000">
                                          <p:val>
                                            <p:strVal val="#ppt_x"/>
                                          </p:val>
                                        </p:tav>
                                      </p:tavLst>
                                    </p:anim>
                                    <p:anim calcmode="lin" valueType="num">
                                      <p:cBhvr>
                                        <p:cTn id="54" dur="400" fill="hold"/>
                                        <p:tgtEl>
                                          <p:spTgt spid="31"/>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400" fill="hold"/>
                                        <p:tgtEl>
                                          <p:spTgt spid="35"/>
                                        </p:tgtEl>
                                        <p:attrNameLst>
                                          <p:attrName>ppt_w</p:attrName>
                                        </p:attrNameLst>
                                      </p:cBhvr>
                                      <p:tavLst>
                                        <p:tav tm="0">
                                          <p:val>
                                            <p:fltVal val="0"/>
                                          </p:val>
                                        </p:tav>
                                        <p:tav tm="100000">
                                          <p:val>
                                            <p:strVal val="#ppt_w"/>
                                          </p:val>
                                        </p:tav>
                                      </p:tavLst>
                                    </p:anim>
                                    <p:anim calcmode="lin" valueType="num">
                                      <p:cBhvr>
                                        <p:cTn id="58" dur="400" fill="hold"/>
                                        <p:tgtEl>
                                          <p:spTgt spid="35"/>
                                        </p:tgtEl>
                                        <p:attrNameLst>
                                          <p:attrName>ppt_h</p:attrName>
                                        </p:attrNameLst>
                                      </p:cBhvr>
                                      <p:tavLst>
                                        <p:tav tm="0">
                                          <p:val>
                                            <p:fltVal val="0"/>
                                          </p:val>
                                        </p:tav>
                                        <p:tav tm="100000">
                                          <p:val>
                                            <p:strVal val="#ppt_h"/>
                                          </p:val>
                                        </p:tav>
                                      </p:tavLst>
                                    </p:anim>
                                    <p:animEffect transition="in" filter="fade">
                                      <p:cBhvr>
                                        <p:cTn id="59" dur="400"/>
                                        <p:tgtEl>
                                          <p:spTgt spid="35"/>
                                        </p:tgtEl>
                                      </p:cBhvr>
                                    </p:animEffect>
                                    <p:anim calcmode="lin" valueType="num">
                                      <p:cBhvr>
                                        <p:cTn id="60" dur="400" fill="hold"/>
                                        <p:tgtEl>
                                          <p:spTgt spid="35"/>
                                        </p:tgtEl>
                                        <p:attrNameLst>
                                          <p:attrName>ppt_x</p:attrName>
                                        </p:attrNameLst>
                                      </p:cBhvr>
                                      <p:tavLst>
                                        <p:tav tm="0">
                                          <p:val>
                                            <p:fltVal val="0.5"/>
                                          </p:val>
                                        </p:tav>
                                        <p:tav tm="100000">
                                          <p:val>
                                            <p:strVal val="#ppt_x"/>
                                          </p:val>
                                        </p:tav>
                                      </p:tavLst>
                                    </p:anim>
                                    <p:anim calcmode="lin" valueType="num">
                                      <p:cBhvr>
                                        <p:cTn id="61" dur="400" fill="hold"/>
                                        <p:tgtEl>
                                          <p:spTgt spid="35"/>
                                        </p:tgtEl>
                                        <p:attrNameLst>
                                          <p:attrName>ppt_y</p:attrName>
                                        </p:attrNameLst>
                                      </p:cBhvr>
                                      <p:tavLst>
                                        <p:tav tm="0">
                                          <p:val>
                                            <p:fltVal val="0.5"/>
                                          </p:val>
                                        </p:tav>
                                        <p:tav tm="100000">
                                          <p:val>
                                            <p:strVal val="#ppt_y"/>
                                          </p:val>
                                        </p:tav>
                                      </p:tavLst>
                                    </p:anim>
                                  </p:childTnLst>
                                </p:cTn>
                              </p:par>
                            </p:childTnLst>
                          </p:cTn>
                        </p:par>
                        <p:par>
                          <p:cTn id="62" fill="hold">
                            <p:stCondLst>
                              <p:cond delay="800"/>
                            </p:stCondLst>
                            <p:childTnLst>
                              <p:par>
                                <p:cTn id="63" presetID="53" presetClass="entr" presetSubtype="528"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400" fill="hold"/>
                                        <p:tgtEl>
                                          <p:spTgt spid="41"/>
                                        </p:tgtEl>
                                        <p:attrNameLst>
                                          <p:attrName>ppt_w</p:attrName>
                                        </p:attrNameLst>
                                      </p:cBhvr>
                                      <p:tavLst>
                                        <p:tav tm="0">
                                          <p:val>
                                            <p:fltVal val="0"/>
                                          </p:val>
                                        </p:tav>
                                        <p:tav tm="100000">
                                          <p:val>
                                            <p:strVal val="#ppt_w"/>
                                          </p:val>
                                        </p:tav>
                                      </p:tavLst>
                                    </p:anim>
                                    <p:anim calcmode="lin" valueType="num">
                                      <p:cBhvr>
                                        <p:cTn id="66" dur="400" fill="hold"/>
                                        <p:tgtEl>
                                          <p:spTgt spid="41"/>
                                        </p:tgtEl>
                                        <p:attrNameLst>
                                          <p:attrName>ppt_h</p:attrName>
                                        </p:attrNameLst>
                                      </p:cBhvr>
                                      <p:tavLst>
                                        <p:tav tm="0">
                                          <p:val>
                                            <p:fltVal val="0"/>
                                          </p:val>
                                        </p:tav>
                                        <p:tav tm="100000">
                                          <p:val>
                                            <p:strVal val="#ppt_h"/>
                                          </p:val>
                                        </p:tav>
                                      </p:tavLst>
                                    </p:anim>
                                    <p:animEffect transition="in" filter="fade">
                                      <p:cBhvr>
                                        <p:cTn id="67" dur="400"/>
                                        <p:tgtEl>
                                          <p:spTgt spid="41"/>
                                        </p:tgtEl>
                                      </p:cBhvr>
                                    </p:animEffect>
                                    <p:anim calcmode="lin" valueType="num">
                                      <p:cBhvr>
                                        <p:cTn id="68" dur="400" fill="hold"/>
                                        <p:tgtEl>
                                          <p:spTgt spid="41"/>
                                        </p:tgtEl>
                                        <p:attrNameLst>
                                          <p:attrName>ppt_x</p:attrName>
                                        </p:attrNameLst>
                                      </p:cBhvr>
                                      <p:tavLst>
                                        <p:tav tm="0">
                                          <p:val>
                                            <p:fltVal val="0.5"/>
                                          </p:val>
                                        </p:tav>
                                        <p:tav tm="100000">
                                          <p:val>
                                            <p:strVal val="#ppt_x"/>
                                          </p:val>
                                        </p:tav>
                                      </p:tavLst>
                                    </p:anim>
                                    <p:anim calcmode="lin" valueType="num">
                                      <p:cBhvr>
                                        <p:cTn id="69" dur="400" fill="hold"/>
                                        <p:tgtEl>
                                          <p:spTgt spid="41"/>
                                        </p:tgtEl>
                                        <p:attrNameLst>
                                          <p:attrName>ppt_y</p:attrName>
                                        </p:attrNameLst>
                                      </p:cBhvr>
                                      <p:tavLst>
                                        <p:tav tm="0">
                                          <p:val>
                                            <p:fltVal val="0.5"/>
                                          </p:val>
                                        </p:tav>
                                        <p:tav tm="100000">
                                          <p:val>
                                            <p:strVal val="#ppt_y"/>
                                          </p:val>
                                        </p:tav>
                                      </p:tavLst>
                                    </p:anim>
                                  </p:childTnLst>
                                </p:cTn>
                              </p:par>
                              <p:par>
                                <p:cTn id="70" presetID="53" presetClass="entr" presetSubtype="528"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p:cTn id="72" dur="400" fill="hold"/>
                                        <p:tgtEl>
                                          <p:spTgt spid="27"/>
                                        </p:tgtEl>
                                        <p:attrNameLst>
                                          <p:attrName>ppt_w</p:attrName>
                                        </p:attrNameLst>
                                      </p:cBhvr>
                                      <p:tavLst>
                                        <p:tav tm="0">
                                          <p:val>
                                            <p:fltVal val="0"/>
                                          </p:val>
                                        </p:tav>
                                        <p:tav tm="100000">
                                          <p:val>
                                            <p:strVal val="#ppt_w"/>
                                          </p:val>
                                        </p:tav>
                                      </p:tavLst>
                                    </p:anim>
                                    <p:anim calcmode="lin" valueType="num">
                                      <p:cBhvr>
                                        <p:cTn id="73" dur="400" fill="hold"/>
                                        <p:tgtEl>
                                          <p:spTgt spid="27"/>
                                        </p:tgtEl>
                                        <p:attrNameLst>
                                          <p:attrName>ppt_h</p:attrName>
                                        </p:attrNameLst>
                                      </p:cBhvr>
                                      <p:tavLst>
                                        <p:tav tm="0">
                                          <p:val>
                                            <p:fltVal val="0"/>
                                          </p:val>
                                        </p:tav>
                                        <p:tav tm="100000">
                                          <p:val>
                                            <p:strVal val="#ppt_h"/>
                                          </p:val>
                                        </p:tav>
                                      </p:tavLst>
                                    </p:anim>
                                    <p:animEffect transition="in" filter="fade">
                                      <p:cBhvr>
                                        <p:cTn id="74" dur="400"/>
                                        <p:tgtEl>
                                          <p:spTgt spid="27"/>
                                        </p:tgtEl>
                                      </p:cBhvr>
                                    </p:animEffect>
                                    <p:anim calcmode="lin" valueType="num">
                                      <p:cBhvr>
                                        <p:cTn id="75" dur="400" fill="hold"/>
                                        <p:tgtEl>
                                          <p:spTgt spid="27"/>
                                        </p:tgtEl>
                                        <p:attrNameLst>
                                          <p:attrName>ppt_x</p:attrName>
                                        </p:attrNameLst>
                                      </p:cBhvr>
                                      <p:tavLst>
                                        <p:tav tm="0">
                                          <p:val>
                                            <p:fltVal val="0.5"/>
                                          </p:val>
                                        </p:tav>
                                        <p:tav tm="100000">
                                          <p:val>
                                            <p:strVal val="#ppt_x"/>
                                          </p:val>
                                        </p:tav>
                                      </p:tavLst>
                                    </p:anim>
                                    <p:anim calcmode="lin" valueType="num">
                                      <p:cBhvr>
                                        <p:cTn id="76" dur="400" fill="hold"/>
                                        <p:tgtEl>
                                          <p:spTgt spid="27"/>
                                        </p:tgtEl>
                                        <p:attrNameLst>
                                          <p:attrName>ppt_y</p:attrName>
                                        </p:attrNameLst>
                                      </p:cBhvr>
                                      <p:tavLst>
                                        <p:tav tm="0">
                                          <p:val>
                                            <p:fltVal val="0.5"/>
                                          </p:val>
                                        </p:tav>
                                        <p:tav tm="100000">
                                          <p:val>
                                            <p:strVal val="#ppt_y"/>
                                          </p:val>
                                        </p:tav>
                                      </p:tavLst>
                                    </p:anim>
                                  </p:childTnLst>
                                </p:cTn>
                              </p:par>
                              <p:par>
                                <p:cTn id="77" presetID="53" presetClass="entr" presetSubtype="528"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400" fill="hold"/>
                                        <p:tgtEl>
                                          <p:spTgt spid="32"/>
                                        </p:tgtEl>
                                        <p:attrNameLst>
                                          <p:attrName>ppt_w</p:attrName>
                                        </p:attrNameLst>
                                      </p:cBhvr>
                                      <p:tavLst>
                                        <p:tav tm="0">
                                          <p:val>
                                            <p:fltVal val="0"/>
                                          </p:val>
                                        </p:tav>
                                        <p:tav tm="100000">
                                          <p:val>
                                            <p:strVal val="#ppt_w"/>
                                          </p:val>
                                        </p:tav>
                                      </p:tavLst>
                                    </p:anim>
                                    <p:anim calcmode="lin" valueType="num">
                                      <p:cBhvr>
                                        <p:cTn id="80" dur="400" fill="hold"/>
                                        <p:tgtEl>
                                          <p:spTgt spid="32"/>
                                        </p:tgtEl>
                                        <p:attrNameLst>
                                          <p:attrName>ppt_h</p:attrName>
                                        </p:attrNameLst>
                                      </p:cBhvr>
                                      <p:tavLst>
                                        <p:tav tm="0">
                                          <p:val>
                                            <p:fltVal val="0"/>
                                          </p:val>
                                        </p:tav>
                                        <p:tav tm="100000">
                                          <p:val>
                                            <p:strVal val="#ppt_h"/>
                                          </p:val>
                                        </p:tav>
                                      </p:tavLst>
                                    </p:anim>
                                    <p:animEffect transition="in" filter="fade">
                                      <p:cBhvr>
                                        <p:cTn id="81" dur="400"/>
                                        <p:tgtEl>
                                          <p:spTgt spid="32"/>
                                        </p:tgtEl>
                                      </p:cBhvr>
                                    </p:animEffect>
                                    <p:anim calcmode="lin" valueType="num">
                                      <p:cBhvr>
                                        <p:cTn id="82" dur="400" fill="hold"/>
                                        <p:tgtEl>
                                          <p:spTgt spid="32"/>
                                        </p:tgtEl>
                                        <p:attrNameLst>
                                          <p:attrName>ppt_x</p:attrName>
                                        </p:attrNameLst>
                                      </p:cBhvr>
                                      <p:tavLst>
                                        <p:tav tm="0">
                                          <p:val>
                                            <p:fltVal val="0.5"/>
                                          </p:val>
                                        </p:tav>
                                        <p:tav tm="100000">
                                          <p:val>
                                            <p:strVal val="#ppt_x"/>
                                          </p:val>
                                        </p:tav>
                                      </p:tavLst>
                                    </p:anim>
                                    <p:anim calcmode="lin" valueType="num">
                                      <p:cBhvr>
                                        <p:cTn id="83" dur="400" fill="hold"/>
                                        <p:tgtEl>
                                          <p:spTgt spid="32"/>
                                        </p:tgtEl>
                                        <p:attrNameLst>
                                          <p:attrName>ppt_y</p:attrName>
                                        </p:attrNameLst>
                                      </p:cBhvr>
                                      <p:tavLst>
                                        <p:tav tm="0">
                                          <p:val>
                                            <p:fltVal val="0.5"/>
                                          </p:val>
                                        </p:tav>
                                        <p:tav tm="100000">
                                          <p:val>
                                            <p:strVal val="#ppt_y"/>
                                          </p:val>
                                        </p:tav>
                                      </p:tavLst>
                                    </p:anim>
                                  </p:childTnLst>
                                </p:cTn>
                              </p:par>
                              <p:par>
                                <p:cTn id="84" presetID="53" presetClass="entr" presetSubtype="52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p:cTn id="86" dur="400" fill="hold"/>
                                        <p:tgtEl>
                                          <p:spTgt spid="36"/>
                                        </p:tgtEl>
                                        <p:attrNameLst>
                                          <p:attrName>ppt_w</p:attrName>
                                        </p:attrNameLst>
                                      </p:cBhvr>
                                      <p:tavLst>
                                        <p:tav tm="0">
                                          <p:val>
                                            <p:fltVal val="0"/>
                                          </p:val>
                                        </p:tav>
                                        <p:tav tm="100000">
                                          <p:val>
                                            <p:strVal val="#ppt_w"/>
                                          </p:val>
                                        </p:tav>
                                      </p:tavLst>
                                    </p:anim>
                                    <p:anim calcmode="lin" valueType="num">
                                      <p:cBhvr>
                                        <p:cTn id="87" dur="400" fill="hold"/>
                                        <p:tgtEl>
                                          <p:spTgt spid="36"/>
                                        </p:tgtEl>
                                        <p:attrNameLst>
                                          <p:attrName>ppt_h</p:attrName>
                                        </p:attrNameLst>
                                      </p:cBhvr>
                                      <p:tavLst>
                                        <p:tav tm="0">
                                          <p:val>
                                            <p:fltVal val="0"/>
                                          </p:val>
                                        </p:tav>
                                        <p:tav tm="100000">
                                          <p:val>
                                            <p:strVal val="#ppt_h"/>
                                          </p:val>
                                        </p:tav>
                                      </p:tavLst>
                                    </p:anim>
                                    <p:animEffect transition="in" filter="fade">
                                      <p:cBhvr>
                                        <p:cTn id="88" dur="400"/>
                                        <p:tgtEl>
                                          <p:spTgt spid="36"/>
                                        </p:tgtEl>
                                      </p:cBhvr>
                                    </p:animEffect>
                                    <p:anim calcmode="lin" valueType="num">
                                      <p:cBhvr>
                                        <p:cTn id="89" dur="400" fill="hold"/>
                                        <p:tgtEl>
                                          <p:spTgt spid="36"/>
                                        </p:tgtEl>
                                        <p:attrNameLst>
                                          <p:attrName>ppt_x</p:attrName>
                                        </p:attrNameLst>
                                      </p:cBhvr>
                                      <p:tavLst>
                                        <p:tav tm="0">
                                          <p:val>
                                            <p:fltVal val="0.5"/>
                                          </p:val>
                                        </p:tav>
                                        <p:tav tm="100000">
                                          <p:val>
                                            <p:strVal val="#ppt_x"/>
                                          </p:val>
                                        </p:tav>
                                      </p:tavLst>
                                    </p:anim>
                                    <p:anim calcmode="lin" valueType="num">
                                      <p:cBhvr>
                                        <p:cTn id="90" dur="400" fill="hold"/>
                                        <p:tgtEl>
                                          <p:spTgt spid="36"/>
                                        </p:tgtEl>
                                        <p:attrNameLst>
                                          <p:attrName>ppt_y</p:attrName>
                                        </p:attrNameLst>
                                      </p:cBhvr>
                                      <p:tavLst>
                                        <p:tav tm="0">
                                          <p:val>
                                            <p:fltVal val="0.5"/>
                                          </p:val>
                                        </p:tav>
                                        <p:tav tm="100000">
                                          <p:val>
                                            <p:strVal val="#ppt_y"/>
                                          </p:val>
                                        </p:tav>
                                      </p:tavLst>
                                    </p:anim>
                                  </p:childTnLst>
                                </p:cTn>
                              </p:par>
                            </p:childTnLst>
                          </p:cTn>
                        </p:par>
                        <p:par>
                          <p:cTn id="91" fill="hold">
                            <p:stCondLst>
                              <p:cond delay="1200"/>
                            </p:stCondLst>
                            <p:childTnLst>
                              <p:par>
                                <p:cTn id="92" presetID="53" presetClass="entr" presetSubtype="528"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400" fill="hold"/>
                                        <p:tgtEl>
                                          <p:spTgt spid="42"/>
                                        </p:tgtEl>
                                        <p:attrNameLst>
                                          <p:attrName>ppt_w</p:attrName>
                                        </p:attrNameLst>
                                      </p:cBhvr>
                                      <p:tavLst>
                                        <p:tav tm="0">
                                          <p:val>
                                            <p:fltVal val="0"/>
                                          </p:val>
                                        </p:tav>
                                        <p:tav tm="100000">
                                          <p:val>
                                            <p:strVal val="#ppt_w"/>
                                          </p:val>
                                        </p:tav>
                                      </p:tavLst>
                                    </p:anim>
                                    <p:anim calcmode="lin" valueType="num">
                                      <p:cBhvr>
                                        <p:cTn id="95" dur="400" fill="hold"/>
                                        <p:tgtEl>
                                          <p:spTgt spid="42"/>
                                        </p:tgtEl>
                                        <p:attrNameLst>
                                          <p:attrName>ppt_h</p:attrName>
                                        </p:attrNameLst>
                                      </p:cBhvr>
                                      <p:tavLst>
                                        <p:tav tm="0">
                                          <p:val>
                                            <p:fltVal val="0"/>
                                          </p:val>
                                        </p:tav>
                                        <p:tav tm="100000">
                                          <p:val>
                                            <p:strVal val="#ppt_h"/>
                                          </p:val>
                                        </p:tav>
                                      </p:tavLst>
                                    </p:anim>
                                    <p:animEffect transition="in" filter="fade">
                                      <p:cBhvr>
                                        <p:cTn id="96" dur="400"/>
                                        <p:tgtEl>
                                          <p:spTgt spid="42"/>
                                        </p:tgtEl>
                                      </p:cBhvr>
                                    </p:animEffect>
                                    <p:anim calcmode="lin" valueType="num">
                                      <p:cBhvr>
                                        <p:cTn id="97" dur="400" fill="hold"/>
                                        <p:tgtEl>
                                          <p:spTgt spid="42"/>
                                        </p:tgtEl>
                                        <p:attrNameLst>
                                          <p:attrName>ppt_x</p:attrName>
                                        </p:attrNameLst>
                                      </p:cBhvr>
                                      <p:tavLst>
                                        <p:tav tm="0">
                                          <p:val>
                                            <p:fltVal val="0.5"/>
                                          </p:val>
                                        </p:tav>
                                        <p:tav tm="100000">
                                          <p:val>
                                            <p:strVal val="#ppt_x"/>
                                          </p:val>
                                        </p:tav>
                                      </p:tavLst>
                                    </p:anim>
                                    <p:anim calcmode="lin" valueType="num">
                                      <p:cBhvr>
                                        <p:cTn id="98" dur="400" fill="hold"/>
                                        <p:tgtEl>
                                          <p:spTgt spid="42"/>
                                        </p:tgtEl>
                                        <p:attrNameLst>
                                          <p:attrName>ppt_y</p:attrName>
                                        </p:attrNameLst>
                                      </p:cBhvr>
                                      <p:tavLst>
                                        <p:tav tm="0">
                                          <p:val>
                                            <p:fltVal val="0.5"/>
                                          </p:val>
                                        </p:tav>
                                        <p:tav tm="100000">
                                          <p:val>
                                            <p:strVal val="#ppt_y"/>
                                          </p:val>
                                        </p:tav>
                                      </p:tavLst>
                                    </p:anim>
                                  </p:childTnLst>
                                </p:cTn>
                              </p:par>
                              <p:par>
                                <p:cTn id="99" presetID="53" presetClass="entr" presetSubtype="528"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400" fill="hold"/>
                                        <p:tgtEl>
                                          <p:spTgt spid="20"/>
                                        </p:tgtEl>
                                        <p:attrNameLst>
                                          <p:attrName>ppt_w</p:attrName>
                                        </p:attrNameLst>
                                      </p:cBhvr>
                                      <p:tavLst>
                                        <p:tav tm="0">
                                          <p:val>
                                            <p:fltVal val="0"/>
                                          </p:val>
                                        </p:tav>
                                        <p:tav tm="100000">
                                          <p:val>
                                            <p:strVal val="#ppt_w"/>
                                          </p:val>
                                        </p:tav>
                                      </p:tavLst>
                                    </p:anim>
                                    <p:anim calcmode="lin" valueType="num">
                                      <p:cBhvr>
                                        <p:cTn id="102" dur="400" fill="hold"/>
                                        <p:tgtEl>
                                          <p:spTgt spid="20"/>
                                        </p:tgtEl>
                                        <p:attrNameLst>
                                          <p:attrName>ppt_h</p:attrName>
                                        </p:attrNameLst>
                                      </p:cBhvr>
                                      <p:tavLst>
                                        <p:tav tm="0">
                                          <p:val>
                                            <p:fltVal val="0"/>
                                          </p:val>
                                        </p:tav>
                                        <p:tav tm="100000">
                                          <p:val>
                                            <p:strVal val="#ppt_h"/>
                                          </p:val>
                                        </p:tav>
                                      </p:tavLst>
                                    </p:anim>
                                    <p:animEffect transition="in" filter="fade">
                                      <p:cBhvr>
                                        <p:cTn id="103" dur="400"/>
                                        <p:tgtEl>
                                          <p:spTgt spid="20"/>
                                        </p:tgtEl>
                                      </p:cBhvr>
                                    </p:animEffect>
                                    <p:anim calcmode="lin" valueType="num">
                                      <p:cBhvr>
                                        <p:cTn id="104" dur="400" fill="hold"/>
                                        <p:tgtEl>
                                          <p:spTgt spid="20"/>
                                        </p:tgtEl>
                                        <p:attrNameLst>
                                          <p:attrName>ppt_x</p:attrName>
                                        </p:attrNameLst>
                                      </p:cBhvr>
                                      <p:tavLst>
                                        <p:tav tm="0">
                                          <p:val>
                                            <p:fltVal val="0.5"/>
                                          </p:val>
                                        </p:tav>
                                        <p:tav tm="100000">
                                          <p:val>
                                            <p:strVal val="#ppt_x"/>
                                          </p:val>
                                        </p:tav>
                                      </p:tavLst>
                                    </p:anim>
                                    <p:anim calcmode="lin" valueType="num">
                                      <p:cBhvr>
                                        <p:cTn id="105" dur="400" fill="hold"/>
                                        <p:tgtEl>
                                          <p:spTgt spid="20"/>
                                        </p:tgtEl>
                                        <p:attrNameLst>
                                          <p:attrName>ppt_y</p:attrName>
                                        </p:attrNameLst>
                                      </p:cBhvr>
                                      <p:tavLst>
                                        <p:tav tm="0">
                                          <p:val>
                                            <p:fltVal val="0.5"/>
                                          </p:val>
                                        </p:tav>
                                        <p:tav tm="100000">
                                          <p:val>
                                            <p:strVal val="#ppt_y"/>
                                          </p:val>
                                        </p:tav>
                                      </p:tavLst>
                                    </p:anim>
                                  </p:childTnLst>
                                </p:cTn>
                              </p:par>
                              <p:par>
                                <p:cTn id="106" presetID="53" presetClass="entr" presetSubtype="528" fill="hold" grpId="0" nodeType="withEffect">
                                  <p:stCondLst>
                                    <p:cond delay="0"/>
                                  </p:stCondLst>
                                  <p:childTnLst>
                                    <p:set>
                                      <p:cBhvr>
                                        <p:cTn id="107" dur="1" fill="hold">
                                          <p:stCondLst>
                                            <p:cond delay="0"/>
                                          </p:stCondLst>
                                        </p:cTn>
                                        <p:tgtEl>
                                          <p:spTgt spid="33"/>
                                        </p:tgtEl>
                                        <p:attrNameLst>
                                          <p:attrName>style.visibility</p:attrName>
                                        </p:attrNameLst>
                                      </p:cBhvr>
                                      <p:to>
                                        <p:strVal val="visible"/>
                                      </p:to>
                                    </p:set>
                                    <p:anim calcmode="lin" valueType="num">
                                      <p:cBhvr>
                                        <p:cTn id="108" dur="400" fill="hold"/>
                                        <p:tgtEl>
                                          <p:spTgt spid="33"/>
                                        </p:tgtEl>
                                        <p:attrNameLst>
                                          <p:attrName>ppt_w</p:attrName>
                                        </p:attrNameLst>
                                      </p:cBhvr>
                                      <p:tavLst>
                                        <p:tav tm="0">
                                          <p:val>
                                            <p:fltVal val="0"/>
                                          </p:val>
                                        </p:tav>
                                        <p:tav tm="100000">
                                          <p:val>
                                            <p:strVal val="#ppt_w"/>
                                          </p:val>
                                        </p:tav>
                                      </p:tavLst>
                                    </p:anim>
                                    <p:anim calcmode="lin" valueType="num">
                                      <p:cBhvr>
                                        <p:cTn id="109" dur="400" fill="hold"/>
                                        <p:tgtEl>
                                          <p:spTgt spid="33"/>
                                        </p:tgtEl>
                                        <p:attrNameLst>
                                          <p:attrName>ppt_h</p:attrName>
                                        </p:attrNameLst>
                                      </p:cBhvr>
                                      <p:tavLst>
                                        <p:tav tm="0">
                                          <p:val>
                                            <p:fltVal val="0"/>
                                          </p:val>
                                        </p:tav>
                                        <p:tav tm="100000">
                                          <p:val>
                                            <p:strVal val="#ppt_h"/>
                                          </p:val>
                                        </p:tav>
                                      </p:tavLst>
                                    </p:anim>
                                    <p:animEffect transition="in" filter="fade">
                                      <p:cBhvr>
                                        <p:cTn id="110" dur="400"/>
                                        <p:tgtEl>
                                          <p:spTgt spid="33"/>
                                        </p:tgtEl>
                                      </p:cBhvr>
                                    </p:animEffect>
                                    <p:anim calcmode="lin" valueType="num">
                                      <p:cBhvr>
                                        <p:cTn id="111" dur="400" fill="hold"/>
                                        <p:tgtEl>
                                          <p:spTgt spid="33"/>
                                        </p:tgtEl>
                                        <p:attrNameLst>
                                          <p:attrName>ppt_x</p:attrName>
                                        </p:attrNameLst>
                                      </p:cBhvr>
                                      <p:tavLst>
                                        <p:tav tm="0">
                                          <p:val>
                                            <p:fltVal val="0.5"/>
                                          </p:val>
                                        </p:tav>
                                        <p:tav tm="100000">
                                          <p:val>
                                            <p:strVal val="#ppt_x"/>
                                          </p:val>
                                        </p:tav>
                                      </p:tavLst>
                                    </p:anim>
                                    <p:anim calcmode="lin" valueType="num">
                                      <p:cBhvr>
                                        <p:cTn id="112" dur="400" fill="hold"/>
                                        <p:tgtEl>
                                          <p:spTgt spid="33"/>
                                        </p:tgtEl>
                                        <p:attrNameLst>
                                          <p:attrName>ppt_y</p:attrName>
                                        </p:attrNameLst>
                                      </p:cBhvr>
                                      <p:tavLst>
                                        <p:tav tm="0">
                                          <p:val>
                                            <p:fltVal val="0.5"/>
                                          </p:val>
                                        </p:tav>
                                        <p:tav tm="100000">
                                          <p:val>
                                            <p:strVal val="#ppt_y"/>
                                          </p:val>
                                        </p:tav>
                                      </p:tavLst>
                                    </p:anim>
                                  </p:childTnLst>
                                </p:cTn>
                              </p:par>
                              <p:par>
                                <p:cTn id="113" presetID="53" presetClass="entr" presetSubtype="528" fill="hold" grpId="0" nodeType="withEffect">
                                  <p:stCondLst>
                                    <p:cond delay="0"/>
                                  </p:stCondLst>
                                  <p:childTnLst>
                                    <p:set>
                                      <p:cBhvr>
                                        <p:cTn id="114" dur="1" fill="hold">
                                          <p:stCondLst>
                                            <p:cond delay="0"/>
                                          </p:stCondLst>
                                        </p:cTn>
                                        <p:tgtEl>
                                          <p:spTgt spid="37"/>
                                        </p:tgtEl>
                                        <p:attrNameLst>
                                          <p:attrName>style.visibility</p:attrName>
                                        </p:attrNameLst>
                                      </p:cBhvr>
                                      <p:to>
                                        <p:strVal val="visible"/>
                                      </p:to>
                                    </p:set>
                                    <p:anim calcmode="lin" valueType="num">
                                      <p:cBhvr>
                                        <p:cTn id="115" dur="400" fill="hold"/>
                                        <p:tgtEl>
                                          <p:spTgt spid="37"/>
                                        </p:tgtEl>
                                        <p:attrNameLst>
                                          <p:attrName>ppt_w</p:attrName>
                                        </p:attrNameLst>
                                      </p:cBhvr>
                                      <p:tavLst>
                                        <p:tav tm="0">
                                          <p:val>
                                            <p:fltVal val="0"/>
                                          </p:val>
                                        </p:tav>
                                        <p:tav tm="100000">
                                          <p:val>
                                            <p:strVal val="#ppt_w"/>
                                          </p:val>
                                        </p:tav>
                                      </p:tavLst>
                                    </p:anim>
                                    <p:anim calcmode="lin" valueType="num">
                                      <p:cBhvr>
                                        <p:cTn id="116" dur="400" fill="hold"/>
                                        <p:tgtEl>
                                          <p:spTgt spid="37"/>
                                        </p:tgtEl>
                                        <p:attrNameLst>
                                          <p:attrName>ppt_h</p:attrName>
                                        </p:attrNameLst>
                                      </p:cBhvr>
                                      <p:tavLst>
                                        <p:tav tm="0">
                                          <p:val>
                                            <p:fltVal val="0"/>
                                          </p:val>
                                        </p:tav>
                                        <p:tav tm="100000">
                                          <p:val>
                                            <p:strVal val="#ppt_h"/>
                                          </p:val>
                                        </p:tav>
                                      </p:tavLst>
                                    </p:anim>
                                    <p:animEffect transition="in" filter="fade">
                                      <p:cBhvr>
                                        <p:cTn id="117" dur="400"/>
                                        <p:tgtEl>
                                          <p:spTgt spid="37"/>
                                        </p:tgtEl>
                                      </p:cBhvr>
                                    </p:animEffect>
                                    <p:anim calcmode="lin" valueType="num">
                                      <p:cBhvr>
                                        <p:cTn id="118" dur="400" fill="hold"/>
                                        <p:tgtEl>
                                          <p:spTgt spid="37"/>
                                        </p:tgtEl>
                                        <p:attrNameLst>
                                          <p:attrName>ppt_x</p:attrName>
                                        </p:attrNameLst>
                                      </p:cBhvr>
                                      <p:tavLst>
                                        <p:tav tm="0">
                                          <p:val>
                                            <p:fltVal val="0.5"/>
                                          </p:val>
                                        </p:tav>
                                        <p:tav tm="100000">
                                          <p:val>
                                            <p:strVal val="#ppt_x"/>
                                          </p:val>
                                        </p:tav>
                                      </p:tavLst>
                                    </p:anim>
                                    <p:anim calcmode="lin" valueType="num">
                                      <p:cBhvr>
                                        <p:cTn id="119" dur="400" fill="hold"/>
                                        <p:tgtEl>
                                          <p:spTgt spid="37"/>
                                        </p:tgtEl>
                                        <p:attrNameLst>
                                          <p:attrName>ppt_y</p:attrName>
                                        </p:attrNameLst>
                                      </p:cBhvr>
                                      <p:tavLst>
                                        <p:tav tm="0">
                                          <p:val>
                                            <p:fltVal val="0.5"/>
                                          </p:val>
                                        </p:tav>
                                        <p:tav tm="100000">
                                          <p:val>
                                            <p:strVal val="#ppt_y"/>
                                          </p:val>
                                        </p:tav>
                                      </p:tavLst>
                                    </p:anim>
                                  </p:childTnLst>
                                </p:cTn>
                              </p:par>
                            </p:childTnLst>
                          </p:cTn>
                        </p:par>
                        <p:par>
                          <p:cTn id="120" fill="hold">
                            <p:stCondLst>
                              <p:cond delay="1600"/>
                            </p:stCondLst>
                            <p:childTnLst>
                              <p:par>
                                <p:cTn id="121" presetID="22" presetClass="entr" presetSubtype="2"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wipe(right)">
                                      <p:cBhvr>
                                        <p:cTn id="123" dur="500"/>
                                        <p:tgtEl>
                                          <p:spTgt spid="38"/>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43"/>
                                        </p:tgtEl>
                                        <p:attrNameLst>
                                          <p:attrName>style.visibility</p:attrName>
                                        </p:attrNameLst>
                                      </p:cBhvr>
                                      <p:to>
                                        <p:strVal val="visible"/>
                                      </p:to>
                                    </p:set>
                                    <p:animEffect transition="in" filter="wipe(left)">
                                      <p:cBhvr>
                                        <p:cTn id="126" dur="500"/>
                                        <p:tgtEl>
                                          <p:spTgt spid="43"/>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wipe(right)">
                                      <p:cBhvr>
                                        <p:cTn id="129" dur="500"/>
                                        <p:tgtEl>
                                          <p:spTgt spid="44"/>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5"/>
                                        </p:tgtEl>
                                        <p:attrNameLst>
                                          <p:attrName>style.visibility</p:attrName>
                                        </p:attrNameLst>
                                      </p:cBhvr>
                                      <p:to>
                                        <p:strVal val="visible"/>
                                      </p:to>
                                    </p:set>
                                    <p:animEffect transition="in" filter="wipe(left)">
                                      <p:cBhvr>
                                        <p:cTn id="13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nvPr>
        </p:nvSpPr>
        <p:spPr>
          <a:xfrm>
            <a:off x="1404591" y="245365"/>
            <a:ext cx="5074338" cy="504417"/>
          </a:xfrm>
          <a:prstGeom prst="rect">
            <a:avLst/>
          </a:prstGeom>
        </p:spPr>
        <p:txBody>
          <a:bodyPr>
            <a:normAutofit fontScale="90000"/>
          </a:bodyPr>
          <a:lstStyle/>
          <a:p>
            <a:r>
              <a:rPr lang="zh-CN" altLang="en-US">
                <a:latin typeface="+mn-lt"/>
                <a:ea typeface="+mn-ea"/>
                <a:cs typeface="+mn-ea"/>
                <a:sym typeface="+mn-lt"/>
              </a:rPr>
              <a:t>小暑的来龙去脉</a:t>
            </a:r>
            <a:endParaRPr lang="zh-CN" altLang="en-US" dirty="0">
              <a:latin typeface="+mn-lt"/>
              <a:ea typeface="+mn-ea"/>
              <a:cs typeface="+mn-ea"/>
              <a:sym typeface="+mn-lt"/>
            </a:endParaRPr>
          </a:p>
        </p:txBody>
      </p:sp>
      <p:sp>
        <p:nvSpPr>
          <p:cNvPr id="6" name="KSO_Shape"/>
          <p:cNvSpPr>
            <a:spLocks/>
          </p:cNvSpPr>
          <p:nvPr/>
        </p:nvSpPr>
        <p:spPr bwMode="auto">
          <a:xfrm>
            <a:off x="489174" y="363053"/>
            <a:ext cx="517784" cy="34965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mn-lt"/>
              <a:ea typeface="+mn-ea"/>
              <a:cs typeface="+mn-ea"/>
              <a:sym typeface="+mn-lt"/>
            </a:endParaRPr>
          </a:p>
        </p:txBody>
      </p:sp>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5</a:t>
            </a:fld>
            <a:endParaRPr lang="en-US" altLang="zh-CN" sz="2000">
              <a:solidFill>
                <a:schemeClr val="accent3"/>
              </a:solidFill>
              <a:cs typeface="+mn-ea"/>
              <a:sym typeface="+mn-lt"/>
            </a:endParaRPr>
          </a:p>
        </p:txBody>
      </p:sp>
      <p:sp>
        <p:nvSpPr>
          <p:cNvPr id="5" name="AutoShape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4F9448D-5F37-4AE4-AE23-2DCFB7D50D7C}"/>
              </a:ext>
            </a:extLst>
          </p:cNvPr>
          <p:cNvSpPr>
            <a:spLocks/>
          </p:cNvSpPr>
          <p:nvPr/>
        </p:nvSpPr>
        <p:spPr bwMode="auto">
          <a:xfrm>
            <a:off x="1564349" y="1874398"/>
            <a:ext cx="13936927" cy="940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2000">
                <a:solidFill>
                  <a:schemeClr val="tx2"/>
                </a:solidFill>
                <a:latin typeface="+mn-lt"/>
                <a:ea typeface="+mn-ea"/>
                <a:cs typeface="+mn-ea"/>
                <a:sym typeface="+mn-lt"/>
              </a:rPr>
              <a:t>我国古代将小暑分为三候：“一候温风至；二候蟋蟀居宇；三候鹰始鸷。”小暑时节大地上便不再有一丝凉风，而是所有的风中都带着热浪；</a:t>
            </a:r>
            <a:endParaRPr lang="en-US" altLang="zh-CN" sz="2000">
              <a:solidFill>
                <a:schemeClr val="tx2"/>
              </a:solidFill>
              <a:latin typeface="+mn-lt"/>
              <a:ea typeface="+mn-ea"/>
              <a:cs typeface="+mn-ea"/>
              <a:sym typeface="+mn-lt"/>
            </a:endParaRPr>
          </a:p>
        </p:txBody>
      </p:sp>
      <p:sp>
        <p:nvSpPr>
          <p:cNvPr id="39" name="圆角矩形 6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9AD55BF-DF32-49EA-ADB4-B859710A77D1}"/>
              </a:ext>
            </a:extLst>
          </p:cNvPr>
          <p:cNvSpPr/>
          <p:nvPr/>
        </p:nvSpPr>
        <p:spPr>
          <a:xfrm>
            <a:off x="8136084" y="3267315"/>
            <a:ext cx="6362038" cy="1428692"/>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sz="2000">
              <a:cs typeface="+mn-ea"/>
              <a:sym typeface="+mn-lt"/>
            </a:endParaRPr>
          </a:p>
        </p:txBody>
      </p:sp>
      <p:sp>
        <p:nvSpPr>
          <p:cNvPr id="40" name="圆角矩形 6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860BBE1-8B9A-4993-883B-DC09EBE910AD}"/>
              </a:ext>
            </a:extLst>
          </p:cNvPr>
          <p:cNvSpPr/>
          <p:nvPr/>
        </p:nvSpPr>
        <p:spPr>
          <a:xfrm>
            <a:off x="8136084" y="5167895"/>
            <a:ext cx="6362038" cy="1428692"/>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sz="2000">
              <a:cs typeface="+mn-ea"/>
              <a:sym typeface="+mn-lt"/>
            </a:endParaRPr>
          </a:p>
        </p:txBody>
      </p:sp>
      <p:sp>
        <p:nvSpPr>
          <p:cNvPr id="41" name="圆角矩形 6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7BC5925C-D051-48C2-B1BF-66DAEC1A5FBC}"/>
              </a:ext>
            </a:extLst>
          </p:cNvPr>
          <p:cNvSpPr/>
          <p:nvPr/>
        </p:nvSpPr>
        <p:spPr>
          <a:xfrm>
            <a:off x="8136084" y="7068476"/>
            <a:ext cx="6362038" cy="1428692"/>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sz="2000">
              <a:cs typeface="+mn-ea"/>
              <a:sym typeface="+mn-lt"/>
            </a:endParaRPr>
          </a:p>
        </p:txBody>
      </p:sp>
      <p:grpSp>
        <p:nvGrpSpPr>
          <p:cNvPr id="42" name="组合 4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2B08371-277D-434E-B90F-9D2044666607}"/>
              </a:ext>
            </a:extLst>
          </p:cNvPr>
          <p:cNvGrpSpPr/>
          <p:nvPr/>
        </p:nvGrpSpPr>
        <p:grpSpPr>
          <a:xfrm>
            <a:off x="7813303" y="3662197"/>
            <a:ext cx="649679" cy="688476"/>
            <a:chOff x="3683368" y="2342383"/>
            <a:chExt cx="351046" cy="378271"/>
          </a:xfrm>
        </p:grpSpPr>
        <p:sp>
          <p:nvSpPr>
            <p:cNvPr id="43" name="椭圆 4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178952B-681A-4BFB-A198-5D23737A82AF}"/>
                </a:ext>
              </a:extLst>
            </p:cNvPr>
            <p:cNvSpPr/>
            <p:nvPr/>
          </p:nvSpPr>
          <p:spPr>
            <a:xfrm>
              <a:off x="3683368" y="2342383"/>
              <a:ext cx="351046" cy="3510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4" name="TextBox 7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ED89A00-B793-45DD-BBF2-734A2CB01C39}"/>
                </a:ext>
              </a:extLst>
            </p:cNvPr>
            <p:cNvSpPr txBox="1"/>
            <p:nvPr/>
          </p:nvSpPr>
          <p:spPr>
            <a:xfrm>
              <a:off x="3786883" y="2348629"/>
              <a:ext cx="144016" cy="372025"/>
            </a:xfrm>
            <a:prstGeom prst="rect">
              <a:avLst/>
            </a:prstGeom>
            <a:noFill/>
          </p:spPr>
          <p:txBody>
            <a:bodyPr wrap="square" lIns="0" tIns="0" rIns="0" bIns="0" rtlCol="0">
              <a:spAutoFit/>
            </a:bodyPr>
            <a:lstStyle/>
            <a:p>
              <a:pPr algn="ctr"/>
              <a:r>
                <a:rPr lang="en-US" altLang="zh-CN" sz="4400" b="1" dirty="0">
                  <a:solidFill>
                    <a:schemeClr val="bg1"/>
                  </a:solidFill>
                  <a:latin typeface="+mn-lt"/>
                  <a:ea typeface="+mn-ea"/>
                  <a:cs typeface="+mn-ea"/>
                  <a:sym typeface="+mn-lt"/>
                </a:rPr>
                <a:t>1</a:t>
              </a:r>
              <a:endParaRPr lang="zh-CN" altLang="en-US" sz="4400" b="1" dirty="0">
                <a:solidFill>
                  <a:schemeClr val="bg1"/>
                </a:solidFill>
                <a:latin typeface="+mn-lt"/>
                <a:ea typeface="+mn-ea"/>
                <a:cs typeface="+mn-ea"/>
                <a:sym typeface="+mn-lt"/>
              </a:endParaRPr>
            </a:p>
          </p:txBody>
        </p:sp>
      </p:grpSp>
      <p:grpSp>
        <p:nvGrpSpPr>
          <p:cNvPr id="45" name="组合 4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4F02F7F-CB17-4477-A1B9-004080A9099F}"/>
              </a:ext>
            </a:extLst>
          </p:cNvPr>
          <p:cNvGrpSpPr/>
          <p:nvPr/>
        </p:nvGrpSpPr>
        <p:grpSpPr>
          <a:xfrm>
            <a:off x="7813303" y="5562777"/>
            <a:ext cx="649679" cy="688476"/>
            <a:chOff x="3683368" y="2342383"/>
            <a:chExt cx="351046" cy="378271"/>
          </a:xfrm>
        </p:grpSpPr>
        <p:sp>
          <p:nvSpPr>
            <p:cNvPr id="46" name="椭圆 4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CF6B2F0-F348-4E6A-BA12-1B6C25AC89BF}"/>
                </a:ext>
              </a:extLst>
            </p:cNvPr>
            <p:cNvSpPr/>
            <p:nvPr/>
          </p:nvSpPr>
          <p:spPr>
            <a:xfrm>
              <a:off x="3683368" y="2342383"/>
              <a:ext cx="351046" cy="3510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7" name="TextBox 7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B3426C4-3322-4F9C-B213-D7F9F3BB25E6}"/>
                </a:ext>
              </a:extLst>
            </p:cNvPr>
            <p:cNvSpPr txBox="1"/>
            <p:nvPr/>
          </p:nvSpPr>
          <p:spPr>
            <a:xfrm>
              <a:off x="3786883" y="2348629"/>
              <a:ext cx="144016" cy="372025"/>
            </a:xfrm>
            <a:prstGeom prst="rect">
              <a:avLst/>
            </a:prstGeom>
            <a:noFill/>
          </p:spPr>
          <p:txBody>
            <a:bodyPr wrap="square" lIns="0" tIns="0" rIns="0" bIns="0" rtlCol="0">
              <a:spAutoFit/>
            </a:bodyPr>
            <a:lstStyle/>
            <a:p>
              <a:pPr algn="ctr"/>
              <a:r>
                <a:rPr lang="en-US" altLang="zh-CN" sz="4400" b="1" dirty="0">
                  <a:solidFill>
                    <a:schemeClr val="bg1"/>
                  </a:solidFill>
                  <a:latin typeface="+mn-lt"/>
                  <a:ea typeface="+mn-ea"/>
                  <a:cs typeface="+mn-ea"/>
                  <a:sym typeface="+mn-lt"/>
                </a:rPr>
                <a:t>2</a:t>
              </a:r>
              <a:endParaRPr lang="zh-CN" altLang="en-US" sz="4400" b="1" dirty="0">
                <a:solidFill>
                  <a:schemeClr val="bg1"/>
                </a:solidFill>
                <a:latin typeface="+mn-lt"/>
                <a:ea typeface="+mn-ea"/>
                <a:cs typeface="+mn-ea"/>
                <a:sym typeface="+mn-lt"/>
              </a:endParaRPr>
            </a:p>
          </p:txBody>
        </p:sp>
      </p:grpSp>
      <p:grpSp>
        <p:nvGrpSpPr>
          <p:cNvPr id="48" name="组合 4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F9DED0B-F9BD-4465-9146-3CBE28D63624}"/>
              </a:ext>
            </a:extLst>
          </p:cNvPr>
          <p:cNvGrpSpPr/>
          <p:nvPr/>
        </p:nvGrpSpPr>
        <p:grpSpPr>
          <a:xfrm>
            <a:off x="7813303" y="7463358"/>
            <a:ext cx="649679" cy="688476"/>
            <a:chOff x="3683368" y="2342383"/>
            <a:chExt cx="351046" cy="378271"/>
          </a:xfrm>
        </p:grpSpPr>
        <p:sp>
          <p:nvSpPr>
            <p:cNvPr id="49" name="椭圆 4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B2B827C-4F6E-42FC-94D7-3D12DB76C160}"/>
                </a:ext>
              </a:extLst>
            </p:cNvPr>
            <p:cNvSpPr/>
            <p:nvPr/>
          </p:nvSpPr>
          <p:spPr>
            <a:xfrm>
              <a:off x="3683368" y="2342383"/>
              <a:ext cx="351046" cy="3510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50" name="TextBox 7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B6586FB5-F912-48AC-9066-BB72846A3602}"/>
                </a:ext>
              </a:extLst>
            </p:cNvPr>
            <p:cNvSpPr txBox="1"/>
            <p:nvPr/>
          </p:nvSpPr>
          <p:spPr>
            <a:xfrm>
              <a:off x="3786883" y="2348629"/>
              <a:ext cx="144016" cy="372025"/>
            </a:xfrm>
            <a:prstGeom prst="rect">
              <a:avLst/>
            </a:prstGeom>
            <a:noFill/>
          </p:spPr>
          <p:txBody>
            <a:bodyPr wrap="square" lIns="0" tIns="0" rIns="0" bIns="0" rtlCol="0">
              <a:spAutoFit/>
            </a:bodyPr>
            <a:lstStyle/>
            <a:p>
              <a:pPr algn="ctr"/>
              <a:r>
                <a:rPr lang="en-US" altLang="zh-CN" sz="4400" b="1" dirty="0">
                  <a:solidFill>
                    <a:schemeClr val="bg1"/>
                  </a:solidFill>
                  <a:latin typeface="+mn-lt"/>
                  <a:ea typeface="+mn-ea"/>
                  <a:cs typeface="+mn-ea"/>
                  <a:sym typeface="+mn-lt"/>
                </a:rPr>
                <a:t>3</a:t>
              </a:r>
              <a:endParaRPr lang="zh-CN" altLang="en-US" sz="4400" b="1" dirty="0">
                <a:solidFill>
                  <a:schemeClr val="bg1"/>
                </a:solidFill>
                <a:latin typeface="+mn-lt"/>
                <a:ea typeface="+mn-ea"/>
                <a:cs typeface="+mn-ea"/>
                <a:sym typeface="+mn-lt"/>
              </a:endParaRPr>
            </a:p>
          </p:txBody>
        </p:sp>
      </p:grpSp>
      <p:sp>
        <p:nvSpPr>
          <p:cNvPr id="51" name="TextBox 7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7C62859-2B6E-46E9-A7E3-7327B9237F47}"/>
              </a:ext>
            </a:extLst>
          </p:cNvPr>
          <p:cNvSpPr txBox="1"/>
          <p:nvPr/>
        </p:nvSpPr>
        <p:spPr>
          <a:xfrm>
            <a:off x="8673148" y="3526523"/>
            <a:ext cx="5444460" cy="78540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b="1">
                <a:solidFill>
                  <a:schemeClr val="tx2"/>
                </a:solidFill>
                <a:latin typeface="+mn-lt"/>
                <a:ea typeface="+mn-ea"/>
                <a:cs typeface="+mn-ea"/>
                <a:sym typeface="+mn-lt"/>
              </a:rPr>
              <a:t>一候一</a:t>
            </a:r>
            <a:r>
              <a:rPr lang="zh-CN" altLang="en-US" sz="1800">
                <a:solidFill>
                  <a:schemeClr val="tx2"/>
                </a:solidFill>
                <a:latin typeface="+mn-lt"/>
                <a:ea typeface="+mn-ea"/>
                <a:cs typeface="+mn-ea"/>
                <a:sym typeface="+mn-lt"/>
              </a:rPr>
              <a:t>：温风至。指小暑日后，大地上便不再有一丝凉风，而是所有的风中都带着热浪。</a:t>
            </a:r>
          </a:p>
        </p:txBody>
      </p:sp>
      <p:sp>
        <p:nvSpPr>
          <p:cNvPr id="52" name="TextBox 7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67B6180-954C-418A-B297-5522BFC7817D}"/>
              </a:ext>
            </a:extLst>
          </p:cNvPr>
          <p:cNvSpPr txBox="1"/>
          <p:nvPr/>
        </p:nvSpPr>
        <p:spPr>
          <a:xfrm>
            <a:off x="8673148" y="5427102"/>
            <a:ext cx="5444460" cy="78540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b="1">
                <a:solidFill>
                  <a:schemeClr val="tx2"/>
                </a:solidFill>
                <a:latin typeface="+mn-lt"/>
                <a:ea typeface="+mn-ea"/>
                <a:cs typeface="+mn-ea"/>
                <a:sym typeface="+mn-lt"/>
              </a:rPr>
              <a:t>二候</a:t>
            </a:r>
            <a:r>
              <a:rPr lang="en-US" altLang="zh-CN" sz="1800">
                <a:solidFill>
                  <a:schemeClr val="tx2"/>
                </a:solidFill>
                <a:latin typeface="+mn-lt"/>
                <a:ea typeface="+mn-ea"/>
                <a:cs typeface="+mn-ea"/>
                <a:sym typeface="+mn-lt"/>
              </a:rPr>
              <a:t>……</a:t>
            </a:r>
            <a:r>
              <a:rPr lang="zh-CN" altLang="en-US" sz="1800">
                <a:solidFill>
                  <a:schemeClr val="tx2"/>
                </a:solidFill>
                <a:latin typeface="+mn-lt"/>
                <a:ea typeface="+mn-ea"/>
                <a:cs typeface="+mn-ea"/>
                <a:sym typeface="+mn-lt"/>
              </a:rPr>
              <a:t>蟋蟀居宇。五日后，由于炎热，蟋蟀离开了田野，到庭院的墙角下以避暑热。</a:t>
            </a:r>
            <a:endParaRPr lang="en-US" altLang="zh-CN" sz="1800" dirty="0">
              <a:solidFill>
                <a:schemeClr val="tx2"/>
              </a:solidFill>
              <a:latin typeface="+mn-lt"/>
              <a:ea typeface="+mn-ea"/>
              <a:cs typeface="+mn-ea"/>
              <a:sym typeface="+mn-lt"/>
            </a:endParaRPr>
          </a:p>
        </p:txBody>
      </p:sp>
      <p:sp>
        <p:nvSpPr>
          <p:cNvPr id="53" name="TextBox 7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6279C40-CAB0-49A3-9536-D91C518EAE05}"/>
              </a:ext>
            </a:extLst>
          </p:cNvPr>
          <p:cNvSpPr txBox="1"/>
          <p:nvPr/>
        </p:nvSpPr>
        <p:spPr>
          <a:xfrm>
            <a:off x="8673148" y="7327684"/>
            <a:ext cx="5444460" cy="78540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b="1">
                <a:solidFill>
                  <a:schemeClr val="tx2"/>
                </a:solidFill>
                <a:latin typeface="+mn-lt"/>
                <a:ea typeface="+mn-ea"/>
                <a:cs typeface="+mn-ea"/>
                <a:sym typeface="+mn-lt"/>
              </a:rPr>
              <a:t>三候</a:t>
            </a:r>
            <a:r>
              <a:rPr lang="en-US" altLang="zh-CN" sz="1800">
                <a:solidFill>
                  <a:schemeClr val="tx2"/>
                </a:solidFill>
                <a:latin typeface="+mn-lt"/>
                <a:ea typeface="+mn-ea"/>
                <a:cs typeface="+mn-ea"/>
                <a:sym typeface="+mn-lt"/>
              </a:rPr>
              <a:t>……</a:t>
            </a:r>
            <a:r>
              <a:rPr lang="zh-CN" altLang="en-US" sz="1800">
                <a:solidFill>
                  <a:schemeClr val="tx2"/>
                </a:solidFill>
                <a:latin typeface="+mn-lt"/>
                <a:ea typeface="+mn-ea"/>
                <a:cs typeface="+mn-ea"/>
                <a:sym typeface="+mn-lt"/>
              </a:rPr>
              <a:t>鹰始鸷。再过五日，老鹰因地面气温太高，而在清凉的高空中活动。</a:t>
            </a:r>
          </a:p>
        </p:txBody>
      </p: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D666398-6B89-4039-A0A6-9F13133E6C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958" y="2541845"/>
            <a:ext cx="6206081" cy="6552587"/>
          </a:xfrm>
          <a:prstGeom prst="rect">
            <a:avLst/>
          </a:prstGeom>
        </p:spPr>
      </p:pic>
    </p:spTree>
    <p:extLst>
      <p:ext uri="{BB962C8B-B14F-4D97-AF65-F5344CB8AC3E}">
        <p14:creationId xmlns:p14="http://schemas.microsoft.com/office/powerpoint/2010/main" val="3368412668"/>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1+#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additive="base">
                                        <p:cTn id="26" dur="500" fill="hold"/>
                                        <p:tgtEl>
                                          <p:spTgt spid="51"/>
                                        </p:tgtEl>
                                        <p:attrNameLst>
                                          <p:attrName>ppt_x</p:attrName>
                                        </p:attrNameLst>
                                      </p:cBhvr>
                                      <p:tavLst>
                                        <p:tav tm="0">
                                          <p:val>
                                            <p:strVal val="1+#ppt_w/2"/>
                                          </p:val>
                                        </p:tav>
                                        <p:tav tm="100000">
                                          <p:val>
                                            <p:strVal val="#ppt_x"/>
                                          </p:val>
                                        </p:tav>
                                      </p:tavLst>
                                    </p:anim>
                                    <p:anim calcmode="lin" valueType="num">
                                      <p:cBhvr additive="base">
                                        <p:cTn id="27" dur="500" fill="hold"/>
                                        <p:tgtEl>
                                          <p:spTgt spid="5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30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1+#ppt_w/2"/>
                                          </p:val>
                                        </p:tav>
                                        <p:tav tm="100000">
                                          <p:val>
                                            <p:strVal val="#ppt_x"/>
                                          </p:val>
                                        </p:tav>
                                      </p:tavLst>
                                    </p:anim>
                                    <p:anim calcmode="lin" valueType="num">
                                      <p:cBhvr additive="base">
                                        <p:cTn id="31" dur="500" fill="hold"/>
                                        <p:tgtEl>
                                          <p:spTgt spid="40"/>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30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1+#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30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500" fill="hold"/>
                                        <p:tgtEl>
                                          <p:spTgt spid="52"/>
                                        </p:tgtEl>
                                        <p:attrNameLst>
                                          <p:attrName>ppt_x</p:attrName>
                                        </p:attrNameLst>
                                      </p:cBhvr>
                                      <p:tavLst>
                                        <p:tav tm="0">
                                          <p:val>
                                            <p:strVal val="1+#ppt_w/2"/>
                                          </p:val>
                                        </p:tav>
                                        <p:tav tm="100000">
                                          <p:val>
                                            <p:strVal val="#ppt_x"/>
                                          </p:val>
                                        </p:tav>
                                      </p:tavLst>
                                    </p:anim>
                                    <p:anim calcmode="lin" valueType="num">
                                      <p:cBhvr additive="base">
                                        <p:cTn id="39" dur="500" fill="hold"/>
                                        <p:tgtEl>
                                          <p:spTgt spid="5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60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1+#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60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fill="hold"/>
                                        <p:tgtEl>
                                          <p:spTgt spid="48"/>
                                        </p:tgtEl>
                                        <p:attrNameLst>
                                          <p:attrName>ppt_x</p:attrName>
                                        </p:attrNameLst>
                                      </p:cBhvr>
                                      <p:tavLst>
                                        <p:tav tm="0">
                                          <p:val>
                                            <p:strVal val="1+#ppt_w/2"/>
                                          </p:val>
                                        </p:tav>
                                        <p:tav tm="100000">
                                          <p:val>
                                            <p:strVal val="#ppt_x"/>
                                          </p:val>
                                        </p:tav>
                                      </p:tavLst>
                                    </p:anim>
                                    <p:anim calcmode="lin" valueType="num">
                                      <p:cBhvr additive="base">
                                        <p:cTn id="47" dur="500" fill="hold"/>
                                        <p:tgtEl>
                                          <p:spTgt spid="4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600"/>
                                  </p:stCondLst>
                                  <p:childTnLst>
                                    <p:set>
                                      <p:cBhvr>
                                        <p:cTn id="49" dur="1" fill="hold">
                                          <p:stCondLst>
                                            <p:cond delay="0"/>
                                          </p:stCondLst>
                                        </p:cTn>
                                        <p:tgtEl>
                                          <p:spTgt spid="53"/>
                                        </p:tgtEl>
                                        <p:attrNameLst>
                                          <p:attrName>style.visibility</p:attrName>
                                        </p:attrNameLst>
                                      </p:cBhvr>
                                      <p:to>
                                        <p:strVal val="visible"/>
                                      </p:to>
                                    </p:set>
                                    <p:anim calcmode="lin" valueType="num">
                                      <p:cBhvr additive="base">
                                        <p:cTn id="50" dur="500" fill="hold"/>
                                        <p:tgtEl>
                                          <p:spTgt spid="53"/>
                                        </p:tgtEl>
                                        <p:attrNameLst>
                                          <p:attrName>ppt_x</p:attrName>
                                        </p:attrNameLst>
                                      </p:cBhvr>
                                      <p:tavLst>
                                        <p:tav tm="0">
                                          <p:val>
                                            <p:strVal val="1+#ppt_w/2"/>
                                          </p:val>
                                        </p:tav>
                                        <p:tav tm="100000">
                                          <p:val>
                                            <p:strVal val="#ppt_x"/>
                                          </p:val>
                                        </p:tav>
                                      </p:tavLst>
                                    </p:anim>
                                    <p:anim calcmode="lin" valueType="num">
                                      <p:cBhvr additive="base">
                                        <p:cTn id="51"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39" grpId="0" animBg="1"/>
      <p:bldP spid="40" grpId="0" animBg="1"/>
      <p:bldP spid="41" grpId="0" animBg="1"/>
      <p:bldP spid="51" grpId="0"/>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nvPr>
        </p:nvSpPr>
        <p:spPr>
          <a:xfrm>
            <a:off x="1404591" y="245365"/>
            <a:ext cx="5074338" cy="504417"/>
          </a:xfrm>
          <a:prstGeom prst="rect">
            <a:avLst/>
          </a:prstGeom>
        </p:spPr>
        <p:txBody>
          <a:bodyPr>
            <a:normAutofit fontScale="90000"/>
          </a:bodyPr>
          <a:lstStyle/>
          <a:p>
            <a:r>
              <a:rPr lang="zh-CN" altLang="en-US">
                <a:latin typeface="+mn-lt"/>
                <a:ea typeface="+mn-ea"/>
                <a:cs typeface="+mn-ea"/>
                <a:sym typeface="+mn-lt"/>
              </a:rPr>
              <a:t>小暑的来龙去脉</a:t>
            </a:r>
            <a:endParaRPr lang="zh-CN" altLang="en-US" dirty="0">
              <a:latin typeface="+mn-lt"/>
              <a:ea typeface="+mn-ea"/>
              <a:cs typeface="+mn-ea"/>
              <a:sym typeface="+mn-lt"/>
            </a:endParaRPr>
          </a:p>
        </p:txBody>
      </p:sp>
      <p:sp>
        <p:nvSpPr>
          <p:cNvPr id="6" name="KSO_Shape"/>
          <p:cNvSpPr>
            <a:spLocks/>
          </p:cNvSpPr>
          <p:nvPr/>
        </p:nvSpPr>
        <p:spPr bwMode="auto">
          <a:xfrm>
            <a:off x="489174" y="363053"/>
            <a:ext cx="517784" cy="34965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mn-lt"/>
              <a:ea typeface="+mn-ea"/>
              <a:cs typeface="+mn-ea"/>
              <a:sym typeface="+mn-lt"/>
            </a:endParaRPr>
          </a:p>
        </p:txBody>
      </p:sp>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6</a:t>
            </a:fld>
            <a:endParaRPr lang="en-US" altLang="zh-CN" sz="2000">
              <a:solidFill>
                <a:schemeClr val="accent3"/>
              </a:solidFill>
              <a:cs typeface="+mn-ea"/>
              <a:sym typeface="+mn-lt"/>
            </a:endParaRPr>
          </a:p>
        </p:txBody>
      </p:sp>
      <p:pic>
        <p:nvPicPr>
          <p:cNvPr id="5" name="图片 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BA4DFC7-FA07-4244-A493-244C6C677441}"/>
              </a:ext>
            </a:extLst>
          </p:cNvPr>
          <p:cNvPicPr>
            <a:picLocks noChangeAspect="1"/>
          </p:cNvPicPr>
          <p:nvPr/>
        </p:nvPicPr>
        <p:blipFill>
          <a:blip r:embed="rId3">
            <a:extLst>
              <a:ext uri="{BEBA8EAE-BF5A-486C-A8C5-ECC9F3942E4B}">
                <a14:imgProps xmlns:a14="http://schemas.microsoft.com/office/drawing/2010/main">
                  <a14:imgLayer>
                    <a14:imgEffect>
                      <a14:artisticGlass/>
                    </a14:imgEffect>
                  </a14:imgLayer>
                </a14:imgProps>
              </a:ext>
              <a:ext uri="{28A0092B-C50C-407E-A947-70E740481C1C}">
                <a14:useLocalDpi xmlns:a14="http://schemas.microsoft.com/office/drawing/2010/main"/>
              </a:ext>
            </a:extLst>
          </a:blip>
          <a:stretch>
            <a:fillRect/>
          </a:stretch>
        </p:blipFill>
        <p:spPr>
          <a:xfrm>
            <a:off x="4006485" y="936328"/>
            <a:ext cx="12916262" cy="5256584"/>
          </a:xfrm>
          <a:prstGeom prst="rect">
            <a:avLst/>
          </a:prstGeom>
        </p:spPr>
      </p:pic>
      <p:grpSp>
        <p:nvGrpSpPr>
          <p:cNvPr id="7" name="Group 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FB7D923A-DC22-4D14-93FF-652FE5350F14}"/>
              </a:ext>
            </a:extLst>
          </p:cNvPr>
          <p:cNvGrpSpPr>
            <a:grpSpLocks/>
          </p:cNvGrpSpPr>
          <p:nvPr/>
        </p:nvGrpSpPr>
        <p:grpSpPr bwMode="auto">
          <a:xfrm>
            <a:off x="3" y="899255"/>
            <a:ext cx="4371308" cy="5293658"/>
            <a:chOff x="-165139" y="857056"/>
            <a:chExt cx="2367382" cy="2851580"/>
          </a:xfrm>
        </p:grpSpPr>
        <p:grpSp>
          <p:nvGrpSpPr>
            <p:cNvPr id="8" name="Group 4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3206A9C-733D-4BD3-A6F1-CFC72A74764D}"/>
                </a:ext>
              </a:extLst>
            </p:cNvPr>
            <p:cNvGrpSpPr/>
            <p:nvPr/>
          </p:nvGrpSpPr>
          <p:grpSpPr>
            <a:xfrm>
              <a:off x="-165139" y="857056"/>
              <a:ext cx="2169802" cy="2851580"/>
              <a:chOff x="2973520" y="1375518"/>
              <a:chExt cx="2981049" cy="2851580"/>
            </a:xfrm>
            <a:solidFill>
              <a:schemeClr val="tx2">
                <a:lumMod val="60000"/>
                <a:lumOff val="40000"/>
              </a:schemeClr>
            </a:solidFill>
          </p:grpSpPr>
          <p:sp>
            <p:nvSpPr>
              <p:cNvPr id="10" name="Rectangle 1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3939110-FD48-4E30-A7E0-65F6E86BF583}"/>
                  </a:ext>
                </a:extLst>
              </p:cNvPr>
              <p:cNvSpPr/>
              <p:nvPr/>
            </p:nvSpPr>
            <p:spPr>
              <a:xfrm>
                <a:off x="2973520" y="1375518"/>
                <a:ext cx="2981049" cy="2851580"/>
              </a:xfrm>
              <a:prstGeom prst="rect">
                <a:avLst/>
              </a:prstGeom>
              <a:solidFill>
                <a:schemeClr val="accent2">
                  <a:alpha val="84000"/>
                </a:schemeClr>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defRPr/>
                </a:pPr>
                <a:endParaRPr lang="en-US" dirty="0">
                  <a:cs typeface="+mn-ea"/>
                  <a:sym typeface="+mn-lt"/>
                </a:endParaRPr>
              </a:p>
            </p:txBody>
          </p:sp>
          <p:sp>
            <p:nvSpPr>
              <p:cNvPr id="11" name="TextBox 1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3D98B8F-59E0-44C7-925E-F79F17E5FC14}"/>
                  </a:ext>
                </a:extLst>
              </p:cNvPr>
              <p:cNvSpPr txBox="1"/>
              <p:nvPr/>
            </p:nvSpPr>
            <p:spPr>
              <a:xfrm>
                <a:off x="3429255" y="1984403"/>
                <a:ext cx="2189067" cy="1330486"/>
              </a:xfrm>
              <a:prstGeom prst="rect">
                <a:avLst/>
              </a:prstGeom>
              <a:noFill/>
            </p:spPr>
            <p:txBody>
              <a:bodyPr>
                <a:spAutoFit/>
              </a:bodyPr>
              <a:lstStyle/>
              <a:p>
                <a:pPr defTabSz="1908594">
                  <a:lnSpc>
                    <a:spcPct val="150000"/>
                  </a:lnSpc>
                  <a:defRPr/>
                </a:pPr>
                <a:r>
                  <a:rPr lang="zh-CN" altLang="en-US" sz="3100" b="1">
                    <a:solidFill>
                      <a:schemeClr val="bg1"/>
                    </a:solidFill>
                    <a:latin typeface="+mn-lt"/>
                    <a:ea typeface="+mn-ea"/>
                    <a:cs typeface="+mn-ea"/>
                    <a:sym typeface="+mn-lt"/>
                  </a:rPr>
                  <a:t>添加标题</a:t>
                </a:r>
                <a:endParaRPr lang="en-US" sz="2600" b="1" dirty="0">
                  <a:solidFill>
                    <a:schemeClr val="bg1"/>
                  </a:solidFill>
                  <a:latin typeface="+mn-lt"/>
                  <a:ea typeface="+mn-ea"/>
                  <a:cs typeface="+mn-ea"/>
                  <a:sym typeface="+mn-lt"/>
                </a:endParaRPr>
              </a:p>
              <a:p>
                <a:pPr defTabSz="1908594">
                  <a:lnSpc>
                    <a:spcPct val="150000"/>
                  </a:lnSpc>
                  <a:defRPr/>
                </a:pPr>
                <a:r>
                  <a:rPr lang="zh-CN" altLang="en-US" dirty="0">
                    <a:solidFill>
                      <a:schemeClr val="bg1"/>
                    </a:solidFill>
                    <a:latin typeface="+mn-lt"/>
                    <a:ea typeface="+mn-ea"/>
                    <a:cs typeface="+mn-ea"/>
                    <a:sym typeface="+mn-lt"/>
                  </a:rPr>
                  <a:t>输入您的内容输入您的内容输入您的输入您的内容输入您的内容输入您的内容输入您的内容内容输入您的内容</a:t>
                </a:r>
                <a:endParaRPr lang="en-US" dirty="0">
                  <a:solidFill>
                    <a:schemeClr val="bg1"/>
                  </a:solidFill>
                  <a:latin typeface="+mn-lt"/>
                  <a:ea typeface="+mn-ea"/>
                  <a:cs typeface="+mn-ea"/>
                  <a:sym typeface="+mn-lt"/>
                </a:endParaRPr>
              </a:p>
            </p:txBody>
          </p:sp>
          <p:sp>
            <p:nvSpPr>
              <p:cNvPr id="12" name="TextBox 13">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701D118-4A72-45B2-89F7-C4C2C0B7276A}"/>
                  </a:ext>
                </a:extLst>
              </p:cNvPr>
              <p:cNvSpPr txBox="1"/>
              <p:nvPr/>
            </p:nvSpPr>
            <p:spPr>
              <a:xfrm>
                <a:off x="4255162" y="1498957"/>
                <a:ext cx="633676" cy="787515"/>
              </a:xfrm>
              <a:prstGeom prst="rect">
                <a:avLst/>
              </a:prstGeom>
              <a:noFill/>
            </p:spPr>
            <p:txBody>
              <a:bodyPr anchor="ctr">
                <a:spAutoFit/>
              </a:bodyPr>
              <a:lstStyle/>
              <a:p>
                <a:pPr defTabSz="1908594">
                  <a:defRPr/>
                </a:pPr>
                <a:endParaRPr lang="en-US" sz="8900" dirty="0">
                  <a:solidFill>
                    <a:schemeClr val="bg1"/>
                  </a:solidFill>
                  <a:latin typeface="+mn-lt"/>
                  <a:ea typeface="+mn-ea"/>
                  <a:cs typeface="+mn-ea"/>
                  <a:sym typeface="+mn-lt"/>
                </a:endParaRPr>
              </a:p>
            </p:txBody>
          </p:sp>
        </p:grpSp>
        <p:sp>
          <p:nvSpPr>
            <p:cNvPr id="9" name="Isosceles Triangle 1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E792449-7501-4ED3-8A63-B181DFC7817D}"/>
                </a:ext>
              </a:extLst>
            </p:cNvPr>
            <p:cNvSpPr/>
            <p:nvPr/>
          </p:nvSpPr>
          <p:spPr>
            <a:xfrm rot="5400000">
              <a:off x="1874318" y="2248890"/>
              <a:ext cx="460598" cy="195253"/>
            </a:xfrm>
            <a:prstGeom prst="triangle">
              <a:avLst/>
            </a:prstGeom>
            <a:solidFill>
              <a:schemeClr val="accent2">
                <a:alpha val="84000"/>
              </a:schemeClr>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endParaRPr lang="en-US">
                <a:cs typeface="+mn-ea"/>
                <a:sym typeface="+mn-lt"/>
              </a:endParaRPr>
            </a:p>
          </p:txBody>
        </p:sp>
      </p:grpSp>
      <p:sp>
        <p:nvSpPr>
          <p:cNvPr id="13" name="Oval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C1CCF58-D08B-4633-9FC6-A146F4932AC0}"/>
              </a:ext>
            </a:extLst>
          </p:cNvPr>
          <p:cNvSpPr/>
          <p:nvPr/>
        </p:nvSpPr>
        <p:spPr>
          <a:xfrm>
            <a:off x="5177161" y="5612481"/>
            <a:ext cx="1163568" cy="1170440"/>
          </a:xfrm>
          <a:prstGeom prst="ellipse">
            <a:avLst/>
          </a:prstGeom>
          <a:solidFill>
            <a:schemeClr val="accent1"/>
          </a:solidFill>
          <a:ln w="57150">
            <a:solidFill>
              <a:schemeClr val="bg1"/>
            </a:solidFill>
            <a:miter lim="400000"/>
          </a:ln>
        </p:spPr>
        <p:txBody>
          <a:bodyPr lIns="0" tIns="0" rIns="0" bIns="0" anchor="ctr"/>
          <a:lstStyle/>
          <a:p>
            <a:pPr algn="ctr"/>
            <a:r>
              <a:rPr lang="zh-CN" altLang="en-US" sz="3200">
                <a:solidFill>
                  <a:srgbClr val="FFFFFF"/>
                </a:solidFill>
                <a:latin typeface="+mn-lt"/>
                <a:ea typeface="+mn-ea"/>
                <a:cs typeface="+mn-ea"/>
                <a:sym typeface="+mn-lt"/>
              </a:rPr>
              <a:t>文本</a:t>
            </a:r>
            <a:endParaRPr lang="en-US" altLang="zh-CN" sz="3200" dirty="0">
              <a:solidFill>
                <a:srgbClr val="FFFFFF"/>
              </a:solidFill>
              <a:latin typeface="+mn-lt"/>
              <a:ea typeface="+mn-ea"/>
              <a:cs typeface="+mn-ea"/>
              <a:sym typeface="+mn-lt"/>
            </a:endParaRPr>
          </a:p>
        </p:txBody>
      </p:sp>
      <p:sp>
        <p:nvSpPr>
          <p:cNvPr id="14" name="Oval 1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5DBE595-3628-4B17-9153-CEBDA53D7C89}"/>
              </a:ext>
            </a:extLst>
          </p:cNvPr>
          <p:cNvSpPr/>
          <p:nvPr/>
        </p:nvSpPr>
        <p:spPr>
          <a:xfrm>
            <a:off x="6713083" y="5612481"/>
            <a:ext cx="1163568" cy="1170440"/>
          </a:xfrm>
          <a:prstGeom prst="ellipse">
            <a:avLst/>
          </a:prstGeom>
          <a:solidFill>
            <a:schemeClr val="accent3"/>
          </a:solidFill>
          <a:ln w="57150">
            <a:solidFill>
              <a:schemeClr val="bg1"/>
            </a:solidFill>
            <a:miter lim="400000"/>
          </a:ln>
        </p:spPr>
        <p:txBody>
          <a:bodyPr lIns="0" tIns="0" rIns="0" bIns="0" anchor="ctr"/>
          <a:lstStyle/>
          <a:p>
            <a:pPr algn="ctr"/>
            <a:r>
              <a:rPr lang="zh-CN" altLang="en-US" sz="3200">
                <a:solidFill>
                  <a:srgbClr val="FFFFFF"/>
                </a:solidFill>
                <a:latin typeface="+mn-lt"/>
                <a:ea typeface="+mn-ea"/>
                <a:cs typeface="+mn-ea"/>
                <a:sym typeface="+mn-lt"/>
              </a:rPr>
              <a:t>文本</a:t>
            </a:r>
            <a:endParaRPr lang="en-US" altLang="zh-CN" sz="3200" dirty="0">
              <a:solidFill>
                <a:srgbClr val="FFFFFF"/>
              </a:solidFill>
              <a:latin typeface="+mn-lt"/>
              <a:ea typeface="+mn-ea"/>
              <a:cs typeface="+mn-ea"/>
              <a:sym typeface="+mn-lt"/>
            </a:endParaRPr>
          </a:p>
        </p:txBody>
      </p:sp>
      <p:sp>
        <p:nvSpPr>
          <p:cNvPr id="15" name="Oval 1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5B3F456-CC81-4E85-B84D-22388808D644}"/>
              </a:ext>
            </a:extLst>
          </p:cNvPr>
          <p:cNvSpPr/>
          <p:nvPr/>
        </p:nvSpPr>
        <p:spPr>
          <a:xfrm>
            <a:off x="8249004" y="5612481"/>
            <a:ext cx="1163568" cy="1170440"/>
          </a:xfrm>
          <a:prstGeom prst="ellipse">
            <a:avLst/>
          </a:prstGeom>
          <a:solidFill>
            <a:schemeClr val="accent4"/>
          </a:solidFill>
          <a:ln w="57150">
            <a:solidFill>
              <a:schemeClr val="bg1"/>
            </a:solidFill>
            <a:miter lim="400000"/>
          </a:ln>
        </p:spPr>
        <p:txBody>
          <a:bodyPr lIns="0" tIns="0" rIns="0" bIns="0" anchor="ctr"/>
          <a:lstStyle/>
          <a:p>
            <a:pPr algn="ctr"/>
            <a:r>
              <a:rPr lang="zh-CN" altLang="en-US" sz="3200">
                <a:solidFill>
                  <a:srgbClr val="FFFFFF"/>
                </a:solidFill>
                <a:latin typeface="+mn-lt"/>
                <a:ea typeface="+mn-ea"/>
                <a:cs typeface="+mn-ea"/>
                <a:sym typeface="+mn-lt"/>
              </a:rPr>
              <a:t>文本</a:t>
            </a:r>
            <a:endParaRPr lang="en-US" altLang="zh-CN" sz="3200" dirty="0">
              <a:solidFill>
                <a:srgbClr val="FFFFFF"/>
              </a:solidFill>
              <a:latin typeface="+mn-lt"/>
              <a:ea typeface="+mn-ea"/>
              <a:cs typeface="+mn-ea"/>
              <a:sym typeface="+mn-lt"/>
            </a:endParaRPr>
          </a:p>
        </p:txBody>
      </p:sp>
      <p:sp>
        <p:nvSpPr>
          <p:cNvPr id="16" name="Oval 1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2138D29-BA01-496E-BB29-CCA936D86BA8}"/>
              </a:ext>
            </a:extLst>
          </p:cNvPr>
          <p:cNvSpPr/>
          <p:nvPr/>
        </p:nvSpPr>
        <p:spPr>
          <a:xfrm>
            <a:off x="9784926" y="5612481"/>
            <a:ext cx="1163568" cy="1170440"/>
          </a:xfrm>
          <a:prstGeom prst="ellipse">
            <a:avLst/>
          </a:prstGeom>
          <a:solidFill>
            <a:schemeClr val="accent6"/>
          </a:solidFill>
          <a:ln w="57150">
            <a:solidFill>
              <a:schemeClr val="bg1"/>
            </a:solidFill>
            <a:miter lim="400000"/>
          </a:ln>
        </p:spPr>
        <p:txBody>
          <a:bodyPr lIns="0" tIns="0" rIns="0" bIns="0" anchor="ctr"/>
          <a:lstStyle/>
          <a:p>
            <a:pPr algn="ctr"/>
            <a:r>
              <a:rPr lang="zh-CN" altLang="en-US" sz="3200">
                <a:solidFill>
                  <a:srgbClr val="FFFFFF"/>
                </a:solidFill>
                <a:latin typeface="+mn-lt"/>
                <a:ea typeface="+mn-ea"/>
                <a:cs typeface="+mn-ea"/>
                <a:sym typeface="+mn-lt"/>
              </a:rPr>
              <a:t>文本</a:t>
            </a:r>
            <a:endParaRPr lang="en-US" altLang="zh-CN" sz="3200" dirty="0">
              <a:solidFill>
                <a:srgbClr val="FFFFFF"/>
              </a:solidFill>
              <a:latin typeface="+mn-lt"/>
              <a:ea typeface="+mn-ea"/>
              <a:cs typeface="+mn-ea"/>
              <a:sym typeface="+mn-lt"/>
            </a:endParaRPr>
          </a:p>
        </p:txBody>
      </p:sp>
      <p:grpSp>
        <p:nvGrpSpPr>
          <p:cNvPr id="17" name="组合 1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7DCACDB-2118-43F8-81D4-A7F2C74F7C86}"/>
              </a:ext>
            </a:extLst>
          </p:cNvPr>
          <p:cNvGrpSpPr/>
          <p:nvPr/>
        </p:nvGrpSpPr>
        <p:grpSpPr>
          <a:xfrm>
            <a:off x="677177" y="6764152"/>
            <a:ext cx="15654778" cy="1799243"/>
            <a:chOff x="677177" y="6733064"/>
            <a:chExt cx="15654778" cy="1263481"/>
          </a:xfrm>
        </p:grpSpPr>
        <p:sp>
          <p:nvSpPr>
            <p:cNvPr id="18" name="TextBox 1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840D3A0-6503-4A79-B02B-6E2CFF8AFDDD}"/>
                </a:ext>
              </a:extLst>
            </p:cNvPr>
            <p:cNvSpPr txBox="1"/>
            <p:nvPr/>
          </p:nvSpPr>
          <p:spPr>
            <a:xfrm>
              <a:off x="677177" y="7444378"/>
              <a:ext cx="15654778" cy="552167"/>
            </a:xfrm>
            <a:prstGeom prst="rect">
              <a:avLst/>
            </a:prstGeom>
            <a:noFill/>
          </p:spPr>
          <p:txBody>
            <a:bodyPr wrap="square" lIns="0" tIns="0" rIns="0" bIns="0">
              <a:spAutoFit/>
            </a:bodyPr>
            <a:lstStyle/>
            <a:p>
              <a:pPr algn="just" defTabSz="1908594">
                <a:lnSpc>
                  <a:spcPct val="150000"/>
                </a:lnSpc>
                <a:defRPr/>
              </a:pPr>
              <a:r>
                <a:rPr lang="en-US" altLang="zh-CN">
                  <a:solidFill>
                    <a:schemeClr val="tx1">
                      <a:lumMod val="75000"/>
                      <a:lumOff val="25000"/>
                    </a:schemeClr>
                  </a:solidFill>
                  <a:latin typeface="+mn-lt"/>
                  <a:ea typeface="+mn-ea"/>
                  <a:cs typeface="+mn-ea"/>
                  <a:sym typeface="+mn-lt"/>
                </a:rPr>
                <a:t>《</a:t>
              </a:r>
              <a:r>
                <a:rPr lang="zh-CN" altLang="en-US">
                  <a:solidFill>
                    <a:schemeClr val="tx1">
                      <a:lumMod val="75000"/>
                      <a:lumOff val="25000"/>
                    </a:schemeClr>
                  </a:solidFill>
                  <a:latin typeface="+mn-lt"/>
                  <a:ea typeface="+mn-ea"/>
                  <a:cs typeface="+mn-ea"/>
                  <a:sym typeface="+mn-lt"/>
                </a:rPr>
                <a:t>诗经</a:t>
              </a:r>
              <a:r>
                <a:rPr lang="en-US" altLang="zh-CN">
                  <a:solidFill>
                    <a:schemeClr val="tx1">
                      <a:lumMod val="75000"/>
                      <a:lumOff val="25000"/>
                    </a:schemeClr>
                  </a:solidFill>
                  <a:latin typeface="+mn-lt"/>
                  <a:ea typeface="+mn-ea"/>
                  <a:cs typeface="+mn-ea"/>
                  <a:sym typeface="+mn-lt"/>
                </a:rPr>
                <a:t>•</a:t>
              </a:r>
              <a:r>
                <a:rPr lang="zh-CN" altLang="en-US">
                  <a:solidFill>
                    <a:schemeClr val="tx1">
                      <a:lumMod val="75000"/>
                      <a:lumOff val="25000"/>
                    </a:schemeClr>
                  </a:solidFill>
                  <a:latin typeface="+mn-lt"/>
                  <a:ea typeface="+mn-ea"/>
                  <a:cs typeface="+mn-ea"/>
                  <a:sym typeface="+mn-lt"/>
                </a:rPr>
                <a:t>七月</a:t>
              </a:r>
              <a:r>
                <a:rPr lang="en-US" altLang="zh-CN">
                  <a:solidFill>
                    <a:schemeClr val="tx1">
                      <a:lumMod val="75000"/>
                      <a:lumOff val="25000"/>
                    </a:schemeClr>
                  </a:solidFill>
                  <a:latin typeface="+mn-lt"/>
                  <a:ea typeface="+mn-ea"/>
                  <a:cs typeface="+mn-ea"/>
                  <a:sym typeface="+mn-lt"/>
                </a:rPr>
                <a:t>》</a:t>
              </a:r>
              <a:r>
                <a:rPr lang="zh-CN" altLang="en-US">
                  <a:solidFill>
                    <a:schemeClr val="tx1">
                      <a:lumMod val="75000"/>
                      <a:lumOff val="25000"/>
                    </a:schemeClr>
                  </a:solidFill>
                  <a:latin typeface="+mn-lt"/>
                  <a:ea typeface="+mn-ea"/>
                  <a:cs typeface="+mn-ea"/>
                  <a:sym typeface="+mn-lt"/>
                </a:rPr>
                <a:t>中描述蟋蟀的字句有“七月在野，八月在宇，九月在户，十月蟋蟀入我床下。”文中所说的八月即是夏历的六月，即小暑节气的时候，由于炎热，蟋蟀离开了田野，到庭院的墙角下以避暑热；在这一节气中，老鹰因地面气温太高而在清凉的高空中活动。</a:t>
              </a:r>
            </a:p>
          </p:txBody>
        </p:sp>
        <p:cxnSp>
          <p:nvCxnSpPr>
            <p:cNvPr id="19" name="Straight Connector 20">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38997415-6C03-46B4-A765-00C115EF47D8}"/>
                </a:ext>
              </a:extLst>
            </p:cNvPr>
            <p:cNvCxnSpPr/>
            <p:nvPr/>
          </p:nvCxnSpPr>
          <p:spPr>
            <a:xfrm>
              <a:off x="688902" y="7214080"/>
              <a:ext cx="15643053" cy="0"/>
            </a:xfrm>
            <a:prstGeom prst="line">
              <a:avLst/>
            </a:prstGeom>
            <a:ln w="25400">
              <a:solidFill>
                <a:schemeClr val="accent3"/>
              </a:solidFill>
              <a:prstDash val="dashDot"/>
              <a:headEnd type="none"/>
              <a:tailEnd type="none"/>
            </a:ln>
          </p:spPr>
          <p:style>
            <a:lnRef idx="1">
              <a:schemeClr val="accent1"/>
            </a:lnRef>
            <a:fillRef idx="0">
              <a:schemeClr val="accent1"/>
            </a:fillRef>
            <a:effectRef idx="0">
              <a:schemeClr val="accent1"/>
            </a:effectRef>
            <a:fontRef idx="minor">
              <a:schemeClr val="tx1"/>
            </a:fontRef>
          </p:style>
        </p:cxnSp>
        <p:sp>
          <p:nvSpPr>
            <p:cNvPr id="20" name="Rectangle 2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6093995-5CA9-4279-8715-A0A11ECE6544}"/>
                </a:ext>
              </a:extLst>
            </p:cNvPr>
            <p:cNvSpPr/>
            <p:nvPr/>
          </p:nvSpPr>
          <p:spPr>
            <a:xfrm>
              <a:off x="793037" y="6733064"/>
              <a:ext cx="1641475" cy="345808"/>
            </a:xfrm>
            <a:prstGeom prst="rect">
              <a:avLst/>
            </a:prstGeom>
          </p:spPr>
          <p:txBody>
            <a:bodyPr wrap="none" lIns="0" tIns="0" rIns="0" bIns="0" anchor="ctr">
              <a:spAutoFit/>
            </a:bodyPr>
            <a:lstStyle/>
            <a:p>
              <a:pPr defTabSz="1908594">
                <a:defRPr/>
              </a:pPr>
              <a:r>
                <a:rPr lang="zh-CN" altLang="en-US" sz="3200" b="1">
                  <a:solidFill>
                    <a:schemeClr val="accent3"/>
                  </a:solidFill>
                  <a:latin typeface="+mn-lt"/>
                  <a:ea typeface="+mn-ea"/>
                  <a:cs typeface="+mn-ea"/>
                  <a:sym typeface="+mn-lt"/>
                </a:rPr>
                <a:t>来龙去脉</a:t>
              </a:r>
              <a:endParaRPr lang="en-US" sz="3200" b="1" dirty="0">
                <a:solidFill>
                  <a:schemeClr val="accent3"/>
                </a:solidFill>
                <a:latin typeface="+mn-lt"/>
                <a:ea typeface="+mn-ea"/>
                <a:cs typeface="+mn-ea"/>
                <a:sym typeface="+mn-lt"/>
              </a:endParaRPr>
            </a:p>
          </p:txBody>
        </p:sp>
      </p:grpSp>
    </p:spTree>
    <p:extLst>
      <p:ext uri="{BB962C8B-B14F-4D97-AF65-F5344CB8AC3E}">
        <p14:creationId xmlns:p14="http://schemas.microsoft.com/office/powerpoint/2010/main" val="2033931136"/>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53" presetClass="entr" presetSubtype="528" fill="hold" nodeType="withEffect">
                                  <p:stCondLst>
                                    <p:cond delay="1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anim calcmode="lin" valueType="num">
                                      <p:cBhvr>
                                        <p:cTn id="14" dur="500" fill="hold"/>
                                        <p:tgtEl>
                                          <p:spTgt spid="17"/>
                                        </p:tgtEl>
                                        <p:attrNameLst>
                                          <p:attrName>ppt_x</p:attrName>
                                        </p:attrNameLst>
                                      </p:cBhvr>
                                      <p:tavLst>
                                        <p:tav tm="0">
                                          <p:val>
                                            <p:fltVal val="0.5"/>
                                          </p:val>
                                        </p:tav>
                                        <p:tav tm="100000">
                                          <p:val>
                                            <p:strVal val="#ppt_x"/>
                                          </p:val>
                                        </p:tav>
                                      </p:tavLst>
                                    </p:anim>
                                    <p:anim calcmode="lin" valueType="num">
                                      <p:cBhvr>
                                        <p:cTn id="15" dur="500" fill="hold"/>
                                        <p:tgtEl>
                                          <p:spTgt spid="17"/>
                                        </p:tgtEl>
                                        <p:attrNameLst>
                                          <p:attrName>ppt_y</p:attrName>
                                        </p:attrNameLst>
                                      </p:cBhvr>
                                      <p:tavLst>
                                        <p:tav tm="0">
                                          <p:val>
                                            <p:fltVal val="0.5"/>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350" fill="hold"/>
                                        <p:tgtEl>
                                          <p:spTgt spid="13"/>
                                        </p:tgtEl>
                                        <p:attrNameLst>
                                          <p:attrName>ppt_w</p:attrName>
                                        </p:attrNameLst>
                                      </p:cBhvr>
                                      <p:tavLst>
                                        <p:tav tm="0">
                                          <p:val>
                                            <p:fltVal val="0"/>
                                          </p:val>
                                        </p:tav>
                                        <p:tav tm="100000">
                                          <p:val>
                                            <p:strVal val="#ppt_w"/>
                                          </p:val>
                                        </p:tav>
                                      </p:tavLst>
                                    </p:anim>
                                    <p:anim calcmode="lin" valueType="num">
                                      <p:cBhvr>
                                        <p:cTn id="20" dur="350" fill="hold"/>
                                        <p:tgtEl>
                                          <p:spTgt spid="13"/>
                                        </p:tgtEl>
                                        <p:attrNameLst>
                                          <p:attrName>ppt_h</p:attrName>
                                        </p:attrNameLst>
                                      </p:cBhvr>
                                      <p:tavLst>
                                        <p:tav tm="0">
                                          <p:val>
                                            <p:fltVal val="0"/>
                                          </p:val>
                                        </p:tav>
                                        <p:tav tm="100000">
                                          <p:val>
                                            <p:strVal val="#ppt_h"/>
                                          </p:val>
                                        </p:tav>
                                      </p:tavLst>
                                    </p:anim>
                                    <p:animEffect transition="in" filter="fade">
                                      <p:cBhvr>
                                        <p:cTn id="21" dur="350"/>
                                        <p:tgtEl>
                                          <p:spTgt spid="13"/>
                                        </p:tgtEl>
                                      </p:cBhvr>
                                    </p:animEffect>
                                  </p:childTnLst>
                                </p:cTn>
                              </p:par>
                            </p:childTnLst>
                          </p:cTn>
                        </p:par>
                        <p:par>
                          <p:cTn id="22" fill="hold">
                            <p:stCondLst>
                              <p:cond delay="235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350" fill="hold"/>
                                        <p:tgtEl>
                                          <p:spTgt spid="14"/>
                                        </p:tgtEl>
                                        <p:attrNameLst>
                                          <p:attrName>ppt_w</p:attrName>
                                        </p:attrNameLst>
                                      </p:cBhvr>
                                      <p:tavLst>
                                        <p:tav tm="0">
                                          <p:val>
                                            <p:fltVal val="0"/>
                                          </p:val>
                                        </p:tav>
                                        <p:tav tm="100000">
                                          <p:val>
                                            <p:strVal val="#ppt_w"/>
                                          </p:val>
                                        </p:tav>
                                      </p:tavLst>
                                    </p:anim>
                                    <p:anim calcmode="lin" valueType="num">
                                      <p:cBhvr>
                                        <p:cTn id="26" dur="350" fill="hold"/>
                                        <p:tgtEl>
                                          <p:spTgt spid="14"/>
                                        </p:tgtEl>
                                        <p:attrNameLst>
                                          <p:attrName>ppt_h</p:attrName>
                                        </p:attrNameLst>
                                      </p:cBhvr>
                                      <p:tavLst>
                                        <p:tav tm="0">
                                          <p:val>
                                            <p:fltVal val="0"/>
                                          </p:val>
                                        </p:tav>
                                        <p:tav tm="100000">
                                          <p:val>
                                            <p:strVal val="#ppt_h"/>
                                          </p:val>
                                        </p:tav>
                                      </p:tavLst>
                                    </p:anim>
                                    <p:animEffect transition="in" filter="fade">
                                      <p:cBhvr>
                                        <p:cTn id="27" dur="350"/>
                                        <p:tgtEl>
                                          <p:spTgt spid="14"/>
                                        </p:tgtEl>
                                      </p:cBhvr>
                                    </p:animEffect>
                                  </p:childTnLst>
                                </p:cTn>
                              </p:par>
                            </p:childTnLst>
                          </p:cTn>
                        </p:par>
                        <p:par>
                          <p:cTn id="28" fill="hold">
                            <p:stCondLst>
                              <p:cond delay="27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350" fill="hold"/>
                                        <p:tgtEl>
                                          <p:spTgt spid="15"/>
                                        </p:tgtEl>
                                        <p:attrNameLst>
                                          <p:attrName>ppt_w</p:attrName>
                                        </p:attrNameLst>
                                      </p:cBhvr>
                                      <p:tavLst>
                                        <p:tav tm="0">
                                          <p:val>
                                            <p:fltVal val="0"/>
                                          </p:val>
                                        </p:tav>
                                        <p:tav tm="100000">
                                          <p:val>
                                            <p:strVal val="#ppt_w"/>
                                          </p:val>
                                        </p:tav>
                                      </p:tavLst>
                                    </p:anim>
                                    <p:anim calcmode="lin" valueType="num">
                                      <p:cBhvr>
                                        <p:cTn id="32" dur="350" fill="hold"/>
                                        <p:tgtEl>
                                          <p:spTgt spid="15"/>
                                        </p:tgtEl>
                                        <p:attrNameLst>
                                          <p:attrName>ppt_h</p:attrName>
                                        </p:attrNameLst>
                                      </p:cBhvr>
                                      <p:tavLst>
                                        <p:tav tm="0">
                                          <p:val>
                                            <p:fltVal val="0"/>
                                          </p:val>
                                        </p:tav>
                                        <p:tav tm="100000">
                                          <p:val>
                                            <p:strVal val="#ppt_h"/>
                                          </p:val>
                                        </p:tav>
                                      </p:tavLst>
                                    </p:anim>
                                    <p:animEffect transition="in" filter="fade">
                                      <p:cBhvr>
                                        <p:cTn id="33" dur="350"/>
                                        <p:tgtEl>
                                          <p:spTgt spid="15"/>
                                        </p:tgtEl>
                                      </p:cBhvr>
                                    </p:animEffect>
                                  </p:childTnLst>
                                </p:cTn>
                              </p:par>
                            </p:childTnLst>
                          </p:cTn>
                        </p:par>
                        <p:par>
                          <p:cTn id="34" fill="hold">
                            <p:stCondLst>
                              <p:cond delay="305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350" fill="hold"/>
                                        <p:tgtEl>
                                          <p:spTgt spid="16"/>
                                        </p:tgtEl>
                                        <p:attrNameLst>
                                          <p:attrName>ppt_w</p:attrName>
                                        </p:attrNameLst>
                                      </p:cBhvr>
                                      <p:tavLst>
                                        <p:tav tm="0">
                                          <p:val>
                                            <p:fltVal val="0"/>
                                          </p:val>
                                        </p:tav>
                                        <p:tav tm="100000">
                                          <p:val>
                                            <p:strVal val="#ppt_w"/>
                                          </p:val>
                                        </p:tav>
                                      </p:tavLst>
                                    </p:anim>
                                    <p:anim calcmode="lin" valueType="num">
                                      <p:cBhvr>
                                        <p:cTn id="38" dur="350" fill="hold"/>
                                        <p:tgtEl>
                                          <p:spTgt spid="16"/>
                                        </p:tgtEl>
                                        <p:attrNameLst>
                                          <p:attrName>ppt_h</p:attrName>
                                        </p:attrNameLst>
                                      </p:cBhvr>
                                      <p:tavLst>
                                        <p:tav tm="0">
                                          <p:val>
                                            <p:fltVal val="0"/>
                                          </p:val>
                                        </p:tav>
                                        <p:tav tm="100000">
                                          <p:val>
                                            <p:strVal val="#ppt_h"/>
                                          </p:val>
                                        </p:tav>
                                      </p:tavLst>
                                    </p:anim>
                                    <p:animEffect transition="in" filter="fade">
                                      <p:cBhvr>
                                        <p:cTn id="39" dur="3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4="http://schemas.microsoft.com/office/drawing/2010/main" xmlns:p14="http://schemas.microsoft.com/office/powerpoint/2010/main" xmlns:a16="http://schemas.microsoft.com/office/drawing/2014/main" id="{3530BB0F-D3A0-4E2B-BB96-3E16209D65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63" y="0"/>
            <a:ext cx="16670287" cy="2735781"/>
          </a:xfrm>
          <a:prstGeom prst="rect">
            <a:avLst/>
          </a:prstGeom>
        </p:spPr>
      </p:pic>
      <p:pic>
        <p:nvPicPr>
          <p:cNvPr id="18" name="图片 17">
            <a:extLst>
              <a:ext uri="{FF2B5EF4-FFF2-40B4-BE49-F238E27FC236}">
                <a16:creationId xmlns="" xmlns:a14="http://schemas.microsoft.com/office/drawing/2010/main" xmlns:p14="http://schemas.microsoft.com/office/powerpoint/2010/main" xmlns:a16="http://schemas.microsoft.com/office/drawing/2014/main" id="{72028433-101D-42A7-909E-D3A2DD7E9FB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05247"/>
            <a:ext cx="16922750" cy="8656241"/>
          </a:xfrm>
          <a:prstGeom prst="rect">
            <a:avLst/>
          </a:prstGeom>
        </p:spPr>
      </p:pic>
      <p:sp>
        <p:nvSpPr>
          <p:cNvPr id="2" name="矩形 1">
            <a:extLst>
              <a:ext uri="{FF2B5EF4-FFF2-40B4-BE49-F238E27FC236}">
                <a16:creationId xmlns="" xmlns:a14="http://schemas.microsoft.com/office/drawing/2010/main" xmlns:p14="http://schemas.microsoft.com/office/powerpoint/2010/main" xmlns:a16="http://schemas.microsoft.com/office/drawing/2014/main" id="{0AAA34BF-C0D8-4F80-8789-0A8810E9478C}"/>
              </a:ext>
            </a:extLst>
          </p:cNvPr>
          <p:cNvSpPr/>
          <p:nvPr/>
        </p:nvSpPr>
        <p:spPr>
          <a:xfrm>
            <a:off x="-35570" y="0"/>
            <a:ext cx="16958319" cy="9361488"/>
          </a:xfrm>
          <a:prstGeom prst="rect">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9"/>
          <p:cNvSpPr txBox="1"/>
          <p:nvPr/>
        </p:nvSpPr>
        <p:spPr>
          <a:xfrm>
            <a:off x="7821083" y="2402059"/>
            <a:ext cx="6748071" cy="1050722"/>
          </a:xfrm>
          <a:prstGeom prst="rect">
            <a:avLst/>
          </a:prstGeom>
          <a:noFill/>
        </p:spPr>
        <p:txBody>
          <a:bodyPr wrap="square" lIns="126160" tIns="63080" rIns="126160" bIns="63080" rtlCol="0">
            <a:spAutoFit/>
          </a:bodyPr>
          <a:lstStyle/>
          <a:p>
            <a:pPr marL="0" lvl="1"/>
            <a:r>
              <a:rPr lang="zh-CN" altLang="en-US" sz="6000" b="1">
                <a:solidFill>
                  <a:srgbClr val="3A642E"/>
                </a:solidFill>
                <a:latin typeface="+mn-lt"/>
                <a:ea typeface="+mn-ea"/>
                <a:cs typeface="+mn-ea"/>
                <a:sym typeface="+mn-lt"/>
              </a:rPr>
              <a:t>小暑的习俗</a:t>
            </a:r>
          </a:p>
        </p:txBody>
      </p:sp>
      <p:sp>
        <p:nvSpPr>
          <p:cNvPr id="35" name="文本框 9"/>
          <p:cNvSpPr txBox="1"/>
          <p:nvPr/>
        </p:nvSpPr>
        <p:spPr>
          <a:xfrm>
            <a:off x="8101337" y="3637034"/>
            <a:ext cx="2504923" cy="861774"/>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吃暑羊、食新</a:t>
            </a:r>
          </a:p>
          <a:p>
            <a:pPr marL="315399" lvl="1" indent="-315399">
              <a:buFont typeface="Wingdings" pitchFamily="2" charset="2"/>
              <a:buChar char="l"/>
            </a:pPr>
            <a:endParaRPr lang="zh-CN" altLang="en-US" sz="2800">
              <a:solidFill>
                <a:schemeClr val="tx1">
                  <a:lumMod val="75000"/>
                  <a:lumOff val="25000"/>
                </a:schemeClr>
              </a:solidFill>
              <a:latin typeface="+mn-lt"/>
              <a:ea typeface="+mn-ea"/>
              <a:cs typeface="+mn-ea"/>
              <a:sym typeface="+mn-lt"/>
            </a:endParaRPr>
          </a:p>
        </p:txBody>
      </p:sp>
      <p:sp>
        <p:nvSpPr>
          <p:cNvPr id="36" name="文本框 9"/>
          <p:cNvSpPr txBox="1"/>
          <p:nvPr/>
        </p:nvSpPr>
        <p:spPr>
          <a:xfrm>
            <a:off x="8101335" y="4253894"/>
            <a:ext cx="2600849" cy="861774"/>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封斋、吃伏面</a:t>
            </a:r>
          </a:p>
          <a:p>
            <a:pPr marL="315399" lvl="1" indent="-315399">
              <a:buFont typeface="Wingdings" pitchFamily="2" charset="2"/>
              <a:buChar char="l"/>
            </a:pPr>
            <a:endParaRPr lang="zh-CN" altLang="en-US" sz="2800">
              <a:solidFill>
                <a:schemeClr val="tx1">
                  <a:lumMod val="75000"/>
                  <a:lumOff val="25000"/>
                </a:schemeClr>
              </a:solidFill>
              <a:latin typeface="+mn-lt"/>
              <a:ea typeface="+mn-ea"/>
              <a:cs typeface="+mn-ea"/>
              <a:sym typeface="+mn-lt"/>
            </a:endParaRPr>
          </a:p>
        </p:txBody>
      </p:sp>
      <p:sp>
        <p:nvSpPr>
          <p:cNvPr id="37" name="文本框 9"/>
          <p:cNvSpPr txBox="1"/>
          <p:nvPr/>
        </p:nvSpPr>
        <p:spPr>
          <a:xfrm>
            <a:off x="10674876" y="3637034"/>
            <a:ext cx="3979185" cy="861774"/>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簪茉莉、晒书画、衣服</a:t>
            </a:r>
          </a:p>
          <a:p>
            <a:pPr marL="315399" lvl="1" indent="-315399">
              <a:buFont typeface="Wingdings" pitchFamily="2" charset="2"/>
              <a:buChar char="l"/>
            </a:pPr>
            <a:endParaRPr lang="zh-CN" altLang="en-US" sz="2800">
              <a:solidFill>
                <a:schemeClr val="tx1">
                  <a:lumMod val="75000"/>
                  <a:lumOff val="25000"/>
                </a:schemeClr>
              </a:solidFill>
              <a:latin typeface="+mn-lt"/>
              <a:ea typeface="+mn-ea"/>
              <a:cs typeface="+mn-ea"/>
              <a:sym typeface="+mn-lt"/>
            </a:endParaRPr>
          </a:p>
        </p:txBody>
      </p:sp>
      <p:sp>
        <p:nvSpPr>
          <p:cNvPr id="38" name="文本框 9"/>
          <p:cNvSpPr txBox="1"/>
          <p:nvPr/>
        </p:nvSpPr>
        <p:spPr>
          <a:xfrm>
            <a:off x="10674875" y="4253895"/>
            <a:ext cx="3187100"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a:solidFill>
                  <a:schemeClr val="tx1">
                    <a:lumMod val="75000"/>
                    <a:lumOff val="25000"/>
                  </a:schemeClr>
                </a:solidFill>
                <a:latin typeface="+mn-lt"/>
                <a:ea typeface="+mn-ea"/>
                <a:cs typeface="+mn-ea"/>
                <a:sym typeface="+mn-lt"/>
              </a:rPr>
              <a:t>小暑舐牛、吃藕</a:t>
            </a:r>
          </a:p>
        </p:txBody>
      </p:sp>
      <p:grpSp>
        <p:nvGrpSpPr>
          <p:cNvPr id="39" name="组合 38"/>
          <p:cNvGrpSpPr/>
          <p:nvPr/>
        </p:nvGrpSpPr>
        <p:grpSpPr>
          <a:xfrm>
            <a:off x="3492823" y="2225719"/>
            <a:ext cx="3418430" cy="3031089"/>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3A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grpSp>
      <p:cxnSp>
        <p:nvCxnSpPr>
          <p:cNvPr id="43" name="直接连接符 42"/>
          <p:cNvCxnSpPr>
            <a:cxnSpLocks/>
          </p:cNvCxnSpPr>
          <p:nvPr/>
        </p:nvCxnSpPr>
        <p:spPr>
          <a:xfrm>
            <a:off x="7821084" y="2452790"/>
            <a:ext cx="0" cy="258416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4="http://schemas.microsoft.com/office/drawing/2010/main" xmlns:p14="http://schemas.microsoft.com/office/powerpoint/2010/main" xmlns:a16="http://schemas.microsoft.com/office/drawing/2014/main" id="{BFC490FA-1A07-4437-99BC-7183CFD6C0A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4246" y="6020627"/>
            <a:ext cx="8358504" cy="3340861"/>
          </a:xfrm>
          <a:prstGeom prst="rect">
            <a:avLst/>
          </a:prstGeom>
        </p:spPr>
      </p:pic>
      <p:pic>
        <p:nvPicPr>
          <p:cNvPr id="29" name="图片 28">
            <a:extLst>
              <a:ext uri="{FF2B5EF4-FFF2-40B4-BE49-F238E27FC236}">
                <a16:creationId xmlns="" xmlns:a14="http://schemas.microsoft.com/office/drawing/2010/main" xmlns:p14="http://schemas.microsoft.com/office/powerpoint/2010/main" xmlns:a16="http://schemas.microsoft.com/office/drawing/2014/main" id="{72059D5D-0CE5-4E05-B319-B91F496741D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6402" y="6020627"/>
            <a:ext cx="4736373" cy="3340861"/>
          </a:xfrm>
          <a:prstGeom prst="rect">
            <a:avLst/>
          </a:prstGeom>
        </p:spPr>
      </p:pic>
      <p:pic>
        <p:nvPicPr>
          <p:cNvPr id="34" name="图片 33">
            <a:extLst>
              <a:ext uri="{FF2B5EF4-FFF2-40B4-BE49-F238E27FC236}">
                <a16:creationId xmlns="" xmlns:a14="http://schemas.microsoft.com/office/drawing/2010/main" xmlns:p14="http://schemas.microsoft.com/office/powerpoint/2010/main" xmlns:a16="http://schemas.microsoft.com/office/drawing/2014/main" id="{655E32BF-DEB7-4B32-B20C-CFA52019470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84" y="6020627"/>
            <a:ext cx="4736373" cy="3340861"/>
          </a:xfrm>
          <a:prstGeom prst="rect">
            <a:avLst/>
          </a:prstGeom>
        </p:spPr>
      </p:pic>
      <p:sp>
        <p:nvSpPr>
          <p:cNvPr id="16" name="Freeform 33">
            <a:extLst>
              <a:ext uri="{FF2B5EF4-FFF2-40B4-BE49-F238E27FC236}">
                <a16:creationId xmlns="" xmlns:a14="http://schemas.microsoft.com/office/drawing/2010/main" xmlns:p14="http://schemas.microsoft.com/office/powerpoint/2010/main" xmlns:a16="http://schemas.microsoft.com/office/drawing/2014/main" id="{BF4FCD7C-9FC7-4CF6-AB0D-7546F030F2BC}"/>
              </a:ext>
            </a:extLst>
          </p:cNvPr>
          <p:cNvSpPr>
            <a:spLocks/>
          </p:cNvSpPr>
          <p:nvPr/>
        </p:nvSpPr>
        <p:spPr bwMode="auto">
          <a:xfrm>
            <a:off x="6949207" y="2402059"/>
            <a:ext cx="709010" cy="1135483"/>
          </a:xfrm>
          <a:custGeom>
            <a:avLst/>
            <a:gdLst>
              <a:gd name="T0" fmla="*/ 0 w 76"/>
              <a:gd name="T1" fmla="*/ 121 h 121"/>
              <a:gd name="T2" fmla="*/ 0 w 76"/>
              <a:gd name="T3" fmla="*/ 98 h 121"/>
              <a:gd name="T4" fmla="*/ 7 w 76"/>
              <a:gd name="T5" fmla="*/ 90 h 121"/>
              <a:gd name="T6" fmla="*/ 15 w 76"/>
              <a:gd name="T7" fmla="*/ 81 h 121"/>
              <a:gd name="T8" fmla="*/ 36 w 76"/>
              <a:gd name="T9" fmla="*/ 61 h 121"/>
              <a:gd name="T10" fmla="*/ 44 w 76"/>
              <a:gd name="T11" fmla="*/ 52 h 121"/>
              <a:gd name="T12" fmla="*/ 49 w 76"/>
              <a:gd name="T13" fmla="*/ 45 h 121"/>
              <a:gd name="T14" fmla="*/ 50 w 76"/>
              <a:gd name="T15" fmla="*/ 37 h 121"/>
              <a:gd name="T16" fmla="*/ 49 w 76"/>
              <a:gd name="T17" fmla="*/ 31 h 121"/>
              <a:gd name="T18" fmla="*/ 47 w 76"/>
              <a:gd name="T19" fmla="*/ 27 h 121"/>
              <a:gd name="T20" fmla="*/ 44 w 76"/>
              <a:gd name="T21" fmla="*/ 24 h 121"/>
              <a:gd name="T22" fmla="*/ 36 w 76"/>
              <a:gd name="T23" fmla="*/ 23 h 121"/>
              <a:gd name="T24" fmla="*/ 33 w 76"/>
              <a:gd name="T25" fmla="*/ 24 h 121"/>
              <a:gd name="T26" fmla="*/ 28 w 76"/>
              <a:gd name="T27" fmla="*/ 27 h 121"/>
              <a:gd name="T28" fmla="*/ 23 w 76"/>
              <a:gd name="T29" fmla="*/ 35 h 121"/>
              <a:gd name="T30" fmla="*/ 0 w 76"/>
              <a:gd name="T31" fmla="*/ 44 h 121"/>
              <a:gd name="T32" fmla="*/ 0 w 76"/>
              <a:gd name="T33" fmla="*/ 35 h 121"/>
              <a:gd name="T34" fmla="*/ 3 w 76"/>
              <a:gd name="T35" fmla="*/ 26 h 121"/>
              <a:gd name="T36" fmla="*/ 5 w 76"/>
              <a:gd name="T37" fmla="*/ 19 h 121"/>
              <a:gd name="T38" fmla="*/ 8 w 76"/>
              <a:gd name="T39" fmla="*/ 14 h 121"/>
              <a:gd name="T40" fmla="*/ 20 w 76"/>
              <a:gd name="T41" fmla="*/ 5 h 121"/>
              <a:gd name="T42" fmla="*/ 28 w 76"/>
              <a:gd name="T43" fmla="*/ 2 h 121"/>
              <a:gd name="T44" fmla="*/ 37 w 76"/>
              <a:gd name="T45" fmla="*/ 0 h 121"/>
              <a:gd name="T46" fmla="*/ 54 w 76"/>
              <a:gd name="T47" fmla="*/ 3 h 121"/>
              <a:gd name="T48" fmla="*/ 60 w 76"/>
              <a:gd name="T49" fmla="*/ 8 h 121"/>
              <a:gd name="T50" fmla="*/ 66 w 76"/>
              <a:gd name="T51" fmla="*/ 13 h 121"/>
              <a:gd name="T52" fmla="*/ 71 w 76"/>
              <a:gd name="T53" fmla="*/ 24 h 121"/>
              <a:gd name="T54" fmla="*/ 75 w 76"/>
              <a:gd name="T55" fmla="*/ 35 h 121"/>
              <a:gd name="T56" fmla="*/ 73 w 76"/>
              <a:gd name="T57" fmla="*/ 47 h 121"/>
              <a:gd name="T58" fmla="*/ 71 w 76"/>
              <a:gd name="T59" fmla="*/ 53 h 121"/>
              <a:gd name="T60" fmla="*/ 68 w 76"/>
              <a:gd name="T61" fmla="*/ 60 h 121"/>
              <a:gd name="T62" fmla="*/ 44 w 76"/>
              <a:gd name="T63" fmla="*/ 82 h 121"/>
              <a:gd name="T64" fmla="*/ 36 w 76"/>
              <a:gd name="T65" fmla="*/ 92 h 121"/>
              <a:gd name="T66" fmla="*/ 76 w 76"/>
              <a:gd name="T67" fmla="*/ 10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21">
                <a:moveTo>
                  <a:pt x="76" y="121"/>
                </a:moveTo>
                <a:lnTo>
                  <a:pt x="0" y="121"/>
                </a:lnTo>
                <a:lnTo>
                  <a:pt x="0" y="98"/>
                </a:lnTo>
                <a:lnTo>
                  <a:pt x="0" y="98"/>
                </a:lnTo>
                <a:lnTo>
                  <a:pt x="7" y="90"/>
                </a:lnTo>
                <a:lnTo>
                  <a:pt x="7" y="90"/>
                </a:lnTo>
                <a:lnTo>
                  <a:pt x="15" y="81"/>
                </a:lnTo>
                <a:lnTo>
                  <a:pt x="15" y="81"/>
                </a:lnTo>
                <a:lnTo>
                  <a:pt x="26" y="69"/>
                </a:lnTo>
                <a:lnTo>
                  <a:pt x="36" y="61"/>
                </a:lnTo>
                <a:lnTo>
                  <a:pt x="36" y="61"/>
                </a:lnTo>
                <a:lnTo>
                  <a:pt x="44" y="52"/>
                </a:lnTo>
                <a:lnTo>
                  <a:pt x="44" y="52"/>
                </a:lnTo>
                <a:lnTo>
                  <a:pt x="49" y="45"/>
                </a:lnTo>
                <a:lnTo>
                  <a:pt x="49" y="45"/>
                </a:lnTo>
                <a:lnTo>
                  <a:pt x="50" y="37"/>
                </a:lnTo>
                <a:lnTo>
                  <a:pt x="50" y="37"/>
                </a:lnTo>
                <a:lnTo>
                  <a:pt x="49" y="31"/>
                </a:lnTo>
                <a:lnTo>
                  <a:pt x="49" y="31"/>
                </a:lnTo>
                <a:lnTo>
                  <a:pt x="47" y="27"/>
                </a:lnTo>
                <a:lnTo>
                  <a:pt x="44" y="24"/>
                </a:lnTo>
                <a:lnTo>
                  <a:pt x="44" y="24"/>
                </a:lnTo>
                <a:lnTo>
                  <a:pt x="41" y="24"/>
                </a:lnTo>
                <a:lnTo>
                  <a:pt x="36" y="23"/>
                </a:lnTo>
                <a:lnTo>
                  <a:pt x="36" y="23"/>
                </a:lnTo>
                <a:lnTo>
                  <a:pt x="33" y="24"/>
                </a:lnTo>
                <a:lnTo>
                  <a:pt x="28" y="27"/>
                </a:lnTo>
                <a:lnTo>
                  <a:pt x="28" y="27"/>
                </a:lnTo>
                <a:lnTo>
                  <a:pt x="24" y="31"/>
                </a:lnTo>
                <a:lnTo>
                  <a:pt x="23" y="35"/>
                </a:lnTo>
                <a:lnTo>
                  <a:pt x="23" y="44"/>
                </a:lnTo>
                <a:lnTo>
                  <a:pt x="0" y="44"/>
                </a:lnTo>
                <a:lnTo>
                  <a:pt x="0" y="44"/>
                </a:lnTo>
                <a:lnTo>
                  <a:pt x="0" y="35"/>
                </a:lnTo>
                <a:lnTo>
                  <a:pt x="0" y="35"/>
                </a:lnTo>
                <a:lnTo>
                  <a:pt x="3" y="26"/>
                </a:lnTo>
                <a:lnTo>
                  <a:pt x="3" y="26"/>
                </a:lnTo>
                <a:lnTo>
                  <a:pt x="5" y="19"/>
                </a:lnTo>
                <a:lnTo>
                  <a:pt x="8" y="14"/>
                </a:lnTo>
                <a:lnTo>
                  <a:pt x="8" y="14"/>
                </a:lnTo>
                <a:lnTo>
                  <a:pt x="13" y="8"/>
                </a:lnTo>
                <a:lnTo>
                  <a:pt x="20" y="5"/>
                </a:lnTo>
                <a:lnTo>
                  <a:pt x="20" y="5"/>
                </a:lnTo>
                <a:lnTo>
                  <a:pt x="28" y="2"/>
                </a:lnTo>
                <a:lnTo>
                  <a:pt x="37" y="0"/>
                </a:lnTo>
                <a:lnTo>
                  <a:pt x="37" y="0"/>
                </a:lnTo>
                <a:lnTo>
                  <a:pt x="47" y="2"/>
                </a:lnTo>
                <a:lnTo>
                  <a:pt x="54" y="3"/>
                </a:lnTo>
                <a:lnTo>
                  <a:pt x="54" y="3"/>
                </a:lnTo>
                <a:lnTo>
                  <a:pt x="60" y="8"/>
                </a:lnTo>
                <a:lnTo>
                  <a:pt x="66" y="13"/>
                </a:lnTo>
                <a:lnTo>
                  <a:pt x="66" y="13"/>
                </a:lnTo>
                <a:lnTo>
                  <a:pt x="70" y="19"/>
                </a:lnTo>
                <a:lnTo>
                  <a:pt x="71" y="24"/>
                </a:lnTo>
                <a:lnTo>
                  <a:pt x="71" y="24"/>
                </a:lnTo>
                <a:lnTo>
                  <a:pt x="75" y="35"/>
                </a:lnTo>
                <a:lnTo>
                  <a:pt x="75" y="35"/>
                </a:lnTo>
                <a:lnTo>
                  <a:pt x="73" y="47"/>
                </a:lnTo>
                <a:lnTo>
                  <a:pt x="73" y="47"/>
                </a:lnTo>
                <a:lnTo>
                  <a:pt x="71" y="53"/>
                </a:lnTo>
                <a:lnTo>
                  <a:pt x="68" y="60"/>
                </a:lnTo>
                <a:lnTo>
                  <a:pt x="68" y="60"/>
                </a:lnTo>
                <a:lnTo>
                  <a:pt x="57" y="71"/>
                </a:lnTo>
                <a:lnTo>
                  <a:pt x="44" y="82"/>
                </a:lnTo>
                <a:lnTo>
                  <a:pt x="44" y="82"/>
                </a:lnTo>
                <a:lnTo>
                  <a:pt x="36" y="92"/>
                </a:lnTo>
                <a:lnTo>
                  <a:pt x="28" y="100"/>
                </a:lnTo>
                <a:lnTo>
                  <a:pt x="76" y="100"/>
                </a:lnTo>
                <a:lnTo>
                  <a:pt x="76" y="121"/>
                </a:lnTo>
                <a:close/>
              </a:path>
            </a:pathLst>
          </a:custGeom>
          <a:solidFill>
            <a:srgbClr val="3A642E"/>
          </a:solidFill>
          <a:ln>
            <a:noFill/>
          </a:ln>
        </p:spPr>
        <p:txBody>
          <a:bodyPr vert="horz" wrap="square" lIns="91440" tIns="45720" rIns="91440" bIns="45720" numCol="1" anchor="t" anchorCtr="0" compatLnSpc="1">
            <a:prstTxWarp prst="textNoShape">
              <a:avLst/>
            </a:prstTxWarp>
          </a:bodyPr>
          <a:lstStyle/>
          <a:p>
            <a:endParaRPr lang="zh-CN" altLang="en-US">
              <a:solidFill>
                <a:schemeClr val="bg2"/>
              </a:solidFill>
              <a:latin typeface="+mn-lt"/>
              <a:ea typeface="+mn-ea"/>
              <a:cs typeface="+mn-ea"/>
              <a:sym typeface="+mn-lt"/>
            </a:endParaRPr>
          </a:p>
        </p:txBody>
      </p:sp>
    </p:spTree>
    <p:extLst>
      <p:ext uri="{BB962C8B-B14F-4D97-AF65-F5344CB8AC3E}">
        <p14:creationId xmlns:p14="http://schemas.microsoft.com/office/powerpoint/2010/main" val="134043754"/>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par>
                                <p:cTn id="16" presetID="52" presetClass="entr" presetSubtype="0" fill="hold" grpId="0" nodeType="withEffect">
                                  <p:stCondLst>
                                    <p:cond delay="650"/>
                                  </p:stCondLst>
                                  <p:iterate type="lt">
                                    <p:tmPct val="10000"/>
                                  </p:iterate>
                                  <p:childTnLst>
                                    <p:set>
                                      <p:cBhvr>
                                        <p:cTn id="17" dur="1" fill="hold">
                                          <p:stCondLst>
                                            <p:cond delay="0"/>
                                          </p:stCondLst>
                                        </p:cTn>
                                        <p:tgtEl>
                                          <p:spTgt spid="33"/>
                                        </p:tgtEl>
                                        <p:attrNameLst>
                                          <p:attrName>style.visibility</p:attrName>
                                        </p:attrNameLst>
                                      </p:cBhvr>
                                      <p:to>
                                        <p:strVal val="visible"/>
                                      </p:to>
                                    </p:set>
                                    <p:animScale>
                                      <p:cBhvr>
                                        <p:cTn id="1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3"/>
                                        </p:tgtEl>
                                        <p:attrNameLst>
                                          <p:attrName>ppt_x</p:attrName>
                                          <p:attrName>ppt_y</p:attrName>
                                        </p:attrNameLst>
                                      </p:cBhvr>
                                    </p:animMotion>
                                    <p:animEffect transition="in" filter="fade">
                                      <p:cBhvr>
                                        <p:cTn id="20" dur="1000"/>
                                        <p:tgtEl>
                                          <p:spTgt spid="33"/>
                                        </p:tgtEl>
                                      </p:cBhvr>
                                    </p:animEffect>
                                  </p:childTnLst>
                                </p:cTn>
                              </p:par>
                              <p:par>
                                <p:cTn id="21" presetID="22" presetClass="entr" presetSubtype="1" fill="hold" nodeType="withEffect">
                                  <p:stCondLst>
                                    <p:cond delay="185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 presetClass="entr" presetSubtype="4" fill="hold" grpId="0" nodeType="withEffect">
                                  <p:stCondLst>
                                    <p:cond delay="250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ppt_x"/>
                                          </p:val>
                                        </p:tav>
                                        <p:tav tm="100000">
                                          <p:val>
                                            <p:strVal val="#ppt_x"/>
                                          </p:val>
                                        </p:tav>
                                      </p:tavLst>
                                    </p:anim>
                                    <p:anim calcmode="lin" valueType="num">
                                      <p:cBhvr additive="base">
                                        <p:cTn id="27" dur="500" fill="hold"/>
                                        <p:tgtEl>
                                          <p:spTgt spid="3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50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fill="hold"/>
                                        <p:tgtEl>
                                          <p:spTgt spid="37"/>
                                        </p:tgtEl>
                                        <p:attrNameLst>
                                          <p:attrName>ppt_x</p:attrName>
                                        </p:attrNameLst>
                                      </p:cBhvr>
                                      <p:tavLst>
                                        <p:tav tm="0">
                                          <p:val>
                                            <p:strVal val="#ppt_x"/>
                                          </p:val>
                                        </p:tav>
                                        <p:tav tm="100000">
                                          <p:val>
                                            <p:strVal val="#ppt_x"/>
                                          </p:val>
                                        </p:tav>
                                      </p:tavLst>
                                    </p:anim>
                                    <p:anim calcmode="lin" valueType="num">
                                      <p:cBhvr additive="base">
                                        <p:cTn id="35" dur="500" fill="hold"/>
                                        <p:tgtEl>
                                          <p:spTgt spid="3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ppt_x"/>
                                          </p:val>
                                        </p:tav>
                                        <p:tav tm="100000">
                                          <p:val>
                                            <p:strVal val="#ppt_x"/>
                                          </p:val>
                                        </p:tav>
                                      </p:tavLst>
                                    </p:anim>
                                    <p:anim calcmode="lin" valueType="num">
                                      <p:cBhvr additive="base">
                                        <p:cTn id="3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7" grpId="0"/>
      <p:bldP spid="38"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8</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7" name="文本框 4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32DA3D1-B9B1-48BB-AE89-987097A198B5}"/>
              </a:ext>
            </a:extLst>
          </p:cNvPr>
          <p:cNvSpPr txBox="1"/>
          <p:nvPr/>
        </p:nvSpPr>
        <p:spPr>
          <a:xfrm>
            <a:off x="6104223" y="2006257"/>
            <a:ext cx="4839451" cy="596445"/>
          </a:xfrm>
          <a:prstGeom prst="rect">
            <a:avLst/>
          </a:prstGeom>
          <a:solidFill>
            <a:srgbClr val="3A642E"/>
          </a:solidFill>
        </p:spPr>
        <p:txBody>
          <a:bodyPr wrap="square" rtlCol="0">
            <a:spAutoFit/>
          </a:bodyPr>
          <a:lstStyle/>
          <a:p>
            <a:pPr algn="ctr"/>
            <a:r>
              <a:rPr lang="zh-CN" altLang="en-US" sz="3276" b="1">
                <a:solidFill>
                  <a:schemeClr val="bg1"/>
                </a:solidFill>
                <a:latin typeface="+mn-lt"/>
                <a:ea typeface="+mn-ea"/>
                <a:cs typeface="+mn-ea"/>
                <a:sym typeface="+mn-lt"/>
              </a:rPr>
              <a:t>吃暑羊</a:t>
            </a:r>
          </a:p>
        </p:txBody>
      </p:sp>
      <p:sp>
        <p:nvSpPr>
          <p:cNvPr id="48" name="矩形 4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2CA0316D-D396-4F36-BCCD-4166AA634E2C}"/>
              </a:ext>
            </a:extLst>
          </p:cNvPr>
          <p:cNvSpPr/>
          <p:nvPr/>
        </p:nvSpPr>
        <p:spPr>
          <a:xfrm>
            <a:off x="5687090" y="2855581"/>
            <a:ext cx="10513168" cy="5552995"/>
          </a:xfrm>
          <a:prstGeom prst="rect">
            <a:avLst/>
          </a:prstGeom>
        </p:spPr>
        <p:txBody>
          <a:bodyPr wrap="square">
            <a:spAutoFit/>
          </a:bodyPr>
          <a:lstStyle/>
          <a:p>
            <a:pPr marL="285750" indent="-285750">
              <a:lnSpc>
                <a:spcPct val="200000"/>
              </a:lnSpc>
              <a:buFont typeface="Wingdings" panose="05000000000000000000" pitchFamily="2" charset="2"/>
              <a:buChar char="Ø"/>
            </a:pPr>
            <a:r>
              <a:rPr lang="zh-CN" altLang="en-US">
                <a:solidFill>
                  <a:schemeClr val="tx1">
                    <a:lumMod val="85000"/>
                    <a:lumOff val="15000"/>
                  </a:schemeClr>
                </a:solidFill>
                <a:latin typeface="+mn-lt"/>
                <a:ea typeface="+mn-ea"/>
                <a:cs typeface="+mn-ea"/>
                <a:sym typeface="+mn-lt"/>
              </a:rPr>
              <a:t>“吃暑羊”是鲁南和苏北地区在小暑时节的传统习俗。入暑之后，正值三夏刚过、秋收未到的夏闲时候，忙活半年的庄稼人便三五户一群、七八家一伙吃起暑羊来。而此时喝着山泉水长大的小山羊，吃了数月的青草，已是肉质肥嫩、香气扑鼻。这种习俗可追溯到尧舜时期，在当地民间有“彭城伏羊一碗汤，不用神医开药方，之说法。徐州人对吃暑羊的爱好莫过于当地民谣：“六月六接姑娘，新麦饼羊肉汤。”</a:t>
            </a:r>
          </a:p>
          <a:p>
            <a:pPr marL="285750" indent="-285750">
              <a:lnSpc>
                <a:spcPct val="200000"/>
              </a:lnSpc>
              <a:buFont typeface="Wingdings" panose="05000000000000000000" pitchFamily="2" charset="2"/>
              <a:buChar char="Ø"/>
            </a:pPr>
            <a:r>
              <a:rPr lang="zh-CN" altLang="en-US">
                <a:solidFill>
                  <a:schemeClr val="tx1">
                    <a:lumMod val="85000"/>
                    <a:lumOff val="15000"/>
                  </a:schemeClr>
                </a:solidFill>
                <a:latin typeface="+mn-lt"/>
                <a:ea typeface="+mn-ea"/>
                <a:cs typeface="+mn-ea"/>
                <a:sym typeface="+mn-lt"/>
              </a:rPr>
              <a:t>小暑这一天，江苏徐州人有入伏吃羊肉的习惯，称为“吃伏羊”。这种习俗可上溯到尧舜时期，在民间有“彭城伏羊一碗汤，不用神医开药方”之说法。徐州人对吃伏羊的喜爱莫过于当地民谣“六月六接姑娘，新麦饼羊肉汤”。</a:t>
            </a:r>
          </a:p>
          <a:p>
            <a:pPr marL="285750" indent="-285750">
              <a:lnSpc>
                <a:spcPct val="200000"/>
              </a:lnSpc>
              <a:buFont typeface="Wingdings" panose="05000000000000000000" pitchFamily="2" charset="2"/>
              <a:buChar char="Ø"/>
            </a:pPr>
            <a:r>
              <a:rPr lang="zh-CN" altLang="en-US">
                <a:solidFill>
                  <a:schemeClr val="tx1">
                    <a:lumMod val="85000"/>
                    <a:lumOff val="15000"/>
                  </a:schemeClr>
                </a:solidFill>
                <a:latin typeface="+mn-lt"/>
                <a:ea typeface="+mn-ea"/>
                <a:cs typeface="+mn-ea"/>
                <a:sym typeface="+mn-lt"/>
              </a:rPr>
              <a:t>小暑这一天，江苏徐州人有入伏吃羊肉的习惯，称为“吃伏羊”。这种习俗可上溯到尧舜时期，在民间有“彭城伏羊一碗汤，不用神医开药方”之说法。徐州人对吃伏羊的喜爱莫过于当地民谣“六月六接姑娘，新麦饼羊肉汤”</a:t>
            </a:r>
          </a:p>
        </p:txBody>
      </p:sp>
      <p:pic>
        <p:nvPicPr>
          <p:cNvPr id="49" name="图片 4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C8F5C5F7-AF8C-40BC-8ED1-809AAA5C5F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519" y="2304480"/>
            <a:ext cx="4503945" cy="6614649"/>
          </a:xfrm>
          <a:prstGeom prst="rect">
            <a:avLst/>
          </a:prstGeom>
        </p:spPr>
      </p:pic>
    </p:spTree>
    <p:extLst>
      <p:ext uri="{BB962C8B-B14F-4D97-AF65-F5344CB8AC3E}">
        <p14:creationId xmlns:p14="http://schemas.microsoft.com/office/powerpoint/2010/main" val="1387215062"/>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1000"/>
                                        <p:tgtEl>
                                          <p:spTgt spid="49"/>
                                        </p:tgtEl>
                                      </p:cBhvr>
                                    </p:animEffect>
                                    <p:anim calcmode="lin" valueType="num">
                                      <p:cBhvr>
                                        <p:cTn id="12" dur="1000" fill="hold"/>
                                        <p:tgtEl>
                                          <p:spTgt spid="49"/>
                                        </p:tgtEl>
                                        <p:attrNameLst>
                                          <p:attrName>ppt_x</p:attrName>
                                        </p:attrNameLst>
                                      </p:cBhvr>
                                      <p:tavLst>
                                        <p:tav tm="0">
                                          <p:val>
                                            <p:strVal val="#ppt_x"/>
                                          </p:val>
                                        </p:tav>
                                        <p:tav tm="100000">
                                          <p:val>
                                            <p:strVal val="#ppt_x"/>
                                          </p:val>
                                        </p:tav>
                                      </p:tavLst>
                                    </p:anim>
                                    <p:anim calcmode="lin" valueType="num">
                                      <p:cBhvr>
                                        <p:cTn id="13" dur="1000" fill="hold"/>
                                        <p:tgtEl>
                                          <p:spTgt spid="4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up)">
                                      <p:cBhvr>
                                        <p:cTn id="17" dur="2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435"/>
          <p:cNvSpPr txBox="1">
            <a:spLocks/>
          </p:cNvSpPr>
          <p:nvPr/>
        </p:nvSpPr>
        <p:spPr>
          <a:xfrm>
            <a:off x="16006046" y="8963674"/>
            <a:ext cx="546633" cy="533902"/>
          </a:xfrm>
          <a:prstGeom prst="rect">
            <a:avLst/>
          </a:prstGeom>
          <a:extLst>
            <a:ext uri="{C572A759-6A51-4108-AA02-DFA0A04FC94B}">
              <ma14:wrappingTextBoxFlag xmlns="" xmlns:a16="http://schemas.microsoft.com/office/drawing/2014/main" xmlns:a14="http://schemas.microsoft.com/office/drawing/2010/main" xmlns:p14="http://schemas.microsoft.com/office/powerpoint/2010/main"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cs typeface="+mn-ea"/>
                <a:sym typeface="+mn-lt"/>
              </a:rPr>
              <a:pPr>
                <a:defRPr sz="1800">
                  <a:solidFill>
                    <a:srgbClr val="000000"/>
                  </a:solidFill>
                </a:defRPr>
              </a:pPr>
              <a:t>9</a:t>
            </a:fld>
            <a:endParaRPr lang="en-US" altLang="zh-CN" sz="2000">
              <a:solidFill>
                <a:schemeClr val="accent3"/>
              </a:solidFill>
              <a:cs typeface="+mn-ea"/>
              <a:sym typeface="+mn-lt"/>
            </a:endParaRPr>
          </a:p>
        </p:txBody>
      </p:sp>
      <p:sp>
        <p:nvSpPr>
          <p:cNvPr id="33" name="标题 1">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99F697A8-851F-4460-BE31-8F7A111F01A7}"/>
              </a:ext>
            </a:extLst>
          </p:cNvPr>
          <p:cNvSpPr txBox="1">
            <a:spLocks/>
          </p:cNvSpPr>
          <p:nvPr/>
        </p:nvSpPr>
        <p:spPr>
          <a:xfrm>
            <a:off x="1404591" y="245365"/>
            <a:ext cx="5074338" cy="504417"/>
          </a:xfrm>
          <a:prstGeom prst="rect">
            <a:avLst/>
          </a:prstGeom>
        </p:spPr>
        <p:txBody>
          <a:bodyPr>
            <a:normAutofit fontScale="97500" lnSpcReduction="10000"/>
          </a:bodyPr>
          <a:lstStyle>
            <a:lvl1pPr algn="l" defTabSz="624078" rtl="0" eaLnBrk="1" latinLnBrk="0" hangingPunct="1">
              <a:spcBef>
                <a:spcPct val="0"/>
              </a:spcBef>
              <a:buNone/>
              <a:defRPr sz="2900" b="0" kern="1200">
                <a:solidFill>
                  <a:schemeClr val="bg1"/>
                </a:solidFill>
                <a:latin typeface="微软雅黑" pitchFamily="34" charset="-122"/>
                <a:ea typeface="微软雅黑" pitchFamily="34" charset="-122"/>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CN" altLang="en-US">
                <a:latin typeface="+mn-lt"/>
                <a:ea typeface="+mn-ea"/>
                <a:cs typeface="+mn-ea"/>
                <a:sym typeface="+mn-lt"/>
              </a:rPr>
              <a:t>小暑的习俗</a:t>
            </a:r>
          </a:p>
        </p:txBody>
      </p:sp>
      <p:sp>
        <p:nvSpPr>
          <p:cNvPr id="34" name="Freeform 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8D2ABD97-C532-4602-8317-4F01466ACF70}"/>
              </a:ext>
            </a:extLst>
          </p:cNvPr>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nvGrpSpPr>
          <p:cNvPr id="10" name="Group 10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A76DB60B-CB2D-4923-BDE2-2645824FCC4F}"/>
              </a:ext>
            </a:extLst>
          </p:cNvPr>
          <p:cNvGrpSpPr>
            <a:grpSpLocks/>
          </p:cNvGrpSpPr>
          <p:nvPr/>
        </p:nvGrpSpPr>
        <p:grpSpPr bwMode="auto">
          <a:xfrm>
            <a:off x="3996879" y="2051192"/>
            <a:ext cx="4605471" cy="3159971"/>
            <a:chOff x="2559512" y="963915"/>
            <a:chExt cx="2493314" cy="1701355"/>
          </a:xfrm>
        </p:grpSpPr>
        <p:sp>
          <p:nvSpPr>
            <p:cNvPr id="11" name="TextBox 44">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BB62CA3-F238-4059-9EEA-EF32045AA8DC}"/>
                </a:ext>
              </a:extLst>
            </p:cNvPr>
            <p:cNvSpPr txBox="1"/>
            <p:nvPr/>
          </p:nvSpPr>
          <p:spPr>
            <a:xfrm>
              <a:off x="2575725" y="1671013"/>
              <a:ext cx="2477101" cy="994257"/>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nSpc>
                  <a:spcPct val="150000"/>
                </a:lnSpc>
              </a:pPr>
              <a:r>
                <a:rPr lang="zh-CN" altLang="en-US">
                  <a:latin typeface="+mn-lt"/>
                  <a:ea typeface="+mn-ea"/>
                  <a:cs typeface="+mn-ea"/>
                  <a:sym typeface="+mn-lt"/>
                </a:rPr>
                <a:t>民间有很多地方有小暑时节“食新”的习俗。农民会用新米做好饭，供祀五谷大神和祖先，祈求秋后五谷丰登。然后人们开开心心地品尝新酒等。</a:t>
              </a:r>
            </a:p>
          </p:txBody>
        </p:sp>
        <p:sp>
          <p:nvSpPr>
            <p:cNvPr id="12" name="Rectangle 8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EFA26695-B9EA-4893-A041-D176EDF56877}"/>
                </a:ext>
              </a:extLst>
            </p:cNvPr>
            <p:cNvSpPr/>
            <p:nvPr/>
          </p:nvSpPr>
          <p:spPr>
            <a:xfrm>
              <a:off x="2559512" y="963915"/>
              <a:ext cx="999746" cy="298277"/>
            </a:xfrm>
            <a:prstGeom prst="rect">
              <a:avLst/>
            </a:prstGeom>
          </p:spPr>
          <p:txBody>
            <a:bodyPr wrap="none" lIns="0" tIns="0" rIns="0" bIns="0" anchor="ctr">
              <a:spAutoFit/>
            </a:bodyPr>
            <a:lstStyle/>
            <a:p>
              <a:pPr algn="l" defTabSz="1908594">
                <a:defRPr/>
              </a:pPr>
              <a:r>
                <a:rPr lang="zh-CN" altLang="en-US" sz="3600" b="1" dirty="0">
                  <a:solidFill>
                    <a:schemeClr val="accent3"/>
                  </a:solidFill>
                  <a:latin typeface="+mn-lt"/>
                  <a:ea typeface="+mn-ea"/>
                  <a:cs typeface="+mn-ea"/>
                  <a:sym typeface="+mn-lt"/>
                </a:rPr>
                <a:t>基本简介</a:t>
              </a:r>
              <a:endParaRPr lang="en-US" sz="3600" b="1" dirty="0">
                <a:solidFill>
                  <a:schemeClr val="accent3"/>
                </a:solidFill>
                <a:latin typeface="+mn-lt"/>
                <a:ea typeface="+mn-ea"/>
                <a:cs typeface="+mn-ea"/>
                <a:sym typeface="+mn-lt"/>
              </a:endParaRPr>
            </a:p>
          </p:txBody>
        </p:sp>
      </p:grpSp>
      <p:sp>
        <p:nvSpPr>
          <p:cNvPr id="15" name="Rectangle 8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38DC9E3-AE8E-466C-808E-946365201559}"/>
              </a:ext>
            </a:extLst>
          </p:cNvPr>
          <p:cNvSpPr/>
          <p:nvPr/>
        </p:nvSpPr>
        <p:spPr bwMode="auto">
          <a:xfrm>
            <a:off x="9168588" y="2030031"/>
            <a:ext cx="923330" cy="553998"/>
          </a:xfrm>
          <a:prstGeom prst="rect">
            <a:avLst/>
          </a:prstGeom>
        </p:spPr>
        <p:txBody>
          <a:bodyPr wrap="none" lIns="0" tIns="0" rIns="0" bIns="0" anchor="ctr">
            <a:spAutoFit/>
          </a:bodyPr>
          <a:lstStyle/>
          <a:p>
            <a:pPr defTabSz="1908594">
              <a:defRPr/>
            </a:pPr>
            <a:r>
              <a:rPr lang="zh-CN" altLang="en-US" sz="3600" b="1">
                <a:solidFill>
                  <a:schemeClr val="accent3"/>
                </a:solidFill>
                <a:latin typeface="+mn-lt"/>
                <a:ea typeface="+mn-ea"/>
                <a:cs typeface="+mn-ea"/>
                <a:sym typeface="+mn-lt"/>
              </a:rPr>
              <a:t>介绍</a:t>
            </a:r>
            <a:endParaRPr lang="en-US" altLang="zh-CN" sz="3600" b="1">
              <a:solidFill>
                <a:schemeClr val="accent3"/>
              </a:solidFill>
              <a:latin typeface="+mn-lt"/>
              <a:ea typeface="+mn-ea"/>
              <a:cs typeface="+mn-ea"/>
              <a:sym typeface="+mn-lt"/>
            </a:endParaRPr>
          </a:p>
        </p:txBody>
      </p:sp>
      <p:grpSp>
        <p:nvGrpSpPr>
          <p:cNvPr id="28" name="Group 99">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A1DAAB6-E734-41F3-A610-46B66BB6C861}"/>
              </a:ext>
            </a:extLst>
          </p:cNvPr>
          <p:cNvGrpSpPr>
            <a:grpSpLocks/>
          </p:cNvGrpSpPr>
          <p:nvPr/>
        </p:nvGrpSpPr>
        <p:grpSpPr bwMode="auto">
          <a:xfrm>
            <a:off x="4029239" y="6346077"/>
            <a:ext cx="3977569" cy="846206"/>
            <a:chOff x="5666533" y="3551069"/>
            <a:chExt cx="2154927" cy="456362"/>
          </a:xfrm>
        </p:grpSpPr>
        <p:sp>
          <p:nvSpPr>
            <p:cNvPr id="29" name="Oval 9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4F77205-454C-4274-948F-D7C7B7D05863}"/>
                </a:ext>
              </a:extLst>
            </p:cNvPr>
            <p:cNvSpPr/>
            <p:nvPr/>
          </p:nvSpPr>
          <p:spPr>
            <a:xfrm>
              <a:off x="5666533" y="3551069"/>
              <a:ext cx="455759" cy="456362"/>
            </a:xfrm>
            <a:prstGeom prst="ellips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400" dirty="0">
                  <a:solidFill>
                    <a:srgbClr val="FFFFFF"/>
                  </a:solidFill>
                  <a:cs typeface="+mn-ea"/>
                  <a:sym typeface="+mn-lt"/>
                </a:rPr>
                <a:t>A</a:t>
              </a:r>
              <a:endParaRPr lang="en-US" altLang="zh-CN" sz="3400" dirty="0">
                <a:solidFill>
                  <a:schemeClr val="bg1"/>
                </a:solidFill>
                <a:cs typeface="+mn-ea"/>
                <a:sym typeface="+mn-lt"/>
              </a:endParaRPr>
            </a:p>
          </p:txBody>
        </p:sp>
        <p:sp>
          <p:nvSpPr>
            <p:cNvPr id="30" name="Oval 9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DB91FCB2-7BF3-4260-8C7E-770F15200787}"/>
                </a:ext>
              </a:extLst>
            </p:cNvPr>
            <p:cNvSpPr/>
            <p:nvPr/>
          </p:nvSpPr>
          <p:spPr>
            <a:xfrm>
              <a:off x="6233452" y="3551069"/>
              <a:ext cx="455758" cy="456362"/>
            </a:xfrm>
            <a:prstGeom prst="ellipse">
              <a:avLst/>
            </a:prstGeom>
            <a:solidFill>
              <a:schemeClr val="accent6"/>
            </a:solidFill>
            <a:ln w="12700">
              <a:miter lim="400000"/>
            </a:ln>
          </p:spPr>
          <p:txBody>
            <a:bodyPr lIns="0" tIns="0" rIns="0" bIns="0" anchor="ctr"/>
            <a:lstStyle/>
            <a:p>
              <a:pPr algn="ctr"/>
              <a:r>
                <a:rPr lang="en-US" altLang="zh-CN" sz="3200" dirty="0">
                  <a:solidFill>
                    <a:srgbClr val="FFFFFF"/>
                  </a:solidFill>
                  <a:latin typeface="+mn-lt"/>
                  <a:ea typeface="+mn-ea"/>
                  <a:cs typeface="+mn-ea"/>
                  <a:sym typeface="+mn-lt"/>
                </a:rPr>
                <a:t>B</a:t>
              </a:r>
            </a:p>
          </p:txBody>
        </p:sp>
        <p:sp>
          <p:nvSpPr>
            <p:cNvPr id="31" name="Oval 9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044FAF6-3367-4016-837C-2E4C32498C7C}"/>
                </a:ext>
              </a:extLst>
            </p:cNvPr>
            <p:cNvSpPr/>
            <p:nvPr/>
          </p:nvSpPr>
          <p:spPr>
            <a:xfrm>
              <a:off x="6798783" y="3551069"/>
              <a:ext cx="455758" cy="456362"/>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tIns="18288" anchor="ctr"/>
            <a:lstStyle/>
            <a:p>
              <a:pPr algn="ctr"/>
              <a:r>
                <a:rPr lang="en-US" altLang="zh-CN" sz="3400" dirty="0">
                  <a:solidFill>
                    <a:srgbClr val="FFFFFF"/>
                  </a:solidFill>
                  <a:cs typeface="+mn-ea"/>
                  <a:sym typeface="+mn-lt"/>
                </a:rPr>
                <a:t>C</a:t>
              </a:r>
              <a:endParaRPr lang="en-US" altLang="zh-CN" sz="3400" dirty="0">
                <a:solidFill>
                  <a:schemeClr val="bg1"/>
                </a:solidFill>
                <a:cs typeface="+mn-ea"/>
                <a:sym typeface="+mn-lt"/>
              </a:endParaRPr>
            </a:p>
          </p:txBody>
        </p:sp>
        <p:sp>
          <p:nvSpPr>
            <p:cNvPr id="32" name="Oval 98">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41442684-17B4-4E2E-9BAF-44DEE8C47B5F}"/>
                </a:ext>
              </a:extLst>
            </p:cNvPr>
            <p:cNvSpPr/>
            <p:nvPr/>
          </p:nvSpPr>
          <p:spPr>
            <a:xfrm>
              <a:off x="7365701" y="3551069"/>
              <a:ext cx="455759" cy="456362"/>
            </a:xfrm>
            <a:prstGeom prst="ellipse">
              <a:avLst/>
            </a:prstGeom>
            <a:solidFill>
              <a:schemeClr val="accent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400" dirty="0">
                  <a:solidFill>
                    <a:srgbClr val="FFFFFF"/>
                  </a:solidFill>
                  <a:cs typeface="+mn-ea"/>
                  <a:sym typeface="+mn-lt"/>
                </a:rPr>
                <a:t>D</a:t>
              </a:r>
              <a:endParaRPr lang="en-US" altLang="zh-CN" sz="3400" dirty="0">
                <a:solidFill>
                  <a:schemeClr val="bg1"/>
                </a:solidFill>
                <a:cs typeface="+mn-ea"/>
                <a:sym typeface="+mn-lt"/>
              </a:endParaRPr>
            </a:p>
          </p:txBody>
        </p:sp>
      </p:grpSp>
      <p:sp>
        <p:nvSpPr>
          <p:cNvPr id="35" name="TextBox 65">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6B5EB403-F860-400E-A357-D759713B9035}"/>
              </a:ext>
            </a:extLst>
          </p:cNvPr>
          <p:cNvSpPr txBox="1"/>
          <p:nvPr/>
        </p:nvSpPr>
        <p:spPr>
          <a:xfrm>
            <a:off x="9140472" y="3483172"/>
            <a:ext cx="5724532" cy="786306"/>
          </a:xfrm>
          <a:prstGeom prst="rect">
            <a:avLst/>
          </a:prstGeom>
          <a:noFill/>
        </p:spPr>
        <p:txBody>
          <a:bodyPr lIns="0" tIns="0" rIns="0" bIns="0">
            <a:spAutoFit/>
          </a:bodyPr>
          <a:lstStyle/>
          <a:p>
            <a:pPr algn="just" defTabSz="1908594">
              <a:lnSpc>
                <a:spcPct val="150000"/>
              </a:lnSpc>
              <a:defRPr/>
            </a:pPr>
            <a:r>
              <a:rPr lang="zh-CN" altLang="en-US">
                <a:latin typeface="+mn-lt"/>
                <a:ea typeface="+mn-ea"/>
                <a:cs typeface="+mn-ea"/>
                <a:sym typeface="+mn-lt"/>
              </a:rPr>
              <a:t>也有的地方是把新收割的小麦炒熟，然后磨成面粉后用水加糖伴着吃。这种吃法，早在汉代就有，唐宋时期更为普遍。</a:t>
            </a:r>
          </a:p>
        </p:txBody>
      </p:sp>
      <p:sp>
        <p:nvSpPr>
          <p:cNvPr id="36" name="Rectangle 8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15B1282-7CC1-4370-B638-E9D479575A76}"/>
              </a:ext>
            </a:extLst>
          </p:cNvPr>
          <p:cNvSpPr/>
          <p:nvPr/>
        </p:nvSpPr>
        <p:spPr bwMode="auto">
          <a:xfrm>
            <a:off x="1476599" y="2650579"/>
            <a:ext cx="1064707" cy="2462213"/>
          </a:xfrm>
          <a:prstGeom prst="rect">
            <a:avLst/>
          </a:prstGeom>
        </p:spPr>
        <p:txBody>
          <a:bodyPr wrap="square" lIns="0" tIns="0" rIns="0" bIns="0" anchor="ctr">
            <a:spAutoFit/>
          </a:bodyPr>
          <a:lstStyle/>
          <a:p>
            <a:pPr defTabSz="1908594">
              <a:defRPr/>
            </a:pPr>
            <a:r>
              <a:rPr lang="zh-CN" altLang="en-US" sz="8000">
                <a:solidFill>
                  <a:srgbClr val="3A642E"/>
                </a:solidFill>
                <a:latin typeface="+mn-lt"/>
                <a:ea typeface="+mn-ea"/>
                <a:cs typeface="+mn-ea"/>
                <a:sym typeface="+mn-lt"/>
              </a:rPr>
              <a:t>食</a:t>
            </a:r>
            <a:endParaRPr lang="en-US" altLang="zh-CN" sz="8000">
              <a:solidFill>
                <a:srgbClr val="3A642E"/>
              </a:solidFill>
              <a:latin typeface="+mn-lt"/>
              <a:ea typeface="+mn-ea"/>
              <a:cs typeface="+mn-ea"/>
              <a:sym typeface="+mn-lt"/>
            </a:endParaRPr>
          </a:p>
          <a:p>
            <a:pPr defTabSz="1908594">
              <a:defRPr/>
            </a:pPr>
            <a:r>
              <a:rPr lang="zh-CN" altLang="en-US" sz="8000">
                <a:solidFill>
                  <a:srgbClr val="3A642E"/>
                </a:solidFill>
                <a:latin typeface="+mn-lt"/>
                <a:ea typeface="+mn-ea"/>
                <a:cs typeface="+mn-ea"/>
                <a:sym typeface="+mn-lt"/>
              </a:rPr>
              <a:t>新</a:t>
            </a:r>
          </a:p>
        </p:txBody>
      </p:sp>
      <p:cxnSp>
        <p:nvCxnSpPr>
          <p:cNvPr id="37" name="直接连接符 36">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0ABA89C0-DDA1-4B30-9267-5D9343FB0B35}"/>
              </a:ext>
            </a:extLst>
          </p:cNvPr>
          <p:cNvCxnSpPr/>
          <p:nvPr/>
        </p:nvCxnSpPr>
        <p:spPr>
          <a:xfrm>
            <a:off x="4026826" y="2907498"/>
            <a:ext cx="4302571"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55BB0BFF-4020-4C61-8E52-5B25B99F87FA}"/>
              </a:ext>
            </a:extLst>
          </p:cNvPr>
          <p:cNvCxnSpPr/>
          <p:nvPr/>
        </p:nvCxnSpPr>
        <p:spPr>
          <a:xfrm>
            <a:off x="9163922" y="2907498"/>
            <a:ext cx="5701081"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 xmlns:ma14="http://schemas.microsoft.com/office/mac/drawingml/2011/main" xmlns:a14="http://schemas.microsoft.com/office/drawing/2010/main" xmlns:p14="http://schemas.microsoft.com/office/powerpoint/2010/main" xmlns:a16="http://schemas.microsoft.com/office/drawing/2014/main" id="{16E99548-9C11-4D91-A91E-57E200CF68C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25901" y="3960665"/>
            <a:ext cx="8112964" cy="5256584"/>
          </a:xfrm>
          <a:prstGeom prst="rect">
            <a:avLst/>
          </a:prstGeom>
        </p:spPr>
      </p:pic>
    </p:spTree>
    <p:extLst>
      <p:ext uri="{BB962C8B-B14F-4D97-AF65-F5344CB8AC3E}">
        <p14:creationId xmlns:p14="http://schemas.microsoft.com/office/powerpoint/2010/main" val="2559587374"/>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lide(fromLeft)">
                                      <p:cBhvr>
                                        <p:cTn id="13" dur="500"/>
                                        <p:tgtEl>
                                          <p:spTgt spid="10"/>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slide(fromBottom)">
                                      <p:cBhvr>
                                        <p:cTn id="17" dur="500"/>
                                        <p:tgtEl>
                                          <p:spTgt spid="28"/>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slide(fromBottom)">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inVertic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ULTRA_SCORM_COURSE_ID" val="276E2094-0ECE-4CDF-9A90-31A71D72DB8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K6q4UjXp5f2WAQAAOUQAAAdAAAAdW5pdmVyc2FsL2NvbW1vbl9tZXNzYWdlcy5sbmetWN1u2zYUvi/QdyAEFNiALW0HtCiGxAEtMTYRmXIlOU42DAIjMTZRScz049a72vX2FHuIAX2g3uwtdkjJSdwfSEoCxIBJ5fvO0TnfOYf04fGHLEUbUZRS5UfWy4MXFhJ5rBKZr46sRXjy4xsLlRXPE56qXBxZubLQ8ejpk8OU56uarwR8f/oEocNMlCUsy5Fe3a6RTI6s+Tiyvdkcs4vI9SZeNKYTa2Sr7JrnW+Sqlfrup9dvPrx89fr7w+ctrg9NMMOuu0+EDNOrFz2IWOh7bgRsxI0YOQ+t0aePf3/6+Od///w7DOwtQpcyYo3aL8PQc5+cadN/9TS98H3CwihwqUMiGkTMC01UXBISxxpdqBqt+UagSqGNFO9RtRaQ0UoWApWpTMyDWMFGXosuY443w5RFPglCn9oh9Zg1ClRRbH8wtLyu1qoAcyVKZMkvU5EYm6Ad8/y6ECWY5hVoC8FftZbwnyrjMj/oNO3jJWWTKPQ8N4gIc3Y71ojkCXIKrs0MZPFxQHwgKHgpintgI6M3A0c4TYcxTOlk6sIn1C5M5Wqdwqca6secQA7mIu9CgUaIDxILgqXnOzpoYApxdM3L8r0qkj193E1UFzFltgcStMM75KHm2BFDjiV0kKIQcdVFNiNBgCckGnvnIGRrxLwhCO8Uau50COKCBFAiJOjCMHxGJ1gLXpfYTv+7+oq5lnO6RTyOAafDt5GqLmFHhxSqwFRaeTDMTEDeLiBtFLvfKOOGFaJrViu5EeBHkYii0xA0GZs4WkVvF/SX6ARTlzgRyMrxllFomp+2mPEtylWFeLLheSzQpYh5DVrfwrNEJuaZzrOx/3st/0C8arvKs7YhMYecPxvqz14P+4pbdQk+VZXIrqsu0zpgrfv38UJr+psu9Hn1+9kPbMKwT73HyUwpszptuu6D83Pj2dAcdTrxwEj1z9ZjexI0vXVMoWGNpeqPIDBN9fyAAZj2R1F2AobmTYuGHk7zqwE2mdcSMIXuy3EGodpz4QxCOAC/JOOAhnBAWorLUladxw5TjU2Cvp7aGE58qajEbTFeiisFJ5xU8E1z+oApZDLdmdA7h5u9URHS0AWXGRCuGvEAZSoz8D/pwbmYkV0Emga/9yZLVaeJKd5UvjNNHmJbZ+LLY9NVoTKzm/JyJ95myBw/xIvm5fzG6HzA+L+pv975uVN+989SQLBvTyMbM5voI7+u1bQnCEpAh8INg8jFYw2HWsh4Fa9hmF6pOk96EjUHdoecYCBr37kn9DMHml3U7v48iATqWTc/ckP2K1OVKH/rIgnxeB9nFn1Q7b1mh+uEUFDdo9wZeDNKMpXB1kG3XRB1myQchtiezkD3QR+Hb4Ez7J9CyzKH7WFIE85hkNubY12lMhdDsA8bEPr9QjqPsOOYuzSUVCrjd80kTOCeELeX6hQu1X3J7Clm0D0/4xOJrAYSmoGz6y1Qvs36tng3X86fm1VpfpA4fH7n94n/AVBLAwQUAAIACACuquFIpG7HBfQDAADeEAAAJwAAAHVuaXZlcnNhbC9mbGFzaF9wdWJsaXNoaW5nX3NldHRpbmdzLnhtbOVYX28aRxB/51OsrspjOJzYtYMOLMsG2QoGFy5qrKqyltuB23pv93q7ByFPeW4/RV/6DSrl81R56bfo7C1gCDg5nLpKVSELbnbmN/9nbh0cv0kEmUCmuZINb69a8wjISDEuxw3vVdh+euQRbahkVCgJDU8qjxw3K0GaDwXX8QCMQVZNEEbqemoaXmxMWvf96XRa5TrN7KkSuUF8XY1U4qcZaJAGMj8VdIZfZpaC9uYIJQDwL1FyLtasVAgJHNKlYrkAwhlaLrl1ioq2oDr2fMc2pNHtOFO5ZKdKqIxk42HD++boxH4WPA7qjCcgbUx0E4mWbOqUMW6toGLA3wKJgY9jNPdw3yNTzkzc8J7XnlkYZPc3YQpw5zu1MKcKgyDNHD8BQxk11D06hQbeGL0gOBKbSZrwKMQTYgPQ8M7Cm0Hn4qx10+2FrcHNeXjZcTbsIBS2Xoc7CIUXYae1C39Z+PPrq1a/c9F9eRP2ep3w4upOCiO6FpDAX49YgJFVeRbBMmCBifNkKCkXWKQfhVGDwTIXNBtDqNocsziiQoNHfkph/F1OBTcz7IYadsMtQHqiU4hM36at4ZksB+8OzgGiYZjLZU0cvFjWxOHRmuu+037n1lYrA2oMjWIsHqQVpgX+KmnBNlJyzTX7TIZKsKVDkAyBdWkCKz0xuOWyjZx7HhlhEgS6epJxKjzCDboeLYV1PtSGm6L32qucBLFwSAC5HGyEIoppptcivoy6Lfyo+UNXGdA/ulA40n2s36tcMDJTORH8FohRBNOcJ/grBrLaTGSUqaSgYr8bogVH4yYcpsCOyyi6RhVJjpI4XFIBxmn4OedvyRBGKkNcoBMcRUjn2uFXdwJOqdZ3oHRh4xPXIhfds9brJ9ZByiZURjuCY21AkppHwaczIpVZyGE4IpprKJLCOCvOyvhWfXgaNE9y4dL8TydjBfoRU/I4WnZJzGctKK02ppOiEW1zFdDYghxT4jDxIMLJwmUOZQEjKomSYkZohNNb27aecJVrpLgGdtD64RY6ecJl8TTGKYgaMwZZKcja3rPn+wffHh69qFf9P9/9/vSTQvO9diWoVecW2+m9i7Oc1Efr8zNCn1iiG7JtlSW2UNmG0u0vBvMFtjniA9+unu2bqFiYX+MiGrRO+qfnpN8avOqEg3qZYugq7DsTxVhOI/seWUrGhrIM44f3v3x4/+6v3/4ox/xreebrcgZ0e2W4ei/LcPXdor5aWdKlTMDBPnaDCke74AnH6vxPtOl9HfPlHf6vdOkXvS+6Fn+cLn1QYr/6wfZ/iZh7Wl7a1m5pgb/1PmxPEi55gnG0m3t5iW4e7Nfw3rf1qFJBtPX/STQrfwNQSwMEFAACAAgArqrhSDiyGvbAAgAAUAoAACEAAAB1bml2ZXJzYWwvZmxhc2hfc2tpbl9zZXR0aW5ncy54bWyVVl1v2jAUfd+vQOyddBUdnZQiQQZSpW6t1qrvTnJJLBw7sh06/v3s2G5sSAjDqoTvPcf3+9JY7DFdfplM4owRxl9BSkwLoSVONsH5wzRtpGR0ljEqgcoZZbxCZLr8um0/cdQix1jsAFxxbtrPCGeHMujMzFfzu/ndNRRrY7u9ZCNjVY3o8YkVbJaibF9w1tB8NJzyWAMnmO51ED8WyWYxhCRYyEcJVeDT5l6f6yg1ByFAu/R9o88oi6AUSBf9bXKbXMnpTF2O/oR2wALLlrb6ps8QrUYFhEm+X+kzjKfq9bAqC30uEyT8laO9VRN0BB4+/nOuzyCD1U39Pz1Sc1bohIacy0X85BCGcjV+2qsbfUYJOiBtaLQKNj33yWK9WHsg+9Wf+1iPK2fkRef1ZCHooqcElpI3EEfuZnSiZB/PjVTzAcsdIkIBfFEHelFOv6BGuGdCWYf7Ax+Y5h7ICjrEOyNNBYnx1wOG8g6fJOt2Vfj+fco8BzkcrNDzsBN2yN8qrWdIT9ghXwnO4ZmS4xn8VGM4rsRrZIt5OftKCxSpq8uXuzmttvSkB1d4pq3AYSqWw1Jod95wBbpqcdTKjEvRmU8xRQdcIIkZ/aVx6bENRsTRicJ2Wn9fxRJLAn3t1vqolrTvsr6GzWiLGXaj+U3oYjP3iVQr/GGKpERZWanfJDGdWJ6aEWVkGvUz9JJUcOCPdMc8Tmt7iFQhvgf+xhi51gxlEq7FMjNYQ87EkZeCOOrPcWwf6Us+baoU+EbVDINrmlBmcCUuSqL+5DuGD8hDwoDSMGWpnqMIf/akJ7ANAIhnpSu/uRhN1RCJCRzAzb0naAMeiiwWqkOHmm0ln2An/fVgJSf96AG8hrRromsUHxcqegjvyq9+htGMb2CJUtFGFky9W8DdDAUr2W0y3Xm+dSOwrRS8rPTnKVRC/Z/kP1BLAwQUAAIACACuquFI2lyM28cDAADvDwAAJgAAAHVuaXZlcnNhbC9odG1sX3B1Ymxpc2hpbmdfc2V0dGluZ3MueG1s3VfNbhs3EL7rKYgtcozWzk/tCCsZhi3DQhTJlTZojKIwqOVIy5pLbkmuFOWUc/sUvfQNCuR5ilz6Fh0uJdmKbGflxilaCILE4cw3/zO70cHbTJApaMOVbAa79Z2AgEwU43LSDF7HJ4/3A2IslYwKJaEZSBWQg1YtyouR4CYdgrXIagjCSNPIbTNIrc0bYTibzerc5NrdKlFYxDf1RGVhrsGAtKDDXNA5/th5DiZYIFQAwG+m5EKsVasREnmkV4oVAghnaLnkzikqTm0mgtBzjWhyOdGqkOxICaWJnoyawTf7h+6z5PFIxzwD6UJiWkh0ZNugjHFnBBVD/g5ICnySorV7zwIy48ymzeDpzhMHg+zhJkwJ7l2nDuZIYQykXeBnYCmjlvqjV2jhrTVLgiexuaQZT2K8Ic7/ZnAcXwy7neP2Ra8ft4cXp/GrrrdhC6G4/SbeQijuxN32NvxV4U/Pz9qDbqf38iLu97tx5+xKCiO6FpAoXI9YhJFVhU5gFbDIpkU2kpQLrNFPwmjAYpULqicQqxOOWRxTYSAgP+Uw+a6ggts5NsMONsMlQH5ockjswKWtGVhdQHAF5wHRMMzlqiaev1jVxN7+muuh137l1o1WRtRamqRYPEgrTYvC66Ql21jJNdfcmYyUYCuHxhhlgb4cak5FQLhF35LVrXURsCdcYPyd7G59LO2Gc0lKtVmL4SqOrpST1g89ZcH86J3zpNtYv1eFYGSuCiL4JRCrCCauyPBfCuR6e5CxVllJFdRYYgRnQKYcZsAOqig6RxVZgZI4LXIB1mv4ueDvyAjGSiMu0CnOFqRz4/HrWwHn1JgrULq08ZEv+k7vuP3mkXOQsimVyZbgmG3Icvsg+HROpLJLOQxHQgsDZVIYZ+VdFd/q90+D4VkhfJq/dDKuQT9gSh5GyzaJ+awFldWmdFo2omuuEhpbkGNKPCZeJDgZuCygKmBCJVFSzAlNcB4b19ZTrgqDFN/AHtrc30IvT7gsTxNc9ahRM9CVIHd2nzx99vzbvf0XjXr45/vfH98ptNhUZ4I6dX5VHd26CqtJfbIQPyN0x1rckD1ROnOFyjaU3rzqFytpc8RHoVsIN++WcgV+ndUybB8Ojk7JoD183Y2HjSrp7SnsJJukWCBj96xXScYFpwrjxw+/fPzw/q/f/qjG/Gt15vNqBvT6Vbj6L6twDfzqPbu2diuZgKN64kcPDmvBM4719p9ovNt64J/37Ffpu7uf6XxXfqG+u1eq/v3h87+NgT+tXn7W3nai8Mb3yhrS11/SW7W/AVBLAwQUAAIACACuquFIfMLq66YBAAAkBgAAHwAAAHVuaXZlcnNhbC9odG1sX3NraW5fc2V0dGluZ3MuanONlE1vwjAMhu/8iiq7TmhDsLLdgIE0icOkcZt2CMWUijSOktDBEP99TflqWncjvpCXp69jR/G+FeSLRSx4CfbF72L/7u8LDZxm9QbufV006KnTmRHJAmZJCiKRwCpIdv70Ih+uBGXMZGE63304W1PyY+j+WXJhyrgiLDShGULLCO2b0LZU4h+vslNVx4pKbZ5vrEXZjlBakLYtUae8YNjdpFjlAiswZqCP6EOxCHTJI/BMu4Nur9trIq+Ok0nVMcJUcbmbYoztOY/WscaNXDQddbVToPMLX58O+ByOxmEZEImxbxbSauJx30UzqTQYA6e8T2MXJCz4HIRXUGfUGf2Besb1gip0lpjEnunBo4syrXgMtS71By58TOZetW6GLuqcha1tum8l+A50zeq168IDUW3UDReoNMauIzW03vMLKpAvEhmfUj+4IDl3WGfb1L1rof1ROAyHzHtCWHlCK+JFpk2D44ZXb8mHaypZp9SbF5QoKRGJxIoCM/I0tjpG3P4zYNxaHq3SfDrkkzFvA9dr0DNEUWwl2nxiBl//TNjsco5jztbhF1BLAwQUAAIACACuquF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CuquFIsuC9bWQAAABlAAAAHAAAAHVuaXZlcnNhbC9sb2NhbF9zZXR0aW5ncy54bWyzsa/IzVEoSy0qzszPs1Uy1DNQUkjNS85PycxLt1UKDXHTtVBSKC5JzEtJzMnPS7VVystXUrC347LJyU9OzAlOLSkBKixWKMhJrEwtCknNBTJKUv0Sc4Eqn61Y+GzufiV9Oy4AUEsDBBQAAgAIAPeSU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K6q4UgGCTn9RwgAACMgAAApAAAAdW5pdmVyc2FsL3NraW5fY3VzdG9taXphdGlvbl9zZXR0aW5ncy54bWy1Wttu48gRfc9XNBQskACBdaFuDjQKeGnZxMiUVqTtmQQB0RLbFmFetGRLM1roIc/JN+Rh3/IDAfYtP7NYIH+R6iZpkZIsk/ZkOAamq+tUVdetL55B/OQG6jpmoe/+SJgbBiZlzA0e4+FvEBosQi+MphGNKYvre8q9GzjhFz14CDkNqDEjgUMiR+Wz8bCBRuIP6vfkvtaHUVtpt1CvjVu4jzTcUWHuUtIuJRXmtFZTHdQPRCRyI7qgATstdVAvzB4D9CCmEdMDh34dSkXu/FRxBVcRcVzgi4fdNv92mdad1uYfajc7vQ7etWRJkrpI7WhNrbHr9S57chPhRrvTkHZKvyW1JNTsdJqX3V2z1+pIMBpddkFKG192UbvXbre0XQu3AI1kWdFa6q4nXTabMmjD/Ut1NxopvUYDNZtNqa3tOl1ppDQQcEsgQ5b63IGSJilSdycrcrMvoZE6UkbtHdZwV+2gfgt3G41dW1GkRmPv3P3q8u7aU0svJ3PnKwJPhuDkLM+t+onkGizWUQTMFvVXHmEUBcSnH2q//uunX//5n1qakyJ/M47MlCI1IQKZ44cJfFAXg2xGaM+nf56OXOdDbb5mLAwuFmHAwKSLIIx84tWGv00yJLW/DDLc0AhwDfGnBO6BLOheXVtud9qdsrBU12j0mq5F6K9IsB2Hj+HFnCyeHqNwHTillrfcrmjkucETX9RlT8W9c9yeGzOdUb9gH+7zrzxsBV0ppty8LuZfKaRH5tTbe6SlttQKuL3K1z1yAN24scsEVG7y7xx0RR5pMQB9mX/nMQFoKUatx7/XQYx+ZaVyEepoS6OikqQpnkWFq/Wqaj6tovCRO7uIez3QzzgvhB4TPHILG/wrBeIL5ApLRSl1W1/tKT3lgDEdHvaSgQ9aILj55pKShMipYquTm6lsfLbHk6uJrehXtaGaVCXiZfm7Vrf/tdnp/n5QT3ElJZk38nhclIWEsE6jnCzDmk3GNgjEY9vAn6za8Jef//HLz3/770//royf3Fpj3cC1YfqPygKmM3zHDfh7eQNuZzNsWLY51jVs66ZtTCzhoTG2sFYbfg7XaEk2FLEQbVz6BbElRdCo3Yii2HMdMcGbtxusaQl92uRG1g17hk1rpquWPjFqQzOMou0fhGSyZktIoyWJkePGZO5RR6iFZBHzvNGAdnEeQ/CXLV3gDH3iBhdltM/ke924sq3JZGza2NAySm2IAwdpEeGaqguaySaegYyIwL79Nrgt8lBIQLLnVRZyrV9dj+HH4oZcu49LD37YG6yZYgjJlAYlgJA4eAapZ5r3k5nGfQgKEUErEsdfwsgpJE0+dCVk64Y6gdRUrZx8i4vJZEPg3WABqUMXrIS8G2ya8hW2lcknyPHa0JhUBE0+Ql1+rAj6jE2oIWyWgBnynX4l84rgZZgVSFaDC8Lz3dsislgAjntz44brGCjcw1Amohrji8qaTPz9LQRSl8cvVHsiGJwtRo/uhoIpkQMbXgld0JFUrPHs+v5W/7M9kvUx1mxIN21yb1uiX3KlPtmiIGSIOBsSLCia0wVZQyVsYc5xHTHHIy9M+GHt/ogIS/vPd2nrMjT86bs3mFRoeCcsg8MyKIMDy4q9pp27LV3BGw3huf6iFWUc8GYTTBUb8kyffJsQxa6/9pIu/S0C9Wxc1WC9asf7/VU+bP8HY8ykBSs6dDTFDSuBMOzEfMuBzdOrBNSNEaibJv0cGj6/kVYSYExSGUaI3iHmDjxXMOQOPFpNxD1WTN2CE9c9nfN7SAmwqNUkaqfjzW+LHoUL+XOpzulDCOclj5JNcpCBvUuEv0yUc0elwtZi6dYYDDdA5mOSVCDVc31+myon9vYGZ65IdoPCeu7DteeI6vbcJ7EjgJ/XPj0+hz1EoS+oHomzvE42pT+905BkibNE77TaAeK5QEvHKlef74qYieWZem2rsqFifrfg9eyVx0F1cJ+MLdMeywqXAGXiE7ZYwi78wG985WUl1wINj2SQlyy+/iroQHtCRSn1j+WVJwgodd4j8bO8vxgho/FfS8ixZKUIFYOSwPQOlULPrNrSIf2+yYWEJJuOH/r8KauMnTzB0yDJliWr1zdQA+Z5a/eQG3n2EZqYOLeXxQgXlmXeX0jXzHMDWnFJ794y+MosfWrLmiau61BMnrt4SvZJB24a6csc8uDeXkGeei0b0EYPRFLHZdVlil0oay9Qu8l4X7mbk5vSM2H/BuIRaLas8KQSsCj0pvwx6vj1FRj42xlk5JBF/O6djfIc8TL8ksZu+EC8GNjypEPWKdgw5ae6VGSRdsg942Xg5FhTwiHfXehB/1aT1eTYi/RDlKoq4q02b/cz7chwuA6lUznL98RDfoN+ZUf8OeIhv8l7/wTuX0egw5k8Mns/U0iUp5eJHPDQQLSblCcbFXm4BWP+jhrnTEoJRU4/dOhQbGGW69O0mDktb3D9BYsHwfMp44Zj5lux7Jj/nqAwsU/e+vnsHTCXefTl1BbrgALML4sPT6V/miCn8j957j/0RUJFbLuiH2pwXSCLJe/YcQ2lMj7UuNp8lzzGrbJmxntZDimsOQ/1SfREIysMvWoqA75xVkKESaGfN29QP3LToH4uPoNU7MvhC9b+nEYYMsClWWoWaXnuZfZcdSdOjUXYC5N5PFuC6ACuMRkmRygkFSXRYpmlVDLIz8Pxj7ke3dCsS+UIOdecX/0ghso4n9gyG9MHlm9sKeVkBeTYjkogbXP7RMxzFydehIlb00lcMlNtx2FkHovVn+hU2bazr+kTG1HWoXmu561KCIW0PaELeF9y/6Ce32GhQR39GvSQBlCQ9+L/A/gfUEsDBBQAAgAIAK+q4UjFe8CSyxgAABM2AAAXAAAAdW5pdmVyc2FsL3VuaXZlcnNhbC5wbmftW2tUU9e2jrU+WhGw1CYIsg9aq7VIRFoBDYmKz+MpDwsiAolIJbWIISIQIA+tlVAJpNUKx6qkahUEBJRKIoRECyS1USJajDRAJFtEE0jcSN6vu4OvUs+4445xzh3j/OAH7LH32utb3/zmnGvNNbL2N5Hh66a/PettBAIxfcP61ZsQiDcBBOINxtTJ8JPF3nm/wpcJGZvWrULUtHs/hm/eJK78dCUCcZE9zZo0Cb5/K319XAYC8c5e59+E3hSAgkB8UrFh9cpoCn6oh1F4ITtHC2EOYA9gv8YesHcxXN/9uzzs1OTcv1/7at2bIT/tX3ghplVxa21xW3RhSeS7R0s+3vJV5/oAZvTcGPmbn53Rrfth4YaGyx90XLioHpllMAz3ZteY8IGpKfPqtbrclsLQvJQLcfX1gQS9rSs1RdEQP2J9KtWWUZTf9MgE+sseDqvU4QKzvDUrftXg2xfRfhKo7/p8jp/W+TAdfzGQFS5ipspqjga9CT+4Fzs4fT7YolPLJF7wLSIhetCV2ybbHk1ytvIq7s3enTd4Ufxb0BsvGmNIzvd4fqIp8OX+jyw3+HJ1pScsIWLfgSVYZ+OUHVTnxfU3I/y/+wEkBhSJTVlphsF6qeb9D9u/CvZQ7qpoZ9Uvdr79uGMd0JMopNtE85jv26qDvZSsivbiYmgCArFeYek17E5IWX+7sDDw9LLly5xj/m3DptjMrL3OcVcc/qlGNfgIBY+97/0NiZ1dHQFOxA2HGyvrzyQ7ORx+PzOGuE7s5PH+BlXlC9zDv8ecnD0bnIhAfPv++ar/d+Cb5g42/WeLJlvY1JQ19IdmucLkWhcAXZnNAaEr2Fev5arOl2dJQw3dGrNOHYSfu3Nj20AWtVg8YK5+webjj+wp0bf1aqys6jmT237ggb3eTv33HfhhB/Xb4rnO4dMj61lut8mfO99w/bIEWrms2GnY1ZU3l2DXi79zkg2uiBNNeawytAD2dMNZNG2nIYjxNOix3aJVhOrvJQft7iC+7N34h22AYR/QTASMVzWaJq0/beQM0EyW5DiJ3/8xxRP4qSoeA/qKDqI8fejGviMc9vbvC4i4VrkP5f5+r9rQ0FekOhdNZnbx6rzn24cU9iFRqvoVsViu0CoRYkyHC/sDfe62PUovIeJQLy2r2R2wsDWodHCZZOhZlz857AfdEY71gWjj4ZqtUpzDqrkyUCa3yRg2WZGMzwMcRvF87hW6zVwk+z2To37hz52bE3jrG39oq3jy+2cRJ62S92ICFiTAHnqwtGdgj0H/UvMqi3zTBjQpAmt6oPFSGEUaucKu/1SKL5D2zIcT70Ga7+6gvKwwwxX8C+entN1pnJfYg6f0HewJEppu9pxhY/8wq2KFuXsslZqM5lcu13cRSfz3Hy809Gjp2YZ+NCPEphba1ddL460gzg5q+phAOBszvN40772egdyX5mb+ITu8sfETs90gFOY9uTYlm+EwMBhz8MWyC3+OjWqjPHoDN8uZR1kMQzYjew6+RvXndmJZzkNYtYaEMeRlLHHQacuD+bgreXBXbt7AcsWVPJua4NatVGaEYMvBjOVYMZhB2/xK/nvJ7CEN/2l7Tyr+6axtZ5QZGKyM+CJFfoqDgs50tr1dt2hMvDeCxct/mzZzW7zyz1AxiT8h5B+/eqvSP3Jf2g8v8yolBrmgL5ahi+3iqQwn046PafD1D+fkPPRcqurN0y5iKLoa4l75OnP/Oyw3eQo1OLy+8qX9qjfmoYCGm8b0EymvyHZO+vti7K7jUF/wzZeZXV857ftt1HtLwRbyWC7XjHVpIiY4lvBXUJKc5Sbe+WerfnwTbGnwBIrvvErmqsYVb4mYaYFY7/JxouNE/5uJNv1qTIeXphMVvQ16tGMYjR6+OtHtgfwuV9udKUvsV0d4sHUN3OahB/13fLQYYVlf+3LtDUMT3+HV+yTfQy0jzHzNojQF1JcMWO5ddwQ5Z2gJt3ZNAMqvqFD/1PUt30o84weUtwg8oadAqSHqWuKWXmJIsB9A4hjyvngdigP1FRKsSk28wnz3OpvYXFFmwzXwKWziVGsXx9Z1/aCFsvkaj8LmiIeUS6N098jHKXn8Rb1Sii3XBVXLFrNkaIDIX4RHkrwACcXmbigyLO813L4TgWvOe3SKGb67ni6UyBcpFBtf12soEMsi+lWjK4mn+9dko5AjUVZUbWGh3h05Qu6zd2dIT2LWUrtW871rC8VspV4inkq+hlv7HWp9CeGPgN1AGxsyJr8/tcOoaw1croSUdpBWRDC4GwBDYrELtKcb27uuO4WP1XgA8ZiHlER+wnQv5tLXPOk/HAqUIDtPfoHZuA2FfApTAFd87C8ClaH+d8WWismFl1EuIsvssDX8hCI36CJaiAxjTQVlHmeumtOSrNQt9qAtAj6VD5mNlNNGcjfDFow++lpg6jcVu3WqWyjxCdXiNRaKjZKy0uVtyNy/xsyTbqWeX4NRb8OcSUp4FAu2DGcmmdTnt9J3ddJK0GiFgUKz8r/sHjj7egzWDBvr3iUVRiW5uIPY8m86fMtCZsxdbeXPAraf2EInFPTXErvP1fOlw/13RMw7dBr68mu8so6BYQlP0AzBxxbGLn4ajewDrnBxBQegeaiABa2SDh4PEJV+wlrpK3gwp+yTGWiYn/FSMTRYgFooEuMEpFbjErYxWGRgbzkkZxG3tEpAO0TpNFAL2EQqFWr4ImQfP/q13JOvETEp7/0yvNFXud3xsxAOsyIHJb6bkbMfQA6QO3CH5EUBfxPt75cyjZS15FM4rIAilGgdi3cDtQC3aEYS7FgSRlQxy2eVyxTIvv2LLXZDwUVfPEAiCLDYfCh1K536r0z9DtofLxuf8MaJjhP9fyEagK1LFEJewii7oD7tT8yWa/n1/PUTGuaNqWsN3RkROafe2LWRWiN9xa2Mbt4ppe8rKpRCxgTOS3qNAt0F0pCmUV0zfHoS7/Lo5i77P7g/3cnB2h5H1JNvX3rR+HMEmWy+ESitizLAFXGRYufj8pfcaUucmq5UvzQR6+lU/sfMV3Cj/rnV+Apt1ItfJL6g8cf8UQl/rnlBcejIqNBbY1/Q1193umPKhaoXplk+dzrtwN1xGv9lNBpoIqaDl5VmiODA++drEfTh1uwy6rAoPlz7ERtzyVKVp+miPaJpl0PnLZomqKS01siTPiX7kQBcmV5dTFBcSBjDAK6Kum3F2SdYbgrrH7JwEbM+YRfjSY8We2Ub2/I1JURUUFpvDG4PfBdGaGlxK2PYH/Rnaqk96t38vambx1AdmA0o37CScOYOL5xlZ09bFuazObs9cP7xeKP4oBX1wV3pggLLSX0DXIlYild+3k3kY7Ziw4PTqAViT+kgam7LsD5A4KfQUhhkeT+D3S8W8G0xY+XxN4cCyjlWP6lPARHbOqSUoO+2TcrDHJ/T64O0SIhrWNy2+zNIeYbjvd9PXMXH4AFujvHalAiNB9IBUSAzBQc1RGHWds/3mash0AYD3mmVi8TvoNnOVZ7O4qwjN8FvbUmmFkyYi/cBkruJVFbslTEehOtrd6SMfLGZvnRVjMtkcE6o/68gHS7fJrP6V7gjzeTjxgCNBwloo8xgI5EjEhk7YM4hiwgsEqHcud9YisK9wrf/bQt9w/pukotPpzGSNhiFuWuGSrjNlWOCSy4AW3jfYiVPImfCqhWO8Pax9/vi8V5ICziHEaeDC7lhcYcxBxOOKjII/fPzUdNFgXNFv17k2yhWFY0lLpSJJamxzWO4y4nUgkIIOjuV+OFuAi3jOnT2bXXUti7er0CbBLIrdRJ0X8G1baYbzB1wScbKR4Wu7Uyv89/tARAxD4f1IHjIMRnS7wChu4DlwqYxQXQym4oibHZHDpOTQlncmLm/oCaLAqeeRrmK9l20Dxf1y0WlK1olUQm3xMnVBEAajWr5ZSfYQjlB5vAYn2BbLVtd34alVyey3aKo1clTvyGAewa30FkQdIF5qGrLX4cqmKbiPcEXKpV0Pt/f/yr4y3L/G2EJ36OFnye7uEINutKMVtRiDZf68JdhHWQXGXK2MFwkHHGwu5bBr+23eLVZ4ujVZAclkfoPUA+BRhQohrCyA2td5qkNGZ1js62Q2rIhrf7fTWLkbEAkNNZpfpapVWNbLCw3CeNm38+lICH71oW4v6bmiaV+fgQSlZc5ltXTYjdOo1ZwJCkJI0liuZQ3Y3OdYY4H7KqyPOoG0czav2TNDaamX4sxPbguSU4v4Agtn5KW5cTFjrVr+Yjxyf35uCtNltnaYBN5S/GMxtyxMbkxANtaGu8nZj4BZDUn+Ymxta8BjM5KzingSOkZAOPgQ32H/mIwvDUJKqnGA8ktUxQ2zRHSx55nwvi0kLWPVDF/VQb6dC6Yt7S1rs7aOx228RADmgPX8h98XZM1ZpptkBp/TBtfQ8Zp/CdoHIL2D5m7B7DZYPZW887/2t8qxoHHgceBx4HHgceBx4HHgceBx4HHgceBx4H/LeDHXUROMznHdwPav73gRfuIEWRrnWeEvEo9D4/UK3cVvDzldv8Ddqj+nsY0wBGSr/huaDoS6Nuer7oRPM05MiI98v96+g7h/b2TNiJ4wf/WsXFoCs54zdXZEvnvQg59gsXYfv+syc1q4mg1lKHUbKHuUOygXYy23T7qAcRSqRBZJI63LXN2urSo9liVuvMYL8IozO7JrEnt4qV1E7uFuYpAMicMj+PkUY0imVBg0RFMR4cPNFcqwSJ2k1nnHGlHzsh36/yH0I/BrUt7CbrgjeTjksZwNtvmx87BD/gAvfYS7vfA/RgkkK1TX6lo0gosq3UNl+UkIc15zsq0plbosFuya/N61OF82xCJ0SEPOcH0yV3gkDOMLYDgcZpEUcrrGU7bCOUt3W3QOuzaoOY0vr1aWFtuw+3xZHf0aDpr6boRWU6URGdY4grSOD0PQKeGSnQzGpRmbSRRbGqJeOshebShJ9Y6y9+CfiINxXZ/Kc1FKcEaeihyBpLM7cmSX5+UqNNfJljbCNQO9XZegUx8cLfRxHGYjgAyLrhYKaSxXCGFtZRhKs3YVzDNCuXNoPch6X2/9y3QIHEiGpgFpkGONQm3xHKRRGLZXOlY5w8GpHALCal8h5ER0ivgK3aEjASeU9I4/ekjZNhrCyDkitrc/o8kOE5itI6ysZPmv5C+qNRUuhWWrtJNtTnKlqufiUwlz0DhRG0JmcfP8tIv+LuApMZSJBUStA/beTyjVsD/li3Usa/54vGEH8W33hXGQntc1oKGXSwkmAU5Wigf/CPhBppz9kkGzpDRvy/ghN7xq4A9Q5gPDQ9mQak+DhzwJZXyYVlAZgkxyBQMB9X3lMlf6gYuSSJDezdlciTuwnMqSJ9EvXeHkmuOE3/FoyTiV5SJAgH8Mijvkr25sHDESA59u00Cxr0V4M4qdPAKAO5boIPJqyPgCn3pWEtz6JDjOxowF1/siGiSF83YbmqUZP0q7AeUAZVi/LBTi6lQ6DuVuCOJJaqA0kpLQr4xsH8HzTEFbJlUNO2aCvZ/kEQizKlpnaQ1yjNda83NXmCLeRUGtvkqk2xJ4ktV+p42204HO2EkoD23SQM2FaieQu4wfKUmY2pnMjrGEPK16uIEBC8BOvtWqY3mc7dSnAi3xSkl6EoxBv1yJHWh8CzvPovr5YPf2qntkYRgo7U4FNBekzt4VoVlRobqYVHu5MrkCnyv3a9SPBlxf0+iPiivOprdFN0zsKQN1xcXqslBAf5fJEzdTPJSnh8p7/kgn2ncalGl2kKqjbe/6b9fby1zg8zQ2ZlJplCgRKkHJe/9YqS7QI2QIL/LQP0nHNwd4mD1EF4D9RUxjMwmh+GYdFBgPIgepF1LHKUQVuGTd74xonNNPsxpKQJROgDCEW4PGbwUw26GiVyimfdP+U2MrSpNo27JvstNXO1MwXqWW4DfCX0ESjRpyLiW0WI+/W1LgaOdPANLJykN211cyGRAiA5wLdr/BWsGBPLWE3rn90qHT2P9jaWGODfExh7HXAtmrZWRU8bu758F2A1au0ZTxcbRwXpbec9TJCOqt+GzUYLtO4GN0c3YaCcbYo/AMb3kmVjeZsLi+EofxvlG6Y5CgnqNfc0nsPhtB7t5Fctvmj/Uthj3FF7W2Mg5SmEmNS4Mlew87PKEzW2rny5SlyrS97h4gFkSRVPAu61qUNx1kGYVxNa6WbBr+dKAL070Jx+b/jdkDA2b7zApptzjOiyyoEOlVUQs3xCqDcmJ52M19VT5Jt09ON3CPdgeTo62n2VM1UU47qotdoOQseRGNDe0ajRYvJlm4icfdYKj4VNIhQNyYnp650AyCmnoGCSZQUlACU1pt0imPYX73+Xibp50DDhOJFjZJSQvHIDbPBp/gYcI8gXY/K57t8/7eCH2FRZq90faTOrISnYSrMGpQYsNYLldvRbDYUN++VEJ6bFcz/DU0C2wcD/zh/6o1g2VPAfyKCJS/Rzy1tKfBpeviGZPR1xto2rqOYscg5nrO8UXYad/qxSu1JFvoIB9B6qwgLjeUyn5MAUpg4oWlLbVT9i+10jgKuyn5ZthaIHtdjWkV4n/PirFXcKX70gHC2B3CKync3chEP4Pzxpli+5WspNhjr5tjAMq8J/wMjolloYttquSgY8UWD+hi+8h4hvR3Gmj+eWZUsSNfc70s286+uYoDKdGkc6ZM2SnYgCxM2irsMWeYEtrrGD46BGSxnCXK9B9ADVS4jOB+22VUnGUoXZZqxzscoPAisbE0QiXLk7lN5svbhqNqfrKMoj8w6hr/qmSJjI307xh8q4XzMEpLLeDqPe2f065mYqvz5PLexssR3CmI8f5ppuk3mZVTO2yK0Uz3sjtHAAr8h62uHO9Ykhur9HOeA/y+1YlWRyel7Vadw+BSLhBalbO7Oc0u543B5dUWrw3WYMqRi34LVCKqW8Ci5eHT853oz85UJ7rsCgYe47Da2d5LuFqBOxMkNBYoDVFNtMWCbrn5F4RDG7PaepnHx0NtL1Kwn3UoikFxgC6QECrGA0L069MXIK9S/3tXzSvbg30ojsMDKG390KynBehE+zjVGKBUsfpMMNZpIS0zNRr4JfzP302H+wwzfPpGE4DB8Dnnm3fblL4TWYac6yoGG7t6EhN4OXaRQ5r5oJOcR0cNJFKGZ7mMhts+aVUMHL2CLq8Ym3+sdE12nl6uwlN7ZvWvR07/B37BDVnernFeSZ6+Gk/BnaXO7yKnly6ovXJYv86OBWFrKhns2Nr4PQUpL78efIPVJdMbL2kauhMnohIJ0fgdL9rZAbrwC1DFM3F6T1f+k0otRabXwwl+Qq++5zKZup4T76JoG6H5zzqw9V8Pt1yvHfkXA9g6wCOIrkJtM5JQUFVWEL7GTPVBdw4eS00b2bAKheQA3q3uUc1c06NztSBAXtbS5nRpMLK58l9Qmw+5hmV2fQssTmWQaIEd2D2Kp3RyaHvjhsmEmuP4+8CWySnzDq/ZnNnbW+zoVnbvHMLz9CbR9h7cVZtfO/DCMdIRLbQdFxoOi0np1b4N1yJ05n2+MBx5e7IbTHSXctnTlyD8TjV6Hg2x7g+Y0O87LNrbWdalXMGHKbelzr41ox7O6pGA3xHniW+dxNWH+cJvEcfyKYPnIvyjUZWJdGaCJbLhI9I4s7YxF0Z9apnmp+l5K+kopn9pUmroafGWP92s3Tj5lGZn69275VPd4vKtDxb7J7VF4WJ51Rk57p6Ds5pvW1P4TVj3TZqcHhn29IXQmK+HhXJe9UL1s7MlQUJ7LoDDAfzee91QM5P1O6ni7F+0YSsGQowiXax0S5wEwwq725+QRF/iCTyYMOBcJg9EbEvrEB7MNJ2bPBSNPuKc1GiWgWW30aX21XWI8c6g05Yfy/HHkVWQsPmIWj6fJDTnYC/tUf9UldIl9Q58GDHMonsx2e1SZjdszaXDyta2rfE8Y8ceH08a/RqCguWKN7AjtwKm4/cqiafeioX2uRNbrRHYf0HF8XKcdYWHP/RquPHbb1aG94EwzLpC7fytRQWbDPVGy6nb8+upaWZBuoLC7TcyNC7m7rPNWrXtNaeza2mncyDqyO7SOPe3njPeg2wXtPcJNEzQpZEKxvIHBVtAs6DMD+roCW4dyBHMPmmeALi6ilvJfpY+55FeV2yx0yjpDqD7ca0OzlKGbzRjxXycHyoiOQnzu+zaRmO62nPkeAyKEGJ/spf/YOpWnapNOekj3bAnXEsUwP5eqtIg65JHOEkVoCvwBGG6cHQE9zctLmypvCyYh9SIAauxuv2espuDDSX0EJ8nmL0s4DitolumLo8dbwidzgi3b9NrUzrpDl3FMf/5cZC1QDYnzD7Rz9B8l+YxZTTR84AR199g2S5HkHfJJjh3DKc3p7NSzMocvSjm4+u7aSCcBHzkRhnJ+eEOZGfHjqZ9D0YNvLLNPRgDUGI730LfvqjR9OqwWm4VK7FgazEnxna9jXSOdSGNeGra1Zt++p/AFBLAwQUAAIACACvquFIY1AdNksAAABqAAAAGwAAAHVuaXZlcnNhbC91bml2ZXJzYWwucG5nLnhtbLOxr8jNUShLLSrOzM+zVTLUM1Cyt+PlsikoSi3LTC1XqACKAQUhQEmhEsg1QnDLM1NKMmyVzE2NEWIZqZnpGSW2SqZmpnBBfaCRAFBLAQIAABQAAgAIAK6q4UjXp5f2WAQAAOUQAAAdAAAAAAAAAAEAAAAAAAAAAAB1bml2ZXJzYWwvY29tbW9uX21lc3NhZ2VzLmxuZ1BLAQIAABQAAgAIAK6q4UikbscF9AMAAN4QAAAnAAAAAAAAAAEAAAAAAJMEAAB1bml2ZXJzYWwvZmxhc2hfcHVibGlzaGluZ19zZXR0aW5ncy54bWxQSwECAAAUAAIACACuquFIOLIa9sACAABQCgAAIQAAAAAAAAABAAAAAADMCAAAdW5pdmVyc2FsL2ZsYXNoX3NraW5fc2V0dGluZ3MueG1sUEsBAgAAFAACAAgArqrhSNpcjNvHAwAA7w8AACYAAAAAAAAAAQAAAAAAywsAAHVuaXZlcnNhbC9odG1sX3B1Ymxpc2hpbmdfc2V0dGluZ3MueG1sUEsBAgAAFAACAAgArqrhSHzC6uumAQAAJAYAAB8AAAAAAAAAAQAAAAAA1g8AAHVuaXZlcnNhbC9odG1sX3NraW5fc2V0dGluZ3MuanNQSwECAAAUAAIACACuquFIPTwv0cEAAADlAQAAGgAAAAAAAAABAAAAAAC5EQAAdW5pdmVyc2FsL2kxOG5fcHJlc2V0cy54bWxQSwECAAAUAAIACACuquFIsuC9bWQAAABlAAAAHAAAAAAAAAABAAAAAACyEgAAdW5pdmVyc2FsL2xvY2FsX3NldHRpbmdzLnhtbFBLAQIAABQAAgAIAPeSU0cjtE77+wIAALAIAAAUAAAAAAAAAAEAAAAAAFATAAB1bml2ZXJzYWwvcGxheWVyLnhtbFBLAQIAABQAAgAIAK6q4UgGCTn9RwgAACMgAAApAAAAAAAAAAEAAAAAAH0WAAB1bml2ZXJzYWwvc2tpbl9jdXN0b21pemF0aW9uX3NldHRpbmdzLnhtbFBLAQIAABQAAgAIAK+q4UjFe8CSyxgAABM2AAAXAAAAAAAAAAAAAAAAAAsfAAB1bml2ZXJzYWwvdW5pdmVyc2FsLnBuZ1BLAQIAABQAAgAIAK+q4UhjUB02SwAAAGoAAAAbAAAAAAAAAAEAAAAAAAs4AAB1bml2ZXJzYWwvdW5pdmVyc2FsLnBuZy54bWxQSwUGAAAAAAsACwBJAwAAjzgAAAAA"/>
  <p:tag name="ISPRING_PRESENTATION_TITLE" val="绿色星空"/>
</p:tagLst>
</file>

<file path=ppt/tags/tag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3.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NUMBER"/>
</p:tagLst>
</file>

<file path=ppt/tags/tag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TITLE"/>
  <p:tag name="ID" val="626773"/>
  <p:tag name="MH_ORDER" val="NUMBER"/>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heme/theme1.xml><?xml version="1.0" encoding="utf-8"?>
<a:theme xmlns:a="http://schemas.openxmlformats.org/drawingml/2006/main" name="第一PPT，www.1ppt.com">
  <a:themeElements>
    <a:clrScheme name="自定义 7">
      <a:dk1>
        <a:sysClr val="windowText" lastClr="000000"/>
      </a:dk1>
      <a:lt1>
        <a:sysClr val="window" lastClr="FFFFFF"/>
      </a:lt1>
      <a:dk2>
        <a:srgbClr val="2C3C43"/>
      </a:dk2>
      <a:lt2>
        <a:srgbClr val="EBEBEB"/>
      </a:lt2>
      <a:accent1>
        <a:srgbClr val="7F9D45"/>
      </a:accent1>
      <a:accent2>
        <a:srgbClr val="3A642E"/>
      </a:accent2>
      <a:accent3>
        <a:srgbClr val="7F9D45"/>
      </a:accent3>
      <a:accent4>
        <a:srgbClr val="3A642E"/>
      </a:accent4>
      <a:accent5>
        <a:srgbClr val="7F9D45"/>
      </a:accent5>
      <a:accent6>
        <a:srgbClr val="3A642E"/>
      </a:accent6>
      <a:hlink>
        <a:srgbClr val="37444D"/>
      </a:hlink>
      <a:folHlink>
        <a:srgbClr val="36C3AB"/>
      </a:folHlink>
    </a:clrScheme>
    <a:fontScheme name="rokiedez">
      <a:majorFont>
        <a:latin typeface="微软雅黑" panose="020B0603020202020204"/>
        <a:ea typeface="义启小魏楷"/>
        <a:cs typeface=""/>
      </a:majorFont>
      <a:minorFont>
        <a:latin typeface="微软雅黑" panose="020B0603020202020204"/>
        <a:ea typeface="义启小魏楷"/>
        <a:cs typeface=""/>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7465</TotalTime>
  <Words>3692</Words>
  <Application>Microsoft Office PowerPoint</Application>
  <PresentationFormat>自定义</PresentationFormat>
  <Paragraphs>292</Paragraphs>
  <Slides>32</Slides>
  <Notes>32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32</vt:i4>
      </vt:variant>
    </vt:vector>
  </HeadingPairs>
  <TitlesOfParts>
    <vt:vector size="44" baseType="lpstr">
      <vt:lpstr>Meiryo</vt:lpstr>
      <vt:lpstr>宋体</vt:lpstr>
      <vt:lpstr>微软雅黑</vt:lpstr>
      <vt:lpstr>义启小魏楷</vt:lpstr>
      <vt:lpstr>Arial</vt:lpstr>
      <vt:lpstr>Calibri</vt:lpstr>
      <vt:lpstr>Calibri Light</vt:lpstr>
      <vt:lpstr>Wingdings</vt:lpstr>
      <vt:lpstr>Wingdings 3</vt:lpstr>
      <vt:lpstr>第一PPT，www.1ppt.com</vt:lpstr>
      <vt:lpstr>自定义设计方案</vt:lpstr>
      <vt:lpstr>Office Theme</vt:lpstr>
      <vt:lpstr>PowerPoint 演示文稿</vt:lpstr>
      <vt:lpstr>PowerPoint 演示文稿</vt:lpstr>
      <vt:lpstr>PowerPoint 演示文稿</vt:lpstr>
      <vt:lpstr>小暑的来龙去脉</vt:lpstr>
      <vt:lpstr>小暑的来龙去脉</vt:lpstr>
      <vt:lpstr>小暑的来龙去脉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523</cp:revision>
  <dcterms:created xsi:type="dcterms:W3CDTF">2015-04-24T01:01:13Z</dcterms:created>
  <dcterms:modified xsi:type="dcterms:W3CDTF">2023-06-25T07:45:42Z</dcterms:modified>
</cp:coreProperties>
</file>