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1"/>
  </p:notesMasterIdLst>
  <p:sldIdLst>
    <p:sldId id="256" r:id="rId4"/>
    <p:sldId id="258" r:id="rId5"/>
    <p:sldId id="259" r:id="rId6"/>
    <p:sldId id="265" r:id="rId7"/>
    <p:sldId id="267" r:id="rId8"/>
    <p:sldId id="285" r:id="rId9"/>
    <p:sldId id="268" r:id="rId10"/>
    <p:sldId id="269" r:id="rId11"/>
    <p:sldId id="270" r:id="rId12"/>
    <p:sldId id="271" r:id="rId13"/>
    <p:sldId id="272" r:id="rId14"/>
    <p:sldId id="286" r:id="rId15"/>
    <p:sldId id="273" r:id="rId16"/>
    <p:sldId id="275" r:id="rId17"/>
    <p:sldId id="274" r:id="rId18"/>
    <p:sldId id="287" r:id="rId19"/>
    <p:sldId id="277" r:id="rId20"/>
    <p:sldId id="288" r:id="rId21"/>
    <p:sldId id="278" r:id="rId22"/>
    <p:sldId id="280" r:id="rId23"/>
    <p:sldId id="283" r:id="rId24"/>
    <p:sldId id="289" r:id="rId25"/>
    <p:sldId id="279" r:id="rId26"/>
    <p:sldId id="281" r:id="rId27"/>
    <p:sldId id="282" r:id="rId28"/>
    <p:sldId id="290" r:id="rId29"/>
    <p:sldId id="291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7FAF6"/>
    <a:srgbClr val="97CC60"/>
    <a:srgbClr val="F5F8F4"/>
    <a:srgbClr val="39A1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4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90EF1-00DF-43FE-ADA3-727E7186162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085DC-8731-4CE4-8977-C9F7A186C7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4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062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5773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017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616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0489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151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96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445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548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121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196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5734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74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0333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843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81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8382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0699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845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322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921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3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61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2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116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188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562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42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35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662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956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01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238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07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32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901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99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872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896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9140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27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938218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928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DB641A-DC9A-4FA7-81F6-8A62FE9148AE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8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18"/>
            <a:ext cx="12192000" cy="68533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4="http://schemas.microsoft.com/office/drawing/2010/main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67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0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314ADE5-7C02-4CBE-BC86-8DE4D8596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383B006-AF0D-4753-9EE2-563476321E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64970" y="-1172141"/>
            <a:ext cx="12192001" cy="608274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ACDFA6A-9EAF-459B-B917-2E94CCFA4165}"/>
              </a:ext>
            </a:extLst>
          </p:cNvPr>
          <p:cNvSpPr txBox="1"/>
          <p:nvPr/>
        </p:nvSpPr>
        <p:spPr>
          <a:xfrm>
            <a:off x="4390910" y="552205"/>
            <a:ext cx="21783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0" dirty="0">
                <a:cs typeface="+mn-ea"/>
                <a:sym typeface="+mn-lt"/>
              </a:rPr>
              <a:t>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A4849F4-A428-415F-B5C6-2E2705AD9586}"/>
              </a:ext>
            </a:extLst>
          </p:cNvPr>
          <p:cNvSpPr txBox="1"/>
          <p:nvPr/>
        </p:nvSpPr>
        <p:spPr>
          <a:xfrm>
            <a:off x="5612859" y="2507128"/>
            <a:ext cx="217832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0" dirty="0">
                <a:cs typeface="+mn-ea"/>
                <a:sym typeface="+mn-lt"/>
              </a:rPr>
              <a:t>暑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E1AB3DC-3C4A-45CC-8AD3-A003C16B31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369" y="1575689"/>
            <a:ext cx="1172601" cy="121336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84BC494-0568-4C09-B334-6ECFCAA947D2}"/>
              </a:ext>
            </a:extLst>
          </p:cNvPr>
          <p:cNvSpPr txBox="1"/>
          <p:nvPr/>
        </p:nvSpPr>
        <p:spPr>
          <a:xfrm>
            <a:off x="5074732" y="3090227"/>
            <a:ext cx="461665" cy="17641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倏忽温风至，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9F20C76-DF77-48F1-9139-C9BAEEAA8C82}"/>
              </a:ext>
            </a:extLst>
          </p:cNvPr>
          <p:cNvSpPr txBox="1"/>
          <p:nvPr/>
        </p:nvSpPr>
        <p:spPr>
          <a:xfrm>
            <a:off x="5436931" y="3629474"/>
            <a:ext cx="461665" cy="17641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因循小暑来。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A9F2A46-672F-407F-AF3B-1E7ADCC79201}"/>
              </a:ext>
            </a:extLst>
          </p:cNvPr>
          <p:cNvSpPr txBox="1"/>
          <p:nvPr/>
        </p:nvSpPr>
        <p:spPr>
          <a:xfrm>
            <a:off x="3178865" y="298174"/>
            <a:ext cx="5834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071E88A-0EF7-41AB-95E0-BD0A2A846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C89E7DC-E5C3-4DC1-B060-C8214366F7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06315" y="1035148"/>
            <a:ext cx="10779369" cy="5471159"/>
            <a:chOff x="706315" y="1035148"/>
            <a:chExt cx="10779369" cy="5471159"/>
          </a:xfrm>
        </p:grpSpPr>
        <p:sp>
          <p:nvSpPr>
            <p:cNvPr id="4" name="矩形 3"/>
            <p:cNvSpPr/>
            <p:nvPr/>
          </p:nvSpPr>
          <p:spPr>
            <a:xfrm>
              <a:off x="2608257" y="1753969"/>
              <a:ext cx="6975487" cy="4259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俗话说“热在三伏”，小暑过后就进入伏天。伏，即伏藏的意思，所以人们应当少外出以避暑气。饮食上，人们会吃清凉消暑的食品，以度过炎热的伏天。</a:t>
              </a:r>
            </a:p>
            <a:p>
              <a:pPr indent="457200"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入伏之时，刚好是我国小麦生产区麦收不足一个月的时候，家家麦满仓，而到了伏天人们精神委顿，食欲不佳，饺子却是传统食品中开胃解馋的佳品，所以人们用新磨的面粉包饺子，或者吃顿新白面做的面条，就有了“头伏饺子二伏面，三伏烙饼摊鸡蛋”的说法。在山东，有的地方吃生黄瓜和煮鸡蛋来治苦夏，入伏的早晨吃鸡蛋，不吃别的食物。</a:t>
              </a:r>
              <a:endParaRPr lang="en-US" altLang="zh-CN" sz="1400" dirty="0">
                <a:cs typeface="+mn-ea"/>
                <a:sym typeface="+mn-lt"/>
              </a:endParaRPr>
            </a:p>
            <a:p>
              <a:pPr indent="457200"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据考证，伏日吃面习俗出现在三国时期。</a:t>
              </a:r>
              <a:r>
                <a:rPr lang="en-US" altLang="zh-CN" sz="1400" dirty="0">
                  <a:cs typeface="+mn-ea"/>
                  <a:sym typeface="+mn-lt"/>
                </a:rPr>
                <a:t>《</a:t>
              </a:r>
              <a:r>
                <a:rPr lang="zh-CN" altLang="en-US" sz="1400" dirty="0">
                  <a:cs typeface="+mn-ea"/>
                  <a:sym typeface="+mn-lt"/>
                </a:rPr>
                <a:t>魏氏春秋</a:t>
              </a:r>
              <a:r>
                <a:rPr lang="en-US" altLang="zh-CN" sz="1400" dirty="0">
                  <a:cs typeface="+mn-ea"/>
                  <a:sym typeface="+mn-lt"/>
                </a:rPr>
                <a:t>》</a:t>
              </a:r>
              <a:r>
                <a:rPr lang="zh-CN" altLang="en-US" sz="1400" dirty="0">
                  <a:cs typeface="+mn-ea"/>
                  <a:sym typeface="+mn-lt"/>
                </a:rPr>
                <a:t>记载：“伏日食汤饼，取巾拭汗，面色皎然”，这里的汤饼就是热汤面。</a:t>
              </a:r>
              <a:r>
                <a:rPr lang="en-US" altLang="zh-CN" sz="1400" dirty="0">
                  <a:cs typeface="+mn-ea"/>
                  <a:sym typeface="+mn-lt"/>
                </a:rPr>
                <a:t>《</a:t>
              </a:r>
              <a:r>
                <a:rPr lang="zh-CN" altLang="en-US" sz="1400" dirty="0">
                  <a:cs typeface="+mn-ea"/>
                  <a:sym typeface="+mn-lt"/>
                </a:rPr>
                <a:t>荆楚岁时记</a:t>
              </a:r>
              <a:r>
                <a:rPr lang="en-US" altLang="zh-CN" sz="1400" dirty="0">
                  <a:cs typeface="+mn-ea"/>
                  <a:sym typeface="+mn-lt"/>
                </a:rPr>
                <a:t>》</a:t>
              </a:r>
              <a:r>
                <a:rPr lang="zh-CN" altLang="en-US" sz="1400" dirty="0">
                  <a:cs typeface="+mn-ea"/>
                  <a:sym typeface="+mn-lt"/>
                </a:rPr>
                <a:t>中说：“六月伏日食汤饼，名为辟恶。”五月是恶月，六月与五月相近，故也应“辟恶”。伏天还可吃过水面、炒面。过水面，就是将面条煮熟用凉水过出，拌上蒜泥，浇上卤汁，不仅味道鲜美，而且可以“败心火”。炒面，就是用锅将面粉妙干炒熟，然后用开水冲后加糖拌着吃，具有“解烦渴，止泻，实大肠的作用”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706315" y="1424353"/>
              <a:ext cx="10779369" cy="5081954"/>
            </a:xfrm>
            <a:prstGeom prst="rect">
              <a:avLst/>
            </a:prstGeom>
            <a:noFill/>
            <a:ln w="19050">
              <a:solidFill>
                <a:srgbClr val="97CC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819649" y="1035148"/>
              <a:ext cx="2417885" cy="683651"/>
              <a:chOff x="7566883" y="1390826"/>
              <a:chExt cx="2417885" cy="683651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7566883" y="1390826"/>
                <a:ext cx="2417885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7990995" y="1428146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吃伏面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0" y="21216"/>
            <a:ext cx="3298680" cy="805690"/>
            <a:chOff x="187840" y="151072"/>
            <a:chExt cx="3298680" cy="805690"/>
          </a:xfrm>
        </p:grpSpPr>
        <p:sp>
          <p:nvSpPr>
            <p:cNvPr id="14" name="文本框 13"/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小暑的习俗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13CF7A8-F62E-4F0E-8CE6-EAA43CD32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751300A-21C1-4CB2-965E-7E0601CA63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4100" y="2195506"/>
            <a:ext cx="55919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在民间有小暑吃藕的习俗。在清咸丰年间，莲藕就被钦定为御膳贡品。藕与“偶”同音，所以人们用食藕祝愿婚姻美满。藕与莲花一样，出污泥而不染，因此也被看做是清廉高洁的人格象征。藕中含有大量的碳水化合物及丰富的钙、磷、铁和多种维生素，钾和膳食纤维也比较多，具有清热养血除烦等功效，适合夏天食用。鲜藕以小火偎烂，切片后加适量蜂蜜，可随意食用，有安神入睡之功效，可治血虚失眠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91111" y="1393669"/>
            <a:ext cx="2417885" cy="677008"/>
            <a:chOff x="7566883" y="1390826"/>
            <a:chExt cx="2417885" cy="677008"/>
          </a:xfrm>
        </p:grpSpPr>
        <p:sp>
          <p:nvSpPr>
            <p:cNvPr id="9" name="矩形: 圆角 8"/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21827" y="1421503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吃藕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0" y="0"/>
            <a:ext cx="3298680" cy="805690"/>
            <a:chOff x="187840" y="151072"/>
            <a:chExt cx="3298680" cy="805690"/>
          </a:xfrm>
        </p:grpSpPr>
        <p:sp>
          <p:nvSpPr>
            <p:cNvPr id="13" name="文本框 12"/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小暑的习俗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379" y="1192695"/>
            <a:ext cx="4982823" cy="49828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98DFCB3-3419-43EA-9392-F4A6DE859F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BB03631-F9CF-42BC-B7D0-668EF7ED1D74}"/>
              </a:ext>
            </a:extLst>
          </p:cNvPr>
          <p:cNvGrpSpPr/>
          <p:nvPr/>
        </p:nvGrpSpPr>
        <p:grpSpPr>
          <a:xfrm>
            <a:off x="5131122" y="1238618"/>
            <a:ext cx="1929757" cy="1897364"/>
            <a:chOff x="4195434" y="846536"/>
            <a:chExt cx="3801131" cy="3360198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35C12BD-2B00-4A6B-9BA6-6FCA1A2FCD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C0F349D-B545-4AA7-A65D-EA86C3F1D20B}"/>
                </a:ext>
              </a:extLst>
            </p:cNvPr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2707560" y="3494992"/>
            <a:ext cx="6776880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小暑的民间传说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0BACE9B-5289-4112-B467-BD3C88F27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F52012B-FE08-4688-A5D1-90D96D351D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873332" y="1907903"/>
            <a:ext cx="6445336" cy="3066556"/>
            <a:chOff x="6096000" y="1907903"/>
            <a:chExt cx="5032131" cy="3066556"/>
          </a:xfrm>
        </p:grpSpPr>
        <p:sp>
          <p:nvSpPr>
            <p:cNvPr id="4" name="矩形 3"/>
            <p:cNvSpPr/>
            <p:nvPr/>
          </p:nvSpPr>
          <p:spPr>
            <a:xfrm>
              <a:off x="6096000" y="2804634"/>
              <a:ext cx="5032131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“六月六”相传这是龙宫晒龙袍的日子，因为这一天，差不多是在小暑的前夕，为一年中气温最高，日照时间最长，阳关辐射最强的日子，所以家家户户多会不约而同的选择这一天“晒伏”，就是把存放在箱柜里的衣服晾到外面接受阳光的暴晒，以去潮，去湿，防霉防蛀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012778" y="1907903"/>
              <a:ext cx="3198574" cy="650632"/>
              <a:chOff x="7012778" y="1907903"/>
              <a:chExt cx="3198574" cy="650632"/>
            </a:xfrm>
          </p:grpSpPr>
          <p:sp>
            <p:nvSpPr>
              <p:cNvPr id="9" name="矩形: 圆角 8"/>
              <p:cNvSpPr/>
              <p:nvPr/>
            </p:nvSpPr>
            <p:spPr>
              <a:xfrm>
                <a:off x="7012778" y="1907903"/>
                <a:ext cx="3198574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638877" y="1912204"/>
                <a:ext cx="194637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龙宫晒龙袍</a:t>
                </a: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13" name="文本框 12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818D5CB-3B5A-4C79-9C1E-21CB90711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254620" y="2018964"/>
            <a:ext cx="5682761" cy="3465712"/>
            <a:chOff x="604100" y="2018964"/>
            <a:chExt cx="5682761" cy="3465712"/>
          </a:xfrm>
        </p:grpSpPr>
        <p:sp>
          <p:nvSpPr>
            <p:cNvPr id="4" name="矩形 3"/>
            <p:cNvSpPr/>
            <p:nvPr/>
          </p:nvSpPr>
          <p:spPr>
            <a:xfrm>
              <a:off x="604100" y="2899353"/>
              <a:ext cx="5682761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相传天上的牛郎星和织女星被银河分割在两岸，一年中只有“七月初七”这一天可以相会。但在他们中间却横阻着一条银河，又没有渡船，怎么办呢</a:t>
              </a:r>
              <a:r>
                <a:rPr lang="en-US" altLang="zh-CN">
                  <a:cs typeface="+mn-ea"/>
                  <a:sym typeface="+mn-lt"/>
                </a:rPr>
                <a:t>?</a:t>
              </a:r>
              <a:r>
                <a:rPr lang="zh-CN" altLang="en-US">
                  <a:cs typeface="+mn-ea"/>
                  <a:sym typeface="+mn-lt"/>
                </a:rPr>
                <a:t>所以六月六这一天，天下的儿童多要将端午节戴在手上的“百索子”撂上屋让喜鹊衔去，在银河上架起一座象彩虹一样美丽的桥，以便牛郎和织女相会。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99930" y="2018964"/>
              <a:ext cx="3491099" cy="668216"/>
              <a:chOff x="7012777" y="1907903"/>
              <a:chExt cx="3491099" cy="668216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7012777" y="1907903"/>
                <a:ext cx="3491099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277650" y="1929788"/>
                <a:ext cx="29546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百索子撂上屋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16" name="文本框 15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FCA10AE-A5C5-4AD3-85BF-8C1DBC1CE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565008A-288A-43FA-83C7-E7AA276233F9}"/>
              </a:ext>
            </a:extLst>
          </p:cNvPr>
          <p:cNvSpPr/>
          <p:nvPr/>
        </p:nvSpPr>
        <p:spPr>
          <a:xfrm>
            <a:off x="-2324" y="-4328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42853" y="2022203"/>
            <a:ext cx="6906294" cy="2730190"/>
            <a:chOff x="5876563" y="2022203"/>
            <a:chExt cx="5457092" cy="2730190"/>
          </a:xfrm>
        </p:grpSpPr>
        <p:sp>
          <p:nvSpPr>
            <p:cNvPr id="4" name="矩形 3"/>
            <p:cNvSpPr/>
            <p:nvPr/>
          </p:nvSpPr>
          <p:spPr>
            <a:xfrm>
              <a:off x="5876563" y="2998067"/>
              <a:ext cx="5457092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相传这一天是“小白龙”回家的日子，因为“小白龙”犯了天条，被龙王父亲囚禁在很远的一个小岛上，失去了行动自由。唯有六月六这一天，龙王恩准其回家探母。“小白龙”由于探母心切，所以一路上昼夜兼程，带来了惊雷闪电，狂风暴雨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03986" y="2022203"/>
              <a:ext cx="3198574" cy="650632"/>
              <a:chOff x="7012778" y="1907903"/>
              <a:chExt cx="3198574" cy="650632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7012778" y="1907903"/>
                <a:ext cx="3198574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7627132" y="1912204"/>
                <a:ext cx="196986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白龙归家日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0" y="-4328"/>
            <a:ext cx="4222010" cy="805690"/>
            <a:chOff x="187840" y="151072"/>
            <a:chExt cx="4222010" cy="805690"/>
          </a:xfrm>
        </p:grpSpPr>
        <p:sp>
          <p:nvSpPr>
            <p:cNvPr id="16" name="文本框 15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小暑的民间传说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6F8FFC6-B883-4A52-920D-1D94113F06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151FB68-5198-45A6-917C-44CCC212C602}"/>
              </a:ext>
            </a:extLst>
          </p:cNvPr>
          <p:cNvGrpSpPr/>
          <p:nvPr/>
        </p:nvGrpSpPr>
        <p:grpSpPr>
          <a:xfrm>
            <a:off x="5131122" y="1244674"/>
            <a:ext cx="1929757" cy="1897364"/>
            <a:chOff x="4195434" y="846536"/>
            <a:chExt cx="3801131" cy="3360198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83D0ADC-CB04-4CD8-A59C-96CCB9B60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F5C4FD3-75DD-4076-BB73-74EAC1AB234D}"/>
                </a:ext>
              </a:extLst>
            </p:cNvPr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2521950" y="3429000"/>
            <a:ext cx="7620160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小暑与气候的故事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01F025E-E760-4374-BFCF-A8598E8DB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081504D-9964-4CBC-888F-548E52E6087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60180" y="964096"/>
            <a:ext cx="10471639" cy="5576307"/>
            <a:chOff x="860180" y="1033465"/>
            <a:chExt cx="10471639" cy="5455259"/>
          </a:xfrm>
        </p:grpSpPr>
        <p:sp>
          <p:nvSpPr>
            <p:cNvPr id="4" name="矩形 3"/>
            <p:cNvSpPr/>
            <p:nvPr/>
          </p:nvSpPr>
          <p:spPr>
            <a:xfrm>
              <a:off x="2080592" y="3223939"/>
              <a:ext cx="8030817" cy="2619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小暑开始，江淮流域梅雨先后结束，东部淮河、秦岭一线以北的广大地区开始了来自太平洋的东南季风雨季，降水明显增加，且雨量比较集中；华南、西南、青藏高原也处于来自印度洋和我国南海的西南季风雨季中；而长江中下游地区则一般为副热带高压控制下的高温少雨天气。也有的年份，小暑前后北方冷空气势力仍较强，在长江中下游地区与南方暖空气势均力敌，出现锋面雷雨。小暑时节的雷雨常是“倒黄梅”的天气信息，预兆雨带还会在长江中下游维持一段时间。</a:t>
              </a:r>
            </a:p>
            <a:p>
              <a:pPr indent="457200"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小暑前后，中国南方大部分地区各地进入雷暴最多的季节。雷暴是一种剧烈的天气现象，常与大风、暴雨相伴出现，有时还有冰雹，容易造成灾害。华南东部，小暑以后因常受副热带高压控制，多连晴高温天气，开始进入伏旱期。中国南方大部分地区这一东旱西涝的气候特点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2119237" y="1980033"/>
              <a:ext cx="7720502" cy="9992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中国南方地区小暑时平均气温为</a:t>
              </a:r>
              <a:r>
                <a:rPr lang="en-US" altLang="zh-CN" sz="1400" dirty="0">
                  <a:cs typeface="+mn-ea"/>
                  <a:sym typeface="+mn-lt"/>
                </a:rPr>
                <a:t>26℃</a:t>
              </a:r>
              <a:r>
                <a:rPr lang="zh-CN" altLang="en-US" sz="1400" dirty="0">
                  <a:cs typeface="+mn-ea"/>
                  <a:sym typeface="+mn-lt"/>
                </a:rPr>
                <a:t>左右。</a:t>
              </a:r>
              <a:r>
                <a:rPr lang="en-US" altLang="zh-CN" sz="1400" dirty="0">
                  <a:cs typeface="+mn-ea"/>
                  <a:sym typeface="+mn-lt"/>
                </a:rPr>
                <a:t>7</a:t>
              </a:r>
              <a:r>
                <a:rPr lang="zh-CN" altLang="en-US" sz="1400" dirty="0">
                  <a:cs typeface="+mn-ea"/>
                  <a:sym typeface="+mn-lt"/>
                </a:rPr>
                <a:t>月中旬，华南东南低海拔河谷地区，可开始出现日平均气温高于</a:t>
              </a:r>
              <a:r>
                <a:rPr lang="en-US" altLang="zh-CN" sz="1400" dirty="0">
                  <a:cs typeface="+mn-ea"/>
                  <a:sym typeface="+mn-lt"/>
                </a:rPr>
                <a:t>30℃</a:t>
              </a:r>
              <a:r>
                <a:rPr lang="zh-CN" altLang="en-US" sz="1400" dirty="0">
                  <a:cs typeface="+mn-ea"/>
                  <a:sym typeface="+mn-lt"/>
                </a:rPr>
                <a:t>、日最高气温高于</a:t>
              </a:r>
              <a:r>
                <a:rPr lang="en-US" altLang="zh-CN" sz="1400" dirty="0">
                  <a:cs typeface="+mn-ea"/>
                  <a:sym typeface="+mn-lt"/>
                </a:rPr>
                <a:t>35℃</a:t>
              </a:r>
              <a:r>
                <a:rPr lang="zh-CN" altLang="en-US" sz="1400" dirty="0">
                  <a:cs typeface="+mn-ea"/>
                  <a:sym typeface="+mn-lt"/>
                </a:rPr>
                <a:t>。在西北高原北部，此时仍可见霜雪，相当于华南初春时节景象。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60180" y="1416636"/>
              <a:ext cx="10471639" cy="5072088"/>
            </a:xfrm>
            <a:prstGeom prst="rect">
              <a:avLst/>
            </a:prstGeom>
            <a:noFill/>
            <a:ln w="19050">
              <a:solidFill>
                <a:srgbClr val="97CC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887055" y="1033465"/>
              <a:ext cx="2417885" cy="650632"/>
              <a:chOff x="7566883" y="1596739"/>
              <a:chExt cx="2417885" cy="650632"/>
            </a:xfrm>
          </p:grpSpPr>
          <p:sp>
            <p:nvSpPr>
              <p:cNvPr id="10" name="矩形: 圆角 9"/>
              <p:cNvSpPr/>
              <p:nvPr/>
            </p:nvSpPr>
            <p:spPr>
              <a:xfrm>
                <a:off x="7566883" y="1596739"/>
                <a:ext cx="2417885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760162" y="1596739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小暑养生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0" y="0"/>
            <a:ext cx="4683675" cy="805690"/>
            <a:chOff x="187840" y="151072"/>
            <a:chExt cx="4683675" cy="805690"/>
          </a:xfrm>
        </p:grpSpPr>
        <p:sp>
          <p:nvSpPr>
            <p:cNvPr id="14" name="文本框 13"/>
            <p:cNvSpPr txBox="1"/>
            <p:nvPr/>
          </p:nvSpPr>
          <p:spPr>
            <a:xfrm>
              <a:off x="993530" y="232900"/>
              <a:ext cx="3877985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小暑与气候的故事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897546" y="639925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D8EDA37-ACAB-4C6C-88FC-817325534D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2315817" y="3268470"/>
            <a:ext cx="8021888" cy="8363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不得不说的小暑养生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9850A17-58EC-4960-99CC-7D6A332651E5}"/>
              </a:ext>
            </a:extLst>
          </p:cNvPr>
          <p:cNvGrpSpPr/>
          <p:nvPr/>
        </p:nvGrpSpPr>
        <p:grpSpPr>
          <a:xfrm>
            <a:off x="5131122" y="1218740"/>
            <a:ext cx="1929757" cy="1897364"/>
            <a:chOff x="4195434" y="846536"/>
            <a:chExt cx="3801131" cy="3360198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AF5B7FC-F285-4B43-862C-F72B5CB2F3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DC50EE7-7359-4524-A17A-3A9E8104C002}"/>
                </a:ext>
              </a:extLst>
            </p:cNvPr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544A6C7-82FC-4DC4-AD93-8A8F1D3F6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D92C440-C297-401A-BDCF-3CBA6E19635E}"/>
              </a:ext>
            </a:extLst>
          </p:cNvPr>
          <p:cNvSpPr/>
          <p:nvPr/>
        </p:nvSpPr>
        <p:spPr>
          <a:xfrm>
            <a:off x="-10259" y="-3202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0180" y="1250464"/>
            <a:ext cx="10471639" cy="4765819"/>
            <a:chOff x="860180" y="1250464"/>
            <a:chExt cx="10471639" cy="4765819"/>
          </a:xfrm>
        </p:grpSpPr>
        <p:sp>
          <p:nvSpPr>
            <p:cNvPr id="4" name="矩形 3"/>
            <p:cNvSpPr/>
            <p:nvPr/>
          </p:nvSpPr>
          <p:spPr>
            <a:xfrm>
              <a:off x="1200149" y="2055003"/>
              <a:ext cx="9771185" cy="3831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小暑是人体阳气最旺盛的时候，“春夏养阳”。所以人们在工作劳动之时，要注意劳逸结合，保护人体的阳气。小暑虽不是一年中最炎热的季节，但紧接着就是一年中最热的季节大暑，民间有“小暑大暑，上蒸下煮”之说。小暑正是民间繁忙的时候，种植蔬菜，备足过冬；此时我国大部分地区也都在忙于夏秋作物的田间管理。炎热的气候，由于出汗多，消耗大，再加之劳累，人们更不能忽略对身体的养护。</a:t>
              </a:r>
              <a:endParaRPr lang="en-US" altLang="zh-CN"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“热在三伏”，此时正是进入伏天的开始。“伏”即伏藏的意思，所以人们应当少外出以避暑气。民间度过伏天的办法，就是吃清凉消暑的食品。俗话说“头伏饺子二伏面，三伏烙饼摊鸡蛋”。这种吃法便是为了使身体多出汗，排出体内的各种毒素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60180" y="1617784"/>
              <a:ext cx="10471639" cy="4398499"/>
            </a:xfrm>
            <a:prstGeom prst="rect">
              <a:avLst/>
            </a:prstGeom>
            <a:noFill/>
            <a:ln w="19050">
              <a:solidFill>
                <a:srgbClr val="97CC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887056" y="1250464"/>
              <a:ext cx="2417885" cy="683651"/>
              <a:chOff x="7566883" y="1390826"/>
              <a:chExt cx="2417885" cy="683651"/>
            </a:xfrm>
          </p:grpSpPr>
          <p:sp>
            <p:nvSpPr>
              <p:cNvPr id="10" name="矩形: 圆角 9"/>
              <p:cNvSpPr/>
              <p:nvPr/>
            </p:nvSpPr>
            <p:spPr>
              <a:xfrm>
                <a:off x="7566883" y="1390826"/>
                <a:ext cx="2417885" cy="650632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841525" y="1428146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小暑养生</a:t>
                </a: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0" y="3202"/>
            <a:ext cx="5145340" cy="805690"/>
            <a:chOff x="187840" y="151072"/>
            <a:chExt cx="5145340" cy="805690"/>
          </a:xfrm>
        </p:grpSpPr>
        <p:sp>
          <p:nvSpPr>
            <p:cNvPr id="13" name="文本框 12"/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5DB7C5B-58D0-4261-9B83-F6240775D0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4708263" y="729971"/>
            <a:ext cx="4889988" cy="4524315"/>
            <a:chOff x="3453913" y="1127281"/>
            <a:chExt cx="4889988" cy="4524315"/>
          </a:xfrm>
        </p:grpSpPr>
        <p:sp>
          <p:nvSpPr>
            <p:cNvPr id="7" name="矩形 6"/>
            <p:cNvSpPr/>
            <p:nvPr/>
          </p:nvSpPr>
          <p:spPr>
            <a:xfrm>
              <a:off x="3971193" y="1127281"/>
              <a:ext cx="4372708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小暑的来龙去脉</a:t>
              </a:r>
              <a:endParaRPr lang="en-US" altLang="zh-CN" sz="3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小暑的习俗</a:t>
              </a:r>
              <a:endParaRPr lang="en-US" altLang="zh-CN" sz="3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关于小暑的民间传说</a:t>
              </a:r>
              <a:endParaRPr lang="en-US" altLang="zh-CN" sz="3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小暑与气候的故事</a:t>
              </a:r>
              <a:endParaRPr lang="en-US" altLang="zh-CN" sz="3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不得不说的小暑养生</a:t>
              </a:r>
              <a:endParaRPr lang="en-US" altLang="zh-CN" sz="3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防暑降温小常识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3453913" y="1327638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一</a:t>
              </a: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3453913" y="2045275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二</a:t>
              </a: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3453913" y="2762912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三</a:t>
              </a: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3453913" y="3537567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四</a:t>
              </a: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3453913" y="4304027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五</a:t>
              </a: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3453913" y="5027122"/>
              <a:ext cx="517280" cy="517280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cs typeface="+mn-ea"/>
                  <a:sym typeface="+mn-lt"/>
                </a:rPr>
                <a:t>六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134479" y="1035001"/>
            <a:ext cx="13131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  <a:endParaRPr lang="en-US" altLang="zh-CN" sz="8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4F3AB48-D589-4DB0-BB28-7F84F394E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6719A83-EFDA-431D-BA5E-58EC53FAA14C}"/>
              </a:ext>
            </a:extLst>
          </p:cNvPr>
          <p:cNvSpPr/>
          <p:nvPr/>
        </p:nvSpPr>
        <p:spPr>
          <a:xfrm>
            <a:off x="69574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05690" y="963593"/>
            <a:ext cx="10946450" cy="5255712"/>
            <a:chOff x="741668" y="1035160"/>
            <a:chExt cx="10946450" cy="5255712"/>
          </a:xfrm>
        </p:grpSpPr>
        <p:sp>
          <p:nvSpPr>
            <p:cNvPr id="4" name="矩形 3"/>
            <p:cNvSpPr/>
            <p:nvPr/>
          </p:nvSpPr>
          <p:spPr>
            <a:xfrm>
              <a:off x="838016" y="5767652"/>
              <a:ext cx="1084128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天热了，人们就喜欢吃冷饮，冰淇淋、雪糕、冰镇饮品很受大家的青睐；有的人从外面一回来就冲澡，还喜欢冲凉水澡。殊不知，这些对身体健康非常不利，很容易引发身体不适，或者埋下健康隐患。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44062" y="1035160"/>
              <a:ext cx="3559746" cy="523220"/>
              <a:chOff x="7012778" y="1971609"/>
              <a:chExt cx="3559746" cy="523220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7012778" y="1971609"/>
                <a:ext cx="3559746" cy="459514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085865" y="1971609"/>
                <a:ext cx="341632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一、平心静气以养心</a:t>
                </a: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741668" y="1616588"/>
              <a:ext cx="1093763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cs typeface="+mn-ea"/>
                  <a:sym typeface="+mn-lt"/>
                </a:rPr>
                <a:t>小暑时节，天气炎热，人们容易烦躁不安，爱犯困，少精神。所以，对应这一时节的特点，在养生健康方面，应该根据季节与五脏的对应关系，养护好心脏。心为五脏六腑之首，有“心动则五脏六腑皆摇”之说，心脏的养护尤为重要。中医认为，平心静气，可以舒缓紧张的情绪，使心情舒畅、气血和缓；既有助于心脏机能的旺盛，也符合“春夏养阳”的原则。所以，夏季养生以“心静”为宜，心静自然凉。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44061" y="2505592"/>
              <a:ext cx="5419176" cy="523220"/>
              <a:chOff x="7012777" y="1708745"/>
              <a:chExt cx="5419176" cy="523220"/>
            </a:xfrm>
          </p:grpSpPr>
          <p:sp>
            <p:nvSpPr>
              <p:cNvPr id="15" name="矩形: 圆角 14"/>
              <p:cNvSpPr/>
              <p:nvPr/>
            </p:nvSpPr>
            <p:spPr>
              <a:xfrm>
                <a:off x="7012777" y="1756740"/>
                <a:ext cx="5346089" cy="459514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085864" y="1708745"/>
                <a:ext cx="534608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二、注意饮食卫生，饮食应清淡</a:t>
                </a: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750488" y="3146204"/>
              <a:ext cx="109376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cs typeface="+mn-ea"/>
                  <a:sym typeface="+mn-lt"/>
                </a:rPr>
                <a:t>适量小暑时节的多雨、高温，更使得本来就在夏季属于高发症的消化道疾病，更加多发频发。所以，这一时节的饮食，一定要注意饮食卫生，而且饮食要节制，不可贪食、过量；而且饮食以清淡，富有营养为宜。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844061" y="3827961"/>
              <a:ext cx="4229100" cy="523220"/>
              <a:chOff x="7012777" y="1708772"/>
              <a:chExt cx="4229100" cy="523220"/>
            </a:xfrm>
          </p:grpSpPr>
          <p:sp>
            <p:nvSpPr>
              <p:cNvPr id="19" name="矩形: 圆角 18"/>
              <p:cNvSpPr/>
              <p:nvPr/>
            </p:nvSpPr>
            <p:spPr>
              <a:xfrm>
                <a:off x="7012777" y="1708772"/>
                <a:ext cx="4229099" cy="459514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7085864" y="1708772"/>
                <a:ext cx="415601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三、外出时做好防暑工作</a:t>
                </a: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741669" y="4456928"/>
              <a:ext cx="1093762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cs typeface="+mn-ea"/>
                  <a:sym typeface="+mn-lt"/>
                </a:rPr>
                <a:t>中暑是夏季的常见病，小暑时节的天气特点更是容易发生中暑。所以大家外出时一定要做好防暑工作，带好遮阳伞、遮阳帽等工具，多喝水，并尽量避开午后太阳热辣时外出。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38016" y="5083366"/>
              <a:ext cx="5841405" cy="523220"/>
              <a:chOff x="7012777" y="1646555"/>
              <a:chExt cx="5841405" cy="523220"/>
            </a:xfrm>
          </p:grpSpPr>
          <p:sp>
            <p:nvSpPr>
              <p:cNvPr id="23" name="矩形: 圆角 22"/>
              <p:cNvSpPr/>
              <p:nvPr/>
            </p:nvSpPr>
            <p:spPr>
              <a:xfrm>
                <a:off x="7012777" y="1646555"/>
                <a:ext cx="5703461" cy="459514"/>
              </a:xfrm>
              <a:prstGeom prst="roundRect">
                <a:avLst/>
              </a:prstGeom>
              <a:solidFill>
                <a:srgbClr val="97CC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7085864" y="1646555"/>
                <a:ext cx="576831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四、不要贪凉冲凉水澡、少进冷食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0" y="0"/>
            <a:ext cx="5145340" cy="805690"/>
            <a:chOff x="187840" y="151072"/>
            <a:chExt cx="5145340" cy="805690"/>
          </a:xfrm>
        </p:grpSpPr>
        <p:sp>
          <p:nvSpPr>
            <p:cNvPr id="27" name="文本框 26"/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DD7237E-4948-4F2B-9998-BF30CFE0C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4188D68-54E9-49AC-84D9-1E32BA69EF59}"/>
              </a:ext>
            </a:extLst>
          </p:cNvPr>
          <p:cNvSpPr/>
          <p:nvPr/>
        </p:nvSpPr>
        <p:spPr>
          <a:xfrm>
            <a:off x="0" y="-1962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046105" y="1274108"/>
            <a:ext cx="6099789" cy="545124"/>
            <a:chOff x="3216274" y="1265315"/>
            <a:chExt cx="6099789" cy="545124"/>
          </a:xfrm>
        </p:grpSpPr>
        <p:sp>
          <p:nvSpPr>
            <p:cNvPr id="11" name="矩形: 圆角 10"/>
            <p:cNvSpPr/>
            <p:nvPr/>
          </p:nvSpPr>
          <p:spPr>
            <a:xfrm>
              <a:off x="3216274" y="1265315"/>
              <a:ext cx="6099789" cy="545124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269195" y="1313606"/>
              <a:ext cx="59627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小暑饮食除了以清淡为主，专家推荐</a:t>
              </a: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"</a:t>
              </a: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三宝</a:t>
              </a: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"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7538" y="2382715"/>
            <a:ext cx="3324859" cy="3824654"/>
            <a:chOff x="527538" y="2382715"/>
            <a:chExt cx="3324859" cy="3824654"/>
          </a:xfrm>
        </p:grpSpPr>
        <p:sp>
          <p:nvSpPr>
            <p:cNvPr id="5" name="矩形 4"/>
            <p:cNvSpPr/>
            <p:nvPr/>
          </p:nvSpPr>
          <p:spPr>
            <a:xfrm>
              <a:off x="720510" y="2521814"/>
              <a:ext cx="2946421" cy="3570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97CC60"/>
                  </a:solidFill>
                  <a:cs typeface="+mn-ea"/>
                  <a:sym typeface="+mn-lt"/>
                </a:rPr>
                <a:t>黄鳝</a:t>
              </a: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俗话说，“小暑黄鳝赛人参”，各地经典菜肴几乎都有以黄鳝为原料的。黄鳝生长在水岸泥窟之中，最滋补、最味美的莫属小暑前后一个月的夏鳝鱼。另外，这个时期往往是慢性支气管炎、支气管哮喘、风湿性关节炎等疾病的缓解期，根据冬病夏治的说法，此时用黄鳝滋补更能起到补中益气、补肝脾、除风湿、强筋骨的作用。</a:t>
              </a: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527538" y="2382715"/>
              <a:ext cx="3324859" cy="3824654"/>
            </a:xfrm>
            <a:prstGeom prst="roundRect">
              <a:avLst/>
            </a:prstGeom>
            <a:noFill/>
            <a:ln w="28575">
              <a:solidFill>
                <a:srgbClr val="97CC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259918" y="2393013"/>
            <a:ext cx="3582820" cy="3824654"/>
            <a:chOff x="4259918" y="2393013"/>
            <a:chExt cx="3582820" cy="3824654"/>
          </a:xfrm>
        </p:grpSpPr>
        <p:sp>
          <p:nvSpPr>
            <p:cNvPr id="6" name="矩形 5"/>
            <p:cNvSpPr/>
            <p:nvPr/>
          </p:nvSpPr>
          <p:spPr>
            <a:xfrm>
              <a:off x="4445384" y="2520236"/>
              <a:ext cx="3248297" cy="3570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97CC60"/>
                  </a:solidFill>
                  <a:cs typeface="+mn-ea"/>
                  <a:sym typeface="+mn-lt"/>
                </a:rPr>
                <a:t>莲藕</a:t>
              </a: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不少朋友曾有过这样的体验：每到夏天，稍不注意，就会流鼻血，去医院也查不出什么问题，医生只是叮嘱道：多吃点莲藕就可以了。果真没过多久，问题自然消失了。常吃莲藕可以凉血、滋阴、清热，解决流鼻血这种麻烦可以说是小菜一碟。对老年人来说，夏藕更是补养脾胃的好食材。此外，莲藕也是高血压、肝病、食欲缺乏、缺铁性贫血、营养不良者的保健食物。</a:t>
              </a: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4259918" y="2393013"/>
              <a:ext cx="3582820" cy="3824654"/>
            </a:xfrm>
            <a:prstGeom prst="roundRect">
              <a:avLst/>
            </a:prstGeom>
            <a:noFill/>
            <a:ln w="28575">
              <a:solidFill>
                <a:srgbClr val="97CC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39548" y="2382715"/>
            <a:ext cx="3324859" cy="3824654"/>
            <a:chOff x="8339548" y="2382715"/>
            <a:chExt cx="3324859" cy="3824654"/>
          </a:xfrm>
        </p:grpSpPr>
        <p:sp>
          <p:nvSpPr>
            <p:cNvPr id="7" name="矩形 6"/>
            <p:cNvSpPr/>
            <p:nvPr/>
          </p:nvSpPr>
          <p:spPr>
            <a:xfrm>
              <a:off x="8472135" y="2520236"/>
              <a:ext cx="2999355" cy="326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97CC60"/>
                  </a:solidFill>
                  <a:cs typeface="+mn-ea"/>
                  <a:sym typeface="+mn-lt"/>
                </a:rPr>
                <a:t>绿豆芽</a:t>
              </a:r>
            </a:p>
            <a:p>
              <a:pPr algn="ctr"/>
              <a:endParaRPr lang="zh-CN" altLang="en-US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小暑节气的第三大宝是绿豆芽，炎炎夏日，烹制一道绿豆芽菜肴可以清热解毒、利尿除湿。同时，绿豆芽的热量很低，而水分和纤维素含量较高，可促进肠蠕动，具有通便的作用，是人们公认的夏季瘦身佳品，也是便秘患者的健康蔬菜，对食道癌、胃癌、直肠癌患者也有良好的食疗价值。</a:t>
              </a: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8339548" y="2382715"/>
              <a:ext cx="3324859" cy="3824654"/>
            </a:xfrm>
            <a:prstGeom prst="roundRect">
              <a:avLst/>
            </a:prstGeom>
            <a:noFill/>
            <a:ln w="28575">
              <a:solidFill>
                <a:srgbClr val="97CC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0" y="1962"/>
            <a:ext cx="5145340" cy="805690"/>
            <a:chOff x="187840" y="151072"/>
            <a:chExt cx="5145340" cy="805690"/>
          </a:xfrm>
        </p:grpSpPr>
        <p:sp>
          <p:nvSpPr>
            <p:cNvPr id="18" name="文本框 17"/>
            <p:cNvSpPr txBox="1"/>
            <p:nvPr/>
          </p:nvSpPr>
          <p:spPr>
            <a:xfrm>
              <a:off x="993530" y="232900"/>
              <a:ext cx="433965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不得不说的小暑养生</a:t>
              </a: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A1DF00A-747E-4616-BC8B-606363BD6D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AB8A301-30AC-46A3-9328-7041092C19CE}"/>
              </a:ext>
            </a:extLst>
          </p:cNvPr>
          <p:cNvGrpSpPr/>
          <p:nvPr/>
        </p:nvGrpSpPr>
        <p:grpSpPr>
          <a:xfrm>
            <a:off x="5131122" y="1238618"/>
            <a:ext cx="1929757" cy="1897364"/>
            <a:chOff x="4195434" y="846536"/>
            <a:chExt cx="3801131" cy="3360198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933906E-E9AC-414A-A0EF-BE0A25015A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050277F-57EA-4A0C-873D-BFDA7027933B}"/>
                </a:ext>
              </a:extLst>
            </p:cNvPr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2752929" y="3422944"/>
            <a:ext cx="668614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防暑降温小常识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C4B75BA-EAF5-40C1-8A8B-73BBD75F0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7AE911B-96D2-42AB-80EC-974E506B6449}"/>
              </a:ext>
            </a:extLst>
          </p:cNvPr>
          <p:cNvSpPr/>
          <p:nvPr/>
        </p:nvSpPr>
        <p:spPr>
          <a:xfrm>
            <a:off x="0" y="-3735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0104" y="1065186"/>
            <a:ext cx="10491792" cy="1286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在高温高湿或强辐射热的气象条件下，人们长期在户外活动，就会导致人体体温调节功能障碍，发生中暑。中暑是典型的气象过敏反应。产生中暑的因素除了气温外，还有湿度、日照、高温环境暴露时间、体制强弱、营养状况、水盐供给以及健康状况有关。</a:t>
            </a:r>
          </a:p>
        </p:txBody>
      </p:sp>
      <p:sp>
        <p:nvSpPr>
          <p:cNvPr id="6" name="矩形 5"/>
          <p:cNvSpPr/>
          <p:nvPr/>
        </p:nvSpPr>
        <p:spPr>
          <a:xfrm>
            <a:off x="850104" y="3428999"/>
            <a:ext cx="5990311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rgbClr val="97CC60"/>
                </a:solidFill>
                <a:cs typeface="+mn-ea"/>
                <a:sym typeface="+mn-lt"/>
              </a:rPr>
              <a:t>先兆中暑：</a:t>
            </a:r>
            <a:r>
              <a:rPr lang="zh-CN" altLang="en-US" sz="1600" dirty="0">
                <a:cs typeface="+mn-ea"/>
                <a:sym typeface="+mn-lt"/>
              </a:rPr>
              <a:t>是指在高温环境中一段时间后，出现轻微的头晕、头痛、耳鸣、眼花、口渴、全身无力及行走不稳。  这种中暑短时间休息即可恢复。</a:t>
            </a:r>
            <a:endParaRPr lang="en-US" altLang="zh-CN" sz="1600" dirty="0">
              <a:cs typeface="+mn-ea"/>
              <a:sym typeface="+mn-lt"/>
            </a:endParaRPr>
          </a:p>
          <a:p>
            <a:pPr algn="just"/>
            <a:endParaRPr lang="en-US" altLang="zh-CN" sz="1600" dirty="0">
              <a:cs typeface="+mn-ea"/>
              <a:sym typeface="+mn-lt"/>
            </a:endParaRPr>
          </a:p>
          <a:p>
            <a:pPr algn="just"/>
            <a:r>
              <a:rPr lang="zh-CN" altLang="en-US" sz="2000" dirty="0">
                <a:solidFill>
                  <a:srgbClr val="97CC60"/>
                </a:solidFill>
                <a:cs typeface="+mn-ea"/>
                <a:sym typeface="+mn-lt"/>
              </a:rPr>
              <a:t>轻症中暑：</a:t>
            </a:r>
            <a:r>
              <a:rPr lang="zh-CN" altLang="en-US" sz="1600" dirty="0">
                <a:cs typeface="+mn-ea"/>
                <a:sym typeface="+mn-lt"/>
              </a:rPr>
              <a:t>指除以上症状外，还发生体温升高，面色潮红，胸闷、皮肤干热，或有面色苍白、恶心、呕吐、大汗、血压下降、脉搏细弱等症状。</a:t>
            </a:r>
            <a:endParaRPr lang="en-US" altLang="zh-CN" sz="1600" dirty="0">
              <a:cs typeface="+mn-ea"/>
              <a:sym typeface="+mn-lt"/>
            </a:endParaRPr>
          </a:p>
          <a:p>
            <a:pPr algn="just"/>
            <a:endParaRPr lang="en-US" altLang="zh-CN" sz="1600" dirty="0">
              <a:cs typeface="+mn-ea"/>
              <a:sym typeface="+mn-lt"/>
            </a:endParaRPr>
          </a:p>
          <a:p>
            <a:pPr algn="just"/>
            <a:r>
              <a:rPr lang="zh-CN" altLang="en-US" sz="2000" dirty="0">
                <a:solidFill>
                  <a:srgbClr val="97CC60"/>
                </a:solidFill>
                <a:cs typeface="+mn-ea"/>
                <a:sym typeface="+mn-lt"/>
              </a:rPr>
              <a:t>重症中暑：</a:t>
            </a:r>
            <a:r>
              <a:rPr lang="zh-CN" altLang="en-US" sz="1600" dirty="0">
                <a:cs typeface="+mn-ea"/>
                <a:sym typeface="+mn-lt"/>
              </a:rPr>
              <a:t>也称热衰竭，表现为：皮肤凉，过度出汗，恶心，呕吐，瞳孔扩大，腹部或肢体痉挛，脉搏快，常突然昏倒或大汗后抽搐、烦躁不安，口渴、尿少、昏迷甚至意识丧失等症状。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50104" y="2566429"/>
            <a:ext cx="4434073" cy="650632"/>
            <a:chOff x="7012777" y="1907903"/>
            <a:chExt cx="4434073" cy="650632"/>
          </a:xfrm>
        </p:grpSpPr>
        <p:sp>
          <p:nvSpPr>
            <p:cNvPr id="11" name="矩形: 圆角 10"/>
            <p:cNvSpPr/>
            <p:nvPr/>
          </p:nvSpPr>
          <p:spPr>
            <a:xfrm>
              <a:off x="7012777" y="1907903"/>
              <a:ext cx="4434073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56203" y="1971609"/>
              <a:ext cx="41344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一、中暑的集中临床表现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14" name="文本框 13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968F07B-E001-47AD-8E4B-CCB70765DB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5368" y="3626832"/>
            <a:ext cx="4343141" cy="24932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379B1FC-A01B-489D-A2A6-42060C46E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7BA8E8B-0F53-4941-B037-48D5D287B4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61479" y="1127606"/>
            <a:ext cx="2992134" cy="650632"/>
            <a:chOff x="7012778" y="1907903"/>
            <a:chExt cx="2992134" cy="650632"/>
          </a:xfrm>
        </p:grpSpPr>
        <p:sp>
          <p:nvSpPr>
            <p:cNvPr id="10" name="矩形: 圆角 9"/>
            <p:cNvSpPr/>
            <p:nvPr/>
          </p:nvSpPr>
          <p:spPr>
            <a:xfrm>
              <a:off x="7012778" y="1907903"/>
              <a:ext cx="2992134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156203" y="1980401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二、中暑的预防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84796" y="2081656"/>
            <a:ext cx="8974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cs typeface="+mn-ea"/>
                <a:sym typeface="+mn-lt"/>
              </a:rPr>
              <a:t>中暑是夏季常见的急诊，加强预防可以大减少发病率，中暑的预防应注意几点：</a:t>
            </a:r>
            <a:endParaRPr lang="en-US" altLang="zh-CN" sz="2000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4501" y="2916959"/>
            <a:ext cx="2148255" cy="2929199"/>
            <a:chOff x="435964" y="2916959"/>
            <a:chExt cx="2148255" cy="2929199"/>
          </a:xfrm>
        </p:grpSpPr>
        <p:sp>
          <p:nvSpPr>
            <p:cNvPr id="3" name="矩形 2"/>
            <p:cNvSpPr/>
            <p:nvPr/>
          </p:nvSpPr>
          <p:spPr>
            <a:xfrm>
              <a:off x="435964" y="3676333"/>
              <a:ext cx="2148255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充足的睡眠。合理安排休息时间，保证足够的睡眠以保持充沛的体能，并达到防暑目的。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010034" y="2916959"/>
              <a:ext cx="641837" cy="641837"/>
            </a:xfrm>
            <a:prstGeom prst="ellipse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1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83299" y="2916959"/>
            <a:ext cx="2263928" cy="2929199"/>
            <a:chOff x="3283299" y="2916959"/>
            <a:chExt cx="2263928" cy="2929199"/>
          </a:xfrm>
        </p:grpSpPr>
        <p:sp>
          <p:nvSpPr>
            <p:cNvPr id="12" name="矩形 11"/>
            <p:cNvSpPr/>
            <p:nvPr/>
          </p:nvSpPr>
          <p:spPr>
            <a:xfrm>
              <a:off x="3283299" y="3676333"/>
              <a:ext cx="2263928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科学合理的饮食。吃大量的蔬菜、水果及适量的动物蛋白质和脂肪，补充体能消耗。切忌节食。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094344" y="2916959"/>
              <a:ext cx="641837" cy="641837"/>
            </a:xfrm>
            <a:prstGeom prst="ellipse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2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46307" y="2916958"/>
            <a:ext cx="2439775" cy="2929200"/>
            <a:chOff x="6246307" y="2916958"/>
            <a:chExt cx="2439775" cy="2929200"/>
          </a:xfrm>
        </p:grpSpPr>
        <p:sp>
          <p:nvSpPr>
            <p:cNvPr id="13" name="矩形 12"/>
            <p:cNvSpPr/>
            <p:nvPr/>
          </p:nvSpPr>
          <p:spPr>
            <a:xfrm>
              <a:off x="6246307" y="3676333"/>
              <a:ext cx="2439775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做好防晒措施。室外活动要避免阳光直射头部，避免皮肤直接吸收辐射热，带好帽子、衣着宽松。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111896" y="2916958"/>
              <a:ext cx="641837" cy="641837"/>
            </a:xfrm>
            <a:prstGeom prst="ellipse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>
                  <a:cs typeface="+mn-ea"/>
                  <a:sym typeface="+mn-lt"/>
                </a:rPr>
                <a:t>3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214889" y="2916958"/>
            <a:ext cx="2148255" cy="3338305"/>
            <a:chOff x="9385162" y="2916957"/>
            <a:chExt cx="2148255" cy="3338305"/>
          </a:xfrm>
        </p:grpSpPr>
        <p:sp>
          <p:nvSpPr>
            <p:cNvPr id="14" name="矩形 13"/>
            <p:cNvSpPr/>
            <p:nvPr/>
          </p:nvSpPr>
          <p:spPr>
            <a:xfrm>
              <a:off x="9385162" y="3669939"/>
              <a:ext cx="2148255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合理饮水。每日饮水</a:t>
              </a:r>
              <a:r>
                <a:rPr lang="en-US" altLang="zh-CN">
                  <a:cs typeface="+mn-ea"/>
                  <a:sym typeface="+mn-lt"/>
                </a:rPr>
                <a:t>3</a:t>
              </a:r>
              <a:r>
                <a:rPr lang="zh-CN" altLang="en-US">
                  <a:cs typeface="+mn-ea"/>
                  <a:sym typeface="+mn-lt"/>
                </a:rPr>
                <a:t>升至</a:t>
              </a:r>
              <a:r>
                <a:rPr lang="en-US" altLang="zh-CN">
                  <a:cs typeface="+mn-ea"/>
                  <a:sym typeface="+mn-lt"/>
                </a:rPr>
                <a:t>6</a:t>
              </a:r>
              <a:r>
                <a:rPr lang="zh-CN" altLang="en-US">
                  <a:cs typeface="+mn-ea"/>
                  <a:sym typeface="+mn-lt"/>
                </a:rPr>
                <a:t>升，以含氯化钠</a:t>
              </a:r>
              <a:r>
                <a:rPr lang="en-US" altLang="zh-CN">
                  <a:cs typeface="+mn-ea"/>
                  <a:sym typeface="+mn-lt"/>
                </a:rPr>
                <a:t>0.3%</a:t>
              </a:r>
              <a:r>
                <a:rPr lang="zh-CN" altLang="en-US">
                  <a:cs typeface="+mn-ea"/>
                  <a:sym typeface="+mn-lt"/>
                </a:rPr>
                <a:t>－</a:t>
              </a:r>
              <a:r>
                <a:rPr lang="en-US" altLang="zh-CN">
                  <a:cs typeface="+mn-ea"/>
                  <a:sym typeface="+mn-lt"/>
                </a:rPr>
                <a:t>0.5%</a:t>
              </a:r>
              <a:r>
                <a:rPr lang="zh-CN" altLang="en-US">
                  <a:cs typeface="+mn-ea"/>
                  <a:sym typeface="+mn-lt"/>
                </a:rPr>
                <a:t>为宜。饭前饭后以及大运动量前后避免大量饮水。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10196206" y="2916957"/>
              <a:ext cx="641837" cy="641837"/>
            </a:xfrm>
            <a:prstGeom prst="ellipse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4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27" name="文本框 26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D38253E-4C14-4C09-846C-624A29AB6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912E31E-23DC-4A65-AA73-524497E0E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551443" y="1287325"/>
            <a:ext cx="4359429" cy="650632"/>
            <a:chOff x="7012777" y="1907903"/>
            <a:chExt cx="4359429" cy="650632"/>
          </a:xfrm>
        </p:grpSpPr>
        <p:sp>
          <p:nvSpPr>
            <p:cNvPr id="10" name="矩形: 圆角 9"/>
            <p:cNvSpPr/>
            <p:nvPr/>
          </p:nvSpPr>
          <p:spPr>
            <a:xfrm>
              <a:off x="7012777" y="1907903"/>
              <a:ext cx="4359429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156203" y="1980401"/>
              <a:ext cx="41344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cs typeface="+mn-ea"/>
                  <a:sym typeface="+mn-lt"/>
                </a:rPr>
                <a:t>三、出现中暑症状的处理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73158" y="2568665"/>
            <a:ext cx="6327403" cy="3420863"/>
            <a:chOff x="4967650" y="2728937"/>
            <a:chExt cx="6327403" cy="3420863"/>
          </a:xfrm>
        </p:grpSpPr>
        <p:sp>
          <p:nvSpPr>
            <p:cNvPr id="5" name="矩形 4"/>
            <p:cNvSpPr/>
            <p:nvPr/>
          </p:nvSpPr>
          <p:spPr>
            <a:xfrm>
              <a:off x="5625650" y="2728937"/>
              <a:ext cx="5669403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立即</a:t>
              </a:r>
              <a:r>
                <a:rPr lang="zh-CN" altLang="en-US" dirty="0">
                  <a:cs typeface="+mn-ea"/>
                  <a:sym typeface="+mn-lt"/>
                </a:rPr>
                <a:t>将病人转移至阴凉、通风处休息，有利于散热。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补充</a:t>
              </a:r>
              <a:r>
                <a:rPr lang="zh-CN" altLang="en-US" dirty="0">
                  <a:cs typeface="+mn-ea"/>
                  <a:sym typeface="+mn-lt"/>
                </a:rPr>
                <a:t>水及电介质。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用</a:t>
              </a:r>
              <a:r>
                <a:rPr lang="zh-CN" altLang="en-US" dirty="0">
                  <a:cs typeface="+mn-ea"/>
                  <a:sym typeface="+mn-lt"/>
                </a:rPr>
                <a:t>风油精或清凉油涂于病人的头部太阳穴；口服人丹；十滴水；藿香正气丸等药物。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重</a:t>
              </a:r>
              <a:r>
                <a:rPr lang="zh-CN" altLang="en-US" dirty="0">
                  <a:cs typeface="+mn-ea"/>
                  <a:sym typeface="+mn-lt"/>
                </a:rPr>
                <a:t>度中暑病人除以上</a:t>
              </a:r>
              <a:r>
                <a:rPr lang="en-US" altLang="zh-CN" dirty="0">
                  <a:cs typeface="+mn-ea"/>
                  <a:sym typeface="+mn-lt"/>
                </a:rPr>
                <a:t>3</a:t>
              </a:r>
              <a:r>
                <a:rPr lang="zh-CN" altLang="en-US" dirty="0">
                  <a:cs typeface="+mn-ea"/>
                  <a:sym typeface="+mn-lt"/>
                </a:rPr>
                <a:t>点处理外，应立即转送医院救治。</a:t>
              </a: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4985238" y="2755313"/>
              <a:ext cx="527539" cy="527539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1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4985237" y="3627901"/>
              <a:ext cx="527539" cy="527539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2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4967651" y="4563920"/>
              <a:ext cx="527539" cy="527539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3</a:t>
              </a: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4967650" y="5622261"/>
              <a:ext cx="527539" cy="527539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cs typeface="+mn-ea"/>
                  <a:sym typeface="+mn-lt"/>
                </a:rPr>
                <a:t>4</a:t>
              </a:r>
              <a:endParaRPr lang="zh-CN" altLang="en-US" sz="2400">
                <a:cs typeface="+mn-ea"/>
                <a:sym typeface="+mn-lt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293" y="2528546"/>
            <a:ext cx="4025013" cy="4240944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16" name="文本框 15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防暑降温小常识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E1172F6-77A8-4938-B7EB-E9AE8238BF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4307CC9-A379-4410-BAF2-8E5553198FB3}"/>
              </a:ext>
            </a:extLst>
          </p:cNvPr>
          <p:cNvSpPr txBox="1"/>
          <p:nvPr/>
        </p:nvSpPr>
        <p:spPr>
          <a:xfrm>
            <a:off x="1958009" y="2705725"/>
            <a:ext cx="86934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cs typeface="+mn-ea"/>
                <a:sym typeface="+mn-lt"/>
              </a:rPr>
              <a:t>谢谢您的观看！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5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3AD5D1E-4533-4136-A111-914A17BC37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2541495" y="3407523"/>
            <a:ext cx="6613879" cy="8347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小暑的来龙去脉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883556" y="1238618"/>
            <a:ext cx="1929757" cy="1897364"/>
            <a:chOff x="4195434" y="846536"/>
            <a:chExt cx="3801131" cy="336019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871969" y="532660"/>
            <a:ext cx="12872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>
                <a:solidFill>
                  <a:srgbClr val="F8F8F8"/>
                </a:solidFill>
              </a:rPr>
              <a:t>https://www.ypppt.com/</a:t>
            </a:r>
            <a:endParaRPr lang="zh-CN" altLang="en-US" sz="600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54227EA-4162-40FE-9ABD-E249E3E0D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</p:pic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02D9AB8-570F-4CE9-B503-F303E1798F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031515" y="1102957"/>
            <a:ext cx="6128971" cy="4853352"/>
            <a:chOff x="2236460" y="1155711"/>
            <a:chExt cx="6128971" cy="4853352"/>
          </a:xfrm>
        </p:grpSpPr>
        <p:sp>
          <p:nvSpPr>
            <p:cNvPr id="4" name="矩形 3"/>
            <p:cNvSpPr/>
            <p:nvPr/>
          </p:nvSpPr>
          <p:spPr>
            <a:xfrm>
              <a:off x="2391917" y="1250980"/>
              <a:ext cx="5818057" cy="4662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小暑是农历二十四节气之第十一个节气，夏天的第五个节气。每年</a:t>
              </a:r>
              <a:r>
                <a:rPr lang="en-US" altLang="zh-CN" dirty="0">
                  <a:cs typeface="+mn-ea"/>
                  <a:sym typeface="+mn-lt"/>
                </a:rPr>
                <a:t>7</a:t>
              </a:r>
              <a:r>
                <a:rPr lang="zh-CN" altLang="en-US" dirty="0">
                  <a:cs typeface="+mn-ea"/>
                  <a:sym typeface="+mn-lt"/>
                </a:rPr>
                <a:t>月</a:t>
              </a:r>
              <a:r>
                <a:rPr lang="en-US" altLang="zh-CN" dirty="0">
                  <a:cs typeface="+mn-ea"/>
                  <a:sym typeface="+mn-lt"/>
                </a:rPr>
                <a:t>7</a:t>
              </a:r>
              <a:r>
                <a:rPr lang="zh-CN" altLang="en-US" dirty="0">
                  <a:cs typeface="+mn-ea"/>
                  <a:sym typeface="+mn-lt"/>
                </a:rPr>
                <a:t>日或</a:t>
              </a:r>
              <a:r>
                <a:rPr lang="en-US" altLang="zh-CN" dirty="0">
                  <a:cs typeface="+mn-ea"/>
                  <a:sym typeface="+mn-lt"/>
                </a:rPr>
                <a:t>8</a:t>
              </a:r>
              <a:r>
                <a:rPr lang="zh-CN" altLang="en-US" dirty="0">
                  <a:cs typeface="+mn-ea"/>
                  <a:sym typeface="+mn-lt"/>
                </a:rPr>
                <a:t>日视太阳到达黄经</a:t>
              </a:r>
              <a:r>
                <a:rPr lang="en-US" altLang="zh-CN" dirty="0">
                  <a:cs typeface="+mn-ea"/>
                  <a:sym typeface="+mn-lt"/>
                </a:rPr>
                <a:t>105°</a:t>
              </a:r>
              <a:r>
                <a:rPr lang="zh-CN" altLang="en-US" dirty="0">
                  <a:cs typeface="+mn-ea"/>
                  <a:sym typeface="+mn-lt"/>
                </a:rPr>
                <a:t>时为小暑。</a:t>
              </a:r>
              <a:endParaRPr lang="en-US" altLang="zh-CN" dirty="0">
                <a:cs typeface="+mn-ea"/>
                <a:sym typeface="+mn-lt"/>
              </a:endParaRPr>
            </a:p>
            <a:p>
              <a:pPr indent="457200" algn="just">
                <a:lnSpc>
                  <a:spcPct val="150000"/>
                </a:lnSpc>
              </a:pPr>
              <a:r>
                <a:rPr lang="en-US" altLang="zh-CN" dirty="0">
                  <a:cs typeface="+mn-ea"/>
                  <a:sym typeface="+mn-lt"/>
                </a:rPr>
                <a:t>《</a:t>
              </a:r>
              <a:r>
                <a:rPr lang="zh-CN" altLang="en-US" dirty="0">
                  <a:cs typeface="+mn-ea"/>
                  <a:sym typeface="+mn-lt"/>
                </a:rPr>
                <a:t>月令七十二候集解</a:t>
              </a:r>
              <a:r>
                <a:rPr lang="en-US" altLang="zh-CN" dirty="0">
                  <a:cs typeface="+mn-ea"/>
                  <a:sym typeface="+mn-lt"/>
                </a:rPr>
                <a:t>》</a:t>
              </a:r>
              <a:r>
                <a:rPr lang="zh-CN" altLang="en-US" dirty="0">
                  <a:cs typeface="+mn-ea"/>
                  <a:sym typeface="+mn-lt"/>
                </a:rPr>
                <a:t>：“六月节</a:t>
              </a:r>
              <a:r>
                <a:rPr lang="en-US" altLang="zh-CN" dirty="0">
                  <a:cs typeface="+mn-ea"/>
                  <a:sym typeface="+mn-lt"/>
                </a:rPr>
                <a:t>……</a:t>
              </a:r>
              <a:r>
                <a:rPr lang="zh-CN" altLang="en-US" dirty="0">
                  <a:cs typeface="+mn-ea"/>
                  <a:sym typeface="+mn-lt"/>
                </a:rPr>
                <a:t>暑，热也，就热之中分为大小，月初为小，月中为大，今则热气犹小也。”暑，表示炎热的意思，古人认为小暑期间，还不是一年中最热的时候，故称为小暑。</a:t>
              </a:r>
              <a:endParaRPr lang="en-US" altLang="zh-CN" dirty="0">
                <a:cs typeface="+mn-ea"/>
                <a:sym typeface="+mn-lt"/>
              </a:endParaRPr>
            </a:p>
            <a:p>
              <a:pPr indent="457200" algn="just"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也有节气歌谣曰：“小暑不算热，大暑三伏天。”指出一年中最热的时期已经到来，但还未达到极热的程度。俗话说：“热在三伏”。我国三伏天气一般出现在夏至的</a:t>
              </a:r>
              <a:r>
                <a:rPr lang="en-US" altLang="zh-CN" dirty="0">
                  <a:cs typeface="+mn-ea"/>
                  <a:sym typeface="+mn-lt"/>
                </a:rPr>
                <a:t>28</a:t>
              </a:r>
              <a:r>
                <a:rPr lang="zh-CN" altLang="en-US" dirty="0">
                  <a:cs typeface="+mn-ea"/>
                  <a:sym typeface="+mn-lt"/>
                </a:rPr>
                <a:t>天之后，即所谓“夏至三庚数头伏”。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2236460" y="1155711"/>
              <a:ext cx="6128971" cy="4853352"/>
            </a:xfrm>
            <a:prstGeom prst="rect">
              <a:avLst/>
            </a:prstGeom>
            <a:noFill/>
            <a:ln w="19050">
              <a:solidFill>
                <a:srgbClr val="97CC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0"/>
            <a:ext cx="4222010" cy="805690"/>
            <a:chOff x="187840" y="151072"/>
            <a:chExt cx="4222010" cy="805690"/>
          </a:xfrm>
        </p:grpSpPr>
        <p:sp>
          <p:nvSpPr>
            <p:cNvPr id="10" name="文本框 9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小暑的来龙去脉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AC4B1A7-E603-479D-BC5B-552733536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2641680-F12B-4C5F-9F9E-B097A2044C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8473" y="1361213"/>
            <a:ext cx="1069877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我国古代将小暑分为三候：“一候温风至；二候蟋蟀居宇；三候鹰始鸷。”小暑时节大地上便不再有一丝凉风，而是所有的风中都带着热浪；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5690" y="4916307"/>
            <a:ext cx="1043546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诗经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•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七月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中描述蟋蟀的字句有“七月在野，八月在宇，九月在户，十月蟋蟀入我床下。”文中所说的八月即是夏历的六月，即小暑节气的时候，由于炎热，蟋蟀离开了田野，到庭院的墙角下以避暑热；在这一节气中，老鹰因地面气温太高而在清凉的高空中活动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38215" y="2701894"/>
            <a:ext cx="9858375" cy="1748889"/>
            <a:chOff x="1239714" y="2717602"/>
            <a:chExt cx="9858375" cy="1748889"/>
          </a:xfrm>
        </p:grpSpPr>
        <p:sp>
          <p:nvSpPr>
            <p:cNvPr id="8" name="矩形 7"/>
            <p:cNvSpPr/>
            <p:nvPr/>
          </p:nvSpPr>
          <p:spPr>
            <a:xfrm>
              <a:off x="1375262" y="2918039"/>
              <a:ext cx="9722827" cy="11541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39A198"/>
                </a:buCl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一候：温风至。指小暑日后，大地上便不再有一丝凉风，而是所有的风中都带着热浪。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Clr>
                  <a:srgbClr val="39A198"/>
                </a:buCl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二候：蟋蟀居宇。五日后，由于炎热，蟋蟀离开了田野，到庭院的墙角下以避暑热。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Clr>
                  <a:srgbClr val="39A198"/>
                </a:buCl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三候：鹰始鸷。再过五日，老鹰因地面气温太高，而在清凉的高空中活动。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39714" y="2717602"/>
              <a:ext cx="9442939" cy="1748889"/>
            </a:xfrm>
            <a:prstGeom prst="rect">
              <a:avLst/>
            </a:prstGeom>
            <a:noFill/>
            <a:ln w="28575">
              <a:solidFill>
                <a:srgbClr val="97CC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0" y="-31196"/>
            <a:ext cx="4222010" cy="805690"/>
            <a:chOff x="187840" y="151072"/>
            <a:chExt cx="4222010" cy="805690"/>
          </a:xfrm>
        </p:grpSpPr>
        <p:sp>
          <p:nvSpPr>
            <p:cNvPr id="12" name="文本框 11"/>
            <p:cNvSpPr txBox="1"/>
            <p:nvPr/>
          </p:nvSpPr>
          <p:spPr>
            <a:xfrm>
              <a:off x="993530" y="232900"/>
              <a:ext cx="341632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小暑的来龙去脉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49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49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8218287-90E5-413A-9EF9-0F0577B5D7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3660271" y="3429000"/>
            <a:ext cx="4871458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小暑的习俗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DD0663E-66EE-43AD-9991-ADF180529CF2}"/>
              </a:ext>
            </a:extLst>
          </p:cNvPr>
          <p:cNvGrpSpPr/>
          <p:nvPr/>
        </p:nvGrpSpPr>
        <p:grpSpPr>
          <a:xfrm>
            <a:off x="4883556" y="1244674"/>
            <a:ext cx="1929757" cy="1897364"/>
            <a:chOff x="4195434" y="846536"/>
            <a:chExt cx="3801131" cy="3360198"/>
          </a:xfrm>
        </p:grpSpPr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88F9263-313F-4CE6-B294-77AFD9C8A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5434" y="846536"/>
              <a:ext cx="3801131" cy="3360198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D436D74-7860-47E7-9AD9-5CCF188D5101}"/>
                </a:ext>
              </a:extLst>
            </p:cNvPr>
            <p:cNvSpPr txBox="1"/>
            <p:nvPr/>
          </p:nvSpPr>
          <p:spPr>
            <a:xfrm>
              <a:off x="4891093" y="1354741"/>
              <a:ext cx="2731876" cy="2343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8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141677A-FBD9-4FC6-9593-874DD6219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496C5C0-01D4-4501-BAC0-89B14682DE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19992" y="2444270"/>
            <a:ext cx="664145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“吃暑羊”</a:t>
            </a:r>
            <a:r>
              <a:rPr lang="zh-CN" altLang="en-US" dirty="0">
                <a:cs typeface="+mn-ea"/>
                <a:sym typeface="+mn-lt"/>
              </a:rPr>
              <a:t>是鲁南和苏北地区在小暑时节的传统习俗。入暑之后，正值三夏刚过、秋收未到的夏闲时候，忙活半年的庄稼人便三五户一群、七八家一伙吃起暑羊来。而此时喝着山泉水长大的小山羊，吃了数月的青草，已是肉质肥嫩、香气扑鼻。这种习俗可追溯到尧舜时期，在当地民间有“彭城伏羊一碗汤，不用神医开药方，之说法。徐州人对吃暑羊的爱好莫过于当地民谣：“六月六接姑娘，新麦饼羊肉汤。”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531777" y="1665959"/>
            <a:ext cx="2417885" cy="683651"/>
            <a:chOff x="7566883" y="1390826"/>
            <a:chExt cx="2417885" cy="683651"/>
          </a:xfrm>
        </p:grpSpPr>
        <p:sp>
          <p:nvSpPr>
            <p:cNvPr id="11" name="矩形: 圆角 10"/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吃暑羊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0"/>
            <a:ext cx="3298680" cy="805690"/>
            <a:chOff x="187840" y="151072"/>
            <a:chExt cx="3298680" cy="805690"/>
          </a:xfrm>
        </p:grpSpPr>
        <p:sp>
          <p:nvSpPr>
            <p:cNvPr id="15" name="文本框 14"/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小暑的习俗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8" y="3083524"/>
            <a:ext cx="3312917" cy="33129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B2B7C2E-B8C1-4C7A-A53C-4772C54CC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EB880AC-1A0B-4E0C-85D9-6356B568BEF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8905" y="2178521"/>
            <a:ext cx="65520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茉莉</a:t>
            </a:r>
            <a:r>
              <a:rPr lang="zh-CN" altLang="en-US" dirty="0">
                <a:cs typeface="+mn-ea"/>
                <a:sym typeface="+mn-lt"/>
              </a:rPr>
              <a:t>，性喜烈日，于炎夏盛开。花香浓郁，能祛秽浊之气。江苏和上海等地，夏天的卖花人，常把连蒂的茉莉花用细铁丝扎成花球、花带等，供女子簪戴。苏州虎丘的花农，把茉莉放在马头篮里，沿街叫卖，称之为戴花，妇女们一般都会购买、簪戴。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晋书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载“都人簪奈花”，奈花，就是现在的茉莉。盛夏时候，每晚采下茉莉花，取井水半杯，用东西把花架在杯上，使花离水一二分高，用厚纸密封。第二天花可答戴，水用来点茶，清香扑鼻，尤其绝妙。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096000" y="1494870"/>
            <a:ext cx="2417885" cy="683651"/>
            <a:chOff x="7566883" y="1390826"/>
            <a:chExt cx="2417885" cy="683651"/>
          </a:xfrm>
        </p:grpSpPr>
        <p:sp>
          <p:nvSpPr>
            <p:cNvPr id="11" name="矩形: 圆角 10"/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簪茉莉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0"/>
            <a:ext cx="3298680" cy="805690"/>
            <a:chOff x="187840" y="151072"/>
            <a:chExt cx="3298680" cy="805690"/>
          </a:xfrm>
        </p:grpSpPr>
        <p:sp>
          <p:nvSpPr>
            <p:cNvPr id="14" name="文本框 13"/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小暑的习俗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AC0C11B-E8DC-4321-8E01-88F188F7B7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35728">
            <a:off x="118059" y="3120316"/>
            <a:ext cx="4208765" cy="23010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7A95CDA-DC32-4200-A3AE-0C2521BC0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25741B4-94F6-4204-B4E5-5EF98EBE6C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AF6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92980" y="2277580"/>
            <a:ext cx="52929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小暑时节，民间还有晒书画、衣服的习俗。民谚有云：“六月六，人晒衣裳龙晒袍”，“六月六，家家晒红绿”。“红绿”就是指五颜六色的各样衣服。因为这一天，差不多是在小暑的前夕，为一年中气温最高，日照时间最长，阳光辐射最强的日子，所以家家户户多会不约而同选择这一天“晒伏”，把存放在箱柜里的衣服晾到外面接受阳光的暴晒，以去潮，去湿，防霉防蛀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30521" y="1359678"/>
            <a:ext cx="2417885" cy="683651"/>
            <a:chOff x="7566883" y="1390826"/>
            <a:chExt cx="2417885" cy="683651"/>
          </a:xfrm>
        </p:grpSpPr>
        <p:sp>
          <p:nvSpPr>
            <p:cNvPr id="11" name="矩形: 圆角 10"/>
            <p:cNvSpPr/>
            <p:nvPr/>
          </p:nvSpPr>
          <p:spPr>
            <a:xfrm>
              <a:off x="7566883" y="1390826"/>
              <a:ext cx="2417885" cy="650632"/>
            </a:xfrm>
            <a:prstGeom prst="roundRect">
              <a:avLst/>
            </a:prstGeom>
            <a:solidFill>
              <a:srgbClr val="97C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990995" y="1428146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cs typeface="+mn-ea"/>
                  <a:sym typeface="+mn-lt"/>
                </a:rPr>
                <a:t>晒书画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0"/>
            <a:ext cx="3298680" cy="805690"/>
            <a:chOff x="187840" y="151072"/>
            <a:chExt cx="3298680" cy="805690"/>
          </a:xfrm>
        </p:grpSpPr>
        <p:sp>
          <p:nvSpPr>
            <p:cNvPr id="14" name="文本框 13"/>
            <p:cNvSpPr txBox="1"/>
            <p:nvPr/>
          </p:nvSpPr>
          <p:spPr>
            <a:xfrm>
              <a:off x="993530" y="232900"/>
              <a:ext cx="2492990" cy="646331"/>
            </a:xfrm>
            <a:prstGeom prst="rect">
              <a:avLst/>
            </a:prstGeom>
            <a:solidFill>
              <a:srgbClr val="F5F8F4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小暑的习俗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840" y="151072"/>
              <a:ext cx="805690" cy="8056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ripple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中国风荷叶小暑ppt模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xz432i0">
      <a:majorFont>
        <a:latin typeface="微软雅黑"/>
        <a:ea typeface="隶书"/>
        <a:cs typeface=""/>
      </a:majorFont>
      <a:minorFont>
        <a:latin typeface="微软雅黑"/>
        <a:ea typeface="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3168</Words>
  <Application>Microsoft Office PowerPoint</Application>
  <PresentationFormat>宽屏</PresentationFormat>
  <Paragraphs>168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等线</vt:lpstr>
      <vt:lpstr>隶书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138</cp:revision>
  <dcterms:created xsi:type="dcterms:W3CDTF">2018-06-28T04:50:00Z</dcterms:created>
  <dcterms:modified xsi:type="dcterms:W3CDTF">2023-06-26T01:22:59Z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