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  <p:sldMasterId id="2147483667" r:id="rId3"/>
  </p:sldMasterIdLst>
  <p:notesMasterIdLst>
    <p:notesMasterId r:id="rId25"/>
  </p:notesMasterIdLst>
  <p:sldIdLst>
    <p:sldId id="256" r:id="rId4"/>
    <p:sldId id="282" r:id="rId5"/>
    <p:sldId id="258" r:id="rId6"/>
    <p:sldId id="262" r:id="rId7"/>
    <p:sldId id="261" r:id="rId8"/>
    <p:sldId id="260" r:id="rId9"/>
    <p:sldId id="7304" r:id="rId10"/>
    <p:sldId id="266" r:id="rId11"/>
    <p:sldId id="265" r:id="rId12"/>
    <p:sldId id="264" r:id="rId13"/>
    <p:sldId id="263" r:id="rId14"/>
    <p:sldId id="7305" r:id="rId15"/>
    <p:sldId id="269" r:id="rId16"/>
    <p:sldId id="268" r:id="rId17"/>
    <p:sldId id="267" r:id="rId18"/>
    <p:sldId id="7306" r:id="rId19"/>
    <p:sldId id="272" r:id="rId20"/>
    <p:sldId id="271" r:id="rId21"/>
    <p:sldId id="270" r:id="rId22"/>
    <p:sldId id="7307" r:id="rId23"/>
    <p:sldId id="7308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7F7"/>
    <a:srgbClr val="E9E3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8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20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4" d="100"/>
          <a:sy n="84" d="100"/>
        </p:scale>
        <p:origin x="382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DFE25E-2391-47B6-B5FF-BA5297052C73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59E04B-3254-44A1-8AEC-ECE62E89C6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4874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5E55F-AEB1-4EB6-A457-681F8B804B7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7427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2D60DD-FF3F-4315-ADF5-F4EA7ADC064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833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2D60DD-FF3F-4315-ADF5-F4EA7ADC064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6152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59E04B-3254-44A1-8AEC-ECE62E89C6B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03787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2D60DD-FF3F-4315-ADF5-F4EA7ADC064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3404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2D60DD-FF3F-4315-ADF5-F4EA7ADC064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9864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9051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7E2371F9-DC56-4090-8CA9-E47E6FB889F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297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DEBB88E-0BCF-4E08-ABB2-591CC3515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6E039A03-39F1-4EE6-BA32-DDF8D0A937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F6FEC08E-CDCC-4AD5-BAD5-EA4711D8E9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0D3537D-5BAD-43E0-8D53-0B3F6B6F35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060DCD-7F8A-4B5C-96CC-7C94658F1049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26920C17-934B-42AD-B288-2754B8B3B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5E9852B-D258-41EF-A786-11705543A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EFD42D-B656-411C-BC06-6E8DEDB31E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4365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851067C-6D46-40DF-B200-B3C5AD5DB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C9BCC345-15BF-4F8B-9743-ADF400674A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6F4A317-8044-4E8D-9662-ED1BE7A0D8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060DCD-7F8A-4B5C-96CC-7C94658F1049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D9FA2AB-717B-45D6-B53A-C0C6A99F3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76FF808-B887-49D5-A8DB-503D829E2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EFD42D-B656-411C-BC06-6E8DEDB31E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31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A3D0BEF1-7D60-406F-BF09-F150562EB7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42A934AD-7443-48E9-833C-75084E226F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1E31B7B-C070-4511-861D-D68EBEF304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060DCD-7F8A-4B5C-96CC-7C94658F1049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ABC40C1-D277-491A-B737-B85D1BF7A0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F74873E-181D-4BE3-ABC0-41E43AE5B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EFD42D-B656-411C-BC06-6E8DEDB31E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1036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4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5998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9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399"/>
            </a:lvl1pPr>
            <a:lvl2pPr marL="457051" indent="0" algn="ctr">
              <a:buNone/>
              <a:defRPr sz="1999"/>
            </a:lvl2pPr>
            <a:lvl3pPr marL="914103" indent="0" algn="ctr">
              <a:buNone/>
              <a:defRPr sz="1799"/>
            </a:lvl3pPr>
            <a:lvl4pPr marL="1371154" indent="0" algn="ctr">
              <a:buNone/>
              <a:defRPr sz="1599"/>
            </a:lvl4pPr>
            <a:lvl5pPr marL="1828206" indent="0" algn="ctr">
              <a:buNone/>
              <a:defRPr sz="1599"/>
            </a:lvl5pPr>
            <a:lvl6pPr marL="2285257" indent="0" algn="ctr">
              <a:buNone/>
              <a:defRPr sz="1599"/>
            </a:lvl6pPr>
            <a:lvl7pPr marL="2742308" indent="0" algn="ctr">
              <a:buNone/>
              <a:defRPr sz="1599"/>
            </a:lvl7pPr>
            <a:lvl8pPr marL="3199360" indent="0" algn="ctr">
              <a:buNone/>
              <a:defRPr sz="1599"/>
            </a:lvl8pPr>
            <a:lvl9pPr marL="3656411" indent="0" algn="ctr">
              <a:buNone/>
              <a:defRPr sz="1599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B8F931-1C39-45FB-B94A-0A5F622B0500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C2367D-6DD9-4A5C-B8E0-AB1017AD77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0442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2B8F931-1C39-45FB-B94A-0A5F622B0500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2C2367D-6DD9-4A5C-B8E0-AB1017AD774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5916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3007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7142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04357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2335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745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2685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2666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2098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5732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2293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32480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9142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8672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9012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674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9871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AD40B48-7E79-4228-B837-755EC715D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531EA490-480E-441C-8494-E024A6A600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20C2F4DC-D5AB-445D-BBC2-3F2F9B4B9D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71E8733E-1374-4D1E-98A3-963D05CAC7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060DCD-7F8A-4B5C-96CC-7C94658F1049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F663A127-5F12-49C3-B5AC-4AE472467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E9B2C636-E18B-43C1-A09C-990094FF9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EFD42D-B656-411C-BC06-6E8DEDB31E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8743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91C745B-802C-4035-984F-D57722C94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D6FCEB93-B267-40C7-BACB-6B359AA5B2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E889C5F8-E328-427B-B6E4-D51C17A620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938297A7-DE99-4E8E-BF22-0C3EFF58B8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918D0242-7806-4230-82A5-D6EF190DE5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4FB32BF5-7CE0-418B-B118-1BA4C197F2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060DCD-7F8A-4B5C-96CC-7C94658F1049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97339414-B960-47DA-8214-41E4BC9E3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D046D9DB-B2F1-4948-8517-39F249E56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EFD42D-B656-411C-BC06-6E8DEDB31E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227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91C745B-802C-4035-984F-D57722C94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D6FCEB93-B267-40C7-BACB-6B359AA5B2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E889C5F8-E328-427B-B6E4-D51C17A620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938297A7-DE99-4E8E-BF22-0C3EFF58B8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918D0242-7806-4230-82A5-D6EF190DE5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4FB32BF5-7CE0-418B-B118-1BA4C197F2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060DCD-7F8A-4B5C-96CC-7C94658F1049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97339414-B960-47DA-8214-41E4BC9E3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D046D9DB-B2F1-4948-8517-39F249E56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EFD42D-B656-411C-BC06-6E8DEDB31E98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3" y="673957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63250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F7C70CC-71A2-42B9-ABCD-B38E5C255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5E400980-EFFA-4390-B55B-EEFC50AEF9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060DCD-7F8A-4B5C-96CC-7C94658F1049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F44194F6-04DF-4ABA-9C2B-246132AE9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345C7DA9-8B62-4481-AA69-58AD5B8E7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EFD42D-B656-411C-BC06-6E8DEDB31E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3292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B1DA9B4A-34E3-4E82-BD42-B5F76D5600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060DCD-7F8A-4B5C-96CC-7C94658F1049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FB331CB9-A5DB-420D-BBE6-8402D33CF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2A4B73FA-ED5E-4D48-8ABD-691991469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EFD42D-B656-411C-BC06-6E8DEDB31E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5318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E243E6C-0C58-452B-B1B3-BAA00D84F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8A61EC65-A521-4B9C-A9D4-579F9E637C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0337D88F-2957-4512-ACE5-ACD58FE441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7C19EBF6-3E9E-45A6-8676-E1487D6980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0060DCD-7F8A-4B5C-96CC-7C94658F1049}" type="datetimeFigureOut">
              <a:rPr lang="zh-CN" altLang="en-US" smtClean="0"/>
              <a:t>2023/6/26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927299D-08E1-4475-900F-8DF7763E2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BDC5DD14-7E11-4505-A171-BCB144C67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9EFD42D-B656-411C-BC06-6E8DEDB31E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73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3E195A1-9CB8-4163-901F-3802F82F8A40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095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2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9499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468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4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01FDE329-5AD8-439F-9939-D8C1E199697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717" t="26749" r="23972" b="34084"/>
          <a:stretch/>
        </p:blipFill>
        <p:spPr>
          <a:xfrm>
            <a:off x="1009650" y="533400"/>
            <a:ext cx="5505450" cy="584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947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>
            <a:extLst>
              <a:ext uri="{FF2B5EF4-FFF2-40B4-BE49-F238E27FC236}">
                <a16:creationId xmlns="" xmlns:a16="http://schemas.microsoft.com/office/drawing/2014/main" id="{AE484A6B-EA37-4D64-9BB7-CA9D9141F5B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180507" y="1594766"/>
            <a:ext cx="5285105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pc="300" dirty="0">
                <a:solidFill>
                  <a:schemeClr val="accent1"/>
                </a:solidFill>
                <a:cs typeface="+mn-ea"/>
                <a:sym typeface="+mn-lt"/>
              </a:rPr>
              <a:t>安苗</a:t>
            </a:r>
            <a:endParaRPr lang="zh-CN" altLang="en-US" spc="300" dirty="0">
              <a:solidFill>
                <a:sysClr val="windowText" lastClr="000000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ysClr val="windowText" lastClr="000000"/>
                </a:solidFill>
                <a:cs typeface="+mn-ea"/>
                <a:sym typeface="+mn-lt"/>
              </a:rPr>
              <a:t>夏至打泥巴仗习俗安苗系皖南的农事习俗活动，始于明初。每到夏至时节，种完水稻，为祈求秋天有个好收成，各地都要举行安苗祭祀活动。家家户户用新麦面蒸发包，把面捏成五谷六畜、瓜果蔬菜等形状，然后用蔬菜汁染上颜色，作为祭祀供品，祈求五谷丰登、村民平安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B77AE198-576E-4B1A-8376-02796E93604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81789" y="1352550"/>
            <a:ext cx="4610112" cy="4610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976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>
            <a:extLst>
              <a:ext uri="{FF2B5EF4-FFF2-40B4-BE49-F238E27FC236}">
                <a16:creationId xmlns="" xmlns:a16="http://schemas.microsoft.com/office/drawing/2014/main" id="{53380F41-FD9F-4682-A99F-94E7567FFB7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544216" y="1987984"/>
            <a:ext cx="49457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pc="300" dirty="0">
                <a:solidFill>
                  <a:schemeClr val="accent1"/>
                </a:solidFill>
                <a:cs typeface="+mn-ea"/>
                <a:sym typeface="+mn-lt"/>
              </a:rPr>
              <a:t>打泥巴仗</a:t>
            </a:r>
            <a:endParaRPr lang="zh-CN" altLang="en-US" sz="2400" spc="3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pc="300" dirty="0">
                <a:cs typeface="+mn-ea"/>
                <a:sym typeface="+mn-lt"/>
              </a:rPr>
              <a:t>贵州东南部一带的侗族青年男女，每年夏至前后都要举办打泥巴仗节。当天，新婚夫妇由要好的男女青年陪同，集体插秧，边插秧边打闹，互扔泥巴。活动结束，检查战果，身上泥巴最多的，就是最受欢迎的人。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A60E7702-63CF-491B-A313-2B3B823441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78828" y="623676"/>
            <a:ext cx="6096012" cy="6096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631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F5F1B259-58CF-4450-BA5F-4784D301B6E3}"/>
              </a:ext>
            </a:extLst>
          </p:cNvPr>
          <p:cNvGrpSpPr/>
          <p:nvPr/>
        </p:nvGrpSpPr>
        <p:grpSpPr>
          <a:xfrm>
            <a:off x="2057401" y="1922818"/>
            <a:ext cx="8077198" cy="3046988"/>
            <a:chOff x="2057401" y="2671458"/>
            <a:chExt cx="8077198" cy="3046988"/>
          </a:xfrm>
        </p:grpSpPr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299D5ECA-6C39-4007-BB48-96E467CD5D3A}"/>
                </a:ext>
              </a:extLst>
            </p:cNvPr>
            <p:cNvSpPr txBox="1"/>
            <p:nvPr/>
          </p:nvSpPr>
          <p:spPr>
            <a:xfrm>
              <a:off x="3803064" y="2671458"/>
              <a:ext cx="4585871" cy="144655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extrusionH="57150">
                <a:bevelT w="12700" h="38100"/>
              </a:sp3d>
            </a:bodyPr>
            <a:lstStyle>
              <a:defPPr>
                <a:defRPr lang="zh-CN"/>
              </a:defPPr>
              <a:lvl1pPr>
                <a:defRPr sz="7200" b="1">
                  <a:gradFill flip="none" rotWithShape="1">
                    <a:gsLst>
                      <a:gs pos="59000">
                        <a:srgbClr val="E8CABB"/>
                      </a:gs>
                      <a:gs pos="21000">
                        <a:srgbClr val="865A42"/>
                      </a:gs>
                      <a:gs pos="87000">
                        <a:srgbClr val="885B40"/>
                      </a:gs>
                      <a:gs pos="0">
                        <a:srgbClr val="E8CABB"/>
                      </a:gs>
                    </a:gsLst>
                    <a:lin ang="0" scaled="1"/>
                    <a:tileRect/>
                  </a:gradFill>
                  <a:latin typeface="仓耳青禾体-谷力 W04" panose="02020400000000000000" pitchFamily="18" charset="-122"/>
                  <a:ea typeface="仓耳青禾体-谷力 W04" panose="02020400000000000000" pitchFamily="18" charset="-122"/>
                </a:defRPr>
              </a:lvl1pPr>
            </a:lstStyle>
            <a:p>
              <a:r>
                <a:rPr lang="en-US" altLang="zh-CN" sz="8800" b="0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PART 03</a:t>
              </a:r>
              <a:endParaRPr lang="zh-CN" altLang="en-US" sz="8800" b="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6DE4FB4E-F8A7-4B40-AD22-4B6E5E5C6735}"/>
                </a:ext>
              </a:extLst>
            </p:cNvPr>
            <p:cNvSpPr txBox="1"/>
            <p:nvPr/>
          </p:nvSpPr>
          <p:spPr>
            <a:xfrm>
              <a:off x="2057401" y="4118008"/>
              <a:ext cx="8077198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300" dirty="0">
                  <a:solidFill>
                    <a:schemeClr val="accent1"/>
                  </a:solidFill>
                  <a:cs typeface="+mn-ea"/>
                  <a:sym typeface="+mn-lt"/>
                </a:rPr>
                <a:t>夏至的特点</a:t>
              </a:r>
              <a:endParaRPr lang="en-US" altLang="zh-CN" sz="4400" spc="300" dirty="0">
                <a:solidFill>
                  <a:schemeClr val="accent1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夏至，古时又称</a:t>
              </a:r>
              <a:r>
                <a:rPr lang="en-US" altLang="zh-CN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夏节</a:t>
              </a:r>
              <a:r>
                <a:rPr lang="en-US" altLang="zh-CN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、</a:t>
              </a:r>
              <a:r>
                <a:rPr lang="en-US" altLang="zh-CN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夏至节</a:t>
              </a:r>
              <a:r>
                <a:rPr lang="en-US" altLang="zh-CN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。古人说</a:t>
              </a:r>
              <a:r>
                <a:rPr lang="en-US" altLang="zh-CN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:"</a:t>
              </a:r>
              <a:r>
                <a:rPr lang="zh-CN" altLang="en-US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日长之至，日影短至，至者，极也，故曰夏至</a:t>
              </a:r>
              <a:r>
                <a:rPr lang="en-US" altLang="zh-CN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。</a:t>
              </a:r>
              <a:endParaRPr lang="zh-CN" altLang="en-US" sz="16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344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385A9E78-8EEA-43B4-B942-3D1F8EF079B7}"/>
              </a:ext>
            </a:extLst>
          </p:cNvPr>
          <p:cNvSpPr txBox="1"/>
          <p:nvPr/>
        </p:nvSpPr>
        <p:spPr>
          <a:xfrm>
            <a:off x="1787895" y="1631729"/>
            <a:ext cx="1431161" cy="428275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cs typeface="+mn-ea"/>
                <a:sym typeface="+mn-lt"/>
              </a:rPr>
              <a:t>夏至，是农作物成熟的意思。夏至是二十四节气中的第九个节气。</a:t>
            </a:r>
          </a:p>
          <a:p>
            <a:pPr>
              <a:lnSpc>
                <a:spcPct val="150000"/>
              </a:lnSpc>
            </a:pPr>
            <a:endParaRPr lang="zh-CN" altLang="en-US" spc="300" dirty="0"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C6412F51-6DA5-4073-BD84-317452D202A3}"/>
              </a:ext>
            </a:extLst>
          </p:cNvPr>
          <p:cNvSpPr txBox="1"/>
          <p:nvPr/>
        </p:nvSpPr>
        <p:spPr>
          <a:xfrm>
            <a:off x="8465544" y="1631729"/>
            <a:ext cx="2585323" cy="42734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spc="300" dirty="0">
                <a:solidFill>
                  <a:schemeClr val="accent1"/>
                </a:solidFill>
                <a:cs typeface="+mn-ea"/>
                <a:sym typeface="+mn-lt"/>
              </a:rPr>
              <a:t>夏至的特点</a:t>
            </a:r>
            <a:endParaRPr lang="en-US" altLang="zh-CN" sz="3200" spc="300" dirty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pc="300" dirty="0">
                <a:cs typeface="+mn-ea"/>
                <a:sym typeface="+mn-lt"/>
              </a:rPr>
              <a:t>在每年的6月5日左右，太阳到达黄经75°时为夏至。《月令七十二候集解》：“五月节，谓有芒之种谷可稼种矣”。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7961CE5E-D710-462B-AD33-A0385C703D6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7994" y="755899"/>
            <a:ext cx="6096012" cy="5346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917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5">
            <a:extLst>
              <a:ext uri="{FF2B5EF4-FFF2-40B4-BE49-F238E27FC236}">
                <a16:creationId xmlns="" xmlns:a16="http://schemas.microsoft.com/office/drawing/2014/main" id="{49536A9D-AE5D-4BD0-800A-7550A2CC09DB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532372" y="2117359"/>
            <a:ext cx="403022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spc="300" dirty="0">
                <a:solidFill>
                  <a:schemeClr val="accent1"/>
                </a:solidFill>
                <a:cs typeface="+mn-ea"/>
                <a:sym typeface="+mn-lt"/>
              </a:rPr>
              <a:t>夏至的特点</a:t>
            </a:r>
            <a:endParaRPr lang="en-US" altLang="zh-CN" sz="3200" spc="300" dirty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000" spc="300" dirty="0">
                <a:cs typeface="+mn-ea"/>
                <a:sym typeface="+mn-lt"/>
              </a:rPr>
              <a:t>“夏至”也称为“忙种”“忙着种”，是农民朋友的散播播种。“夏至”到来预示着农民开始了忙碌的田间生活。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7ADBB4A9-8076-43EF-AFFD-497C5CFA54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2599" y="752496"/>
            <a:ext cx="5353008" cy="5353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753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0485A5F0-8176-4B87-A050-B6F37C582E8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86390" y="495300"/>
            <a:ext cx="5867398" cy="5867398"/>
          </a:xfrm>
          <a:prstGeom prst="rect">
            <a:avLst/>
          </a:prstGeom>
        </p:spPr>
      </p:pic>
      <p:sp>
        <p:nvSpPr>
          <p:cNvPr id="2" name="PA-文本框 5">
            <a:extLst>
              <a:ext uri="{FF2B5EF4-FFF2-40B4-BE49-F238E27FC236}">
                <a16:creationId xmlns="" xmlns:a16="http://schemas.microsoft.com/office/drawing/2014/main" id="{3B0DF790-27DD-468E-BF1F-D3F95313071C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92012" y="1375969"/>
            <a:ext cx="590888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spc="300" dirty="0">
                <a:solidFill>
                  <a:schemeClr val="accent1"/>
                </a:solidFill>
                <a:cs typeface="+mn-ea"/>
                <a:sym typeface="+mn-lt"/>
              </a:rPr>
              <a:t>夏至的特点</a:t>
            </a:r>
            <a:endParaRPr lang="en-US" altLang="zh-CN" sz="3200" spc="300" dirty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pc="300" dirty="0">
                <a:cs typeface="+mn-ea"/>
                <a:sym typeface="+mn-lt"/>
              </a:rPr>
              <a:t>夏至是二十四节气之一，一般在6月6日前后，太阳到达黄经75°的时候。夏至，古时又称</a:t>
            </a:r>
            <a:r>
              <a:rPr lang="en-US" altLang="zh-CN" spc="300" dirty="0">
                <a:cs typeface="+mn-ea"/>
                <a:sym typeface="+mn-lt"/>
              </a:rPr>
              <a:t>"</a:t>
            </a:r>
            <a:r>
              <a:rPr lang="zh-CN" altLang="en-US" spc="300" dirty="0">
                <a:cs typeface="+mn-ea"/>
                <a:sym typeface="+mn-lt"/>
              </a:rPr>
              <a:t>夏节</a:t>
            </a:r>
            <a:r>
              <a:rPr lang="en-US" altLang="zh-CN" spc="300" dirty="0">
                <a:cs typeface="+mn-ea"/>
                <a:sym typeface="+mn-lt"/>
              </a:rPr>
              <a:t>"</a:t>
            </a:r>
            <a:r>
              <a:rPr lang="zh-CN" altLang="en-US" spc="300" dirty="0">
                <a:cs typeface="+mn-ea"/>
                <a:sym typeface="+mn-lt"/>
              </a:rPr>
              <a:t>、</a:t>
            </a:r>
            <a:r>
              <a:rPr lang="en-US" altLang="zh-CN" spc="300" dirty="0">
                <a:cs typeface="+mn-ea"/>
                <a:sym typeface="+mn-lt"/>
              </a:rPr>
              <a:t>"</a:t>
            </a:r>
            <a:r>
              <a:rPr lang="zh-CN" altLang="en-US" spc="300" dirty="0">
                <a:cs typeface="+mn-ea"/>
                <a:sym typeface="+mn-lt"/>
              </a:rPr>
              <a:t>夏至节</a:t>
            </a:r>
            <a:r>
              <a:rPr lang="en-US" altLang="zh-CN" spc="300" dirty="0">
                <a:cs typeface="+mn-ea"/>
                <a:sym typeface="+mn-lt"/>
              </a:rPr>
              <a:t>"</a:t>
            </a:r>
            <a:r>
              <a:rPr lang="zh-CN" altLang="en-US" spc="300" dirty="0">
                <a:cs typeface="+mn-ea"/>
                <a:sym typeface="+mn-lt"/>
              </a:rPr>
              <a:t>。古人说</a:t>
            </a:r>
            <a:r>
              <a:rPr lang="en-US" altLang="zh-CN" spc="300" dirty="0">
                <a:cs typeface="+mn-ea"/>
                <a:sym typeface="+mn-lt"/>
              </a:rPr>
              <a:t>:"</a:t>
            </a:r>
            <a:r>
              <a:rPr lang="zh-CN" altLang="en-US" spc="300" dirty="0">
                <a:cs typeface="+mn-ea"/>
                <a:sym typeface="+mn-lt"/>
              </a:rPr>
              <a:t>日长之至，日影短至，至者，极也，故曰夏至</a:t>
            </a:r>
            <a:r>
              <a:rPr lang="en-US" altLang="zh-CN" spc="300" dirty="0">
                <a:cs typeface="+mn-ea"/>
                <a:sym typeface="+mn-lt"/>
              </a:rPr>
              <a:t>"</a:t>
            </a:r>
            <a:r>
              <a:rPr lang="zh-CN" altLang="en-US" spc="300" dirty="0">
                <a:cs typeface="+mn-ea"/>
                <a:sym typeface="+mn-lt"/>
              </a:rPr>
              <a:t>。《月令七十二侯集解》：“五月节，谓有芒之种谷可稼种矣。”此时中国长江中下游地区将进入多雨的黄梅时节。</a:t>
            </a:r>
            <a:endParaRPr lang="en-US" altLang="zh-CN" spc="3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pc="300" dirty="0">
                <a:cs typeface="+mn-ea"/>
                <a:sym typeface="+mn-lt"/>
              </a:rPr>
              <a:t>2016年11月30日，中国“二十四节气”正式列入联合国非遗名录。</a:t>
            </a:r>
          </a:p>
        </p:txBody>
      </p:sp>
    </p:spTree>
    <p:extLst>
      <p:ext uri="{BB962C8B-B14F-4D97-AF65-F5344CB8AC3E}">
        <p14:creationId xmlns:p14="http://schemas.microsoft.com/office/powerpoint/2010/main" val="274168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0274BE7A-C30E-487F-BB0A-00121FB2AA47}"/>
              </a:ext>
            </a:extLst>
          </p:cNvPr>
          <p:cNvGrpSpPr/>
          <p:nvPr/>
        </p:nvGrpSpPr>
        <p:grpSpPr>
          <a:xfrm>
            <a:off x="2057401" y="1922818"/>
            <a:ext cx="8077198" cy="3046988"/>
            <a:chOff x="2057401" y="2671458"/>
            <a:chExt cx="8077198" cy="3046988"/>
          </a:xfrm>
        </p:grpSpPr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376DC18B-91AC-407E-8AA4-FF93185ED6C3}"/>
                </a:ext>
              </a:extLst>
            </p:cNvPr>
            <p:cNvSpPr txBox="1"/>
            <p:nvPr/>
          </p:nvSpPr>
          <p:spPr>
            <a:xfrm>
              <a:off x="3803064" y="2671458"/>
              <a:ext cx="4585871" cy="144655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extrusionH="57150">
                <a:bevelT w="12700" h="38100"/>
              </a:sp3d>
            </a:bodyPr>
            <a:lstStyle>
              <a:defPPr>
                <a:defRPr lang="zh-CN"/>
              </a:defPPr>
              <a:lvl1pPr>
                <a:defRPr sz="7200" b="1">
                  <a:gradFill flip="none" rotWithShape="1">
                    <a:gsLst>
                      <a:gs pos="59000">
                        <a:srgbClr val="E8CABB"/>
                      </a:gs>
                      <a:gs pos="21000">
                        <a:srgbClr val="865A42"/>
                      </a:gs>
                      <a:gs pos="87000">
                        <a:srgbClr val="885B40"/>
                      </a:gs>
                      <a:gs pos="0">
                        <a:srgbClr val="E8CABB"/>
                      </a:gs>
                    </a:gsLst>
                    <a:lin ang="0" scaled="1"/>
                    <a:tileRect/>
                  </a:gradFill>
                  <a:latin typeface="仓耳青禾体-谷力 W04" panose="02020400000000000000" pitchFamily="18" charset="-122"/>
                  <a:ea typeface="仓耳青禾体-谷力 W04" panose="02020400000000000000" pitchFamily="18" charset="-122"/>
                </a:defRPr>
              </a:lvl1pPr>
            </a:lstStyle>
            <a:p>
              <a:r>
                <a:rPr lang="en-US" altLang="zh-CN" sz="8800" b="0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PART 04</a:t>
              </a:r>
              <a:endParaRPr lang="zh-CN" altLang="en-US" sz="8800" b="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5164025E-598B-4C5A-A007-6DC6625353A4}"/>
                </a:ext>
              </a:extLst>
            </p:cNvPr>
            <p:cNvSpPr txBox="1"/>
            <p:nvPr/>
          </p:nvSpPr>
          <p:spPr>
            <a:xfrm>
              <a:off x="2057401" y="4118008"/>
              <a:ext cx="8077198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300" dirty="0">
                  <a:solidFill>
                    <a:schemeClr val="accent1"/>
                  </a:solidFill>
                  <a:cs typeface="+mn-ea"/>
                  <a:sym typeface="+mn-lt"/>
                </a:rPr>
                <a:t>夏至的诗歌</a:t>
              </a:r>
              <a:endParaRPr lang="en-US" altLang="zh-CN" sz="4400" spc="300" dirty="0">
                <a:solidFill>
                  <a:schemeClr val="accent1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夏至，古时又称</a:t>
              </a:r>
              <a:r>
                <a:rPr lang="en-US" altLang="zh-CN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夏节</a:t>
              </a:r>
              <a:r>
                <a:rPr lang="en-US" altLang="zh-CN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、</a:t>
              </a:r>
              <a:r>
                <a:rPr lang="en-US" altLang="zh-CN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夏至节</a:t>
              </a:r>
              <a:r>
                <a:rPr lang="en-US" altLang="zh-CN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。古人说</a:t>
              </a:r>
              <a:r>
                <a:rPr lang="en-US" altLang="zh-CN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:"</a:t>
              </a:r>
              <a:r>
                <a:rPr lang="zh-CN" altLang="en-US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日长之至，日影短至，至者，极也，故曰夏至</a:t>
              </a:r>
              <a:r>
                <a:rPr lang="en-US" altLang="zh-CN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。</a:t>
              </a:r>
              <a:endParaRPr lang="zh-CN" altLang="en-US" sz="16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263304" y="66108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616550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2C71BACF-8F4D-4D75-BBE3-22BB023AF10D}"/>
              </a:ext>
            </a:extLst>
          </p:cNvPr>
          <p:cNvSpPr/>
          <p:nvPr/>
        </p:nvSpPr>
        <p:spPr>
          <a:xfrm>
            <a:off x="540704" y="1683772"/>
            <a:ext cx="67363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spc="300" dirty="0">
                <a:solidFill>
                  <a:schemeClr val="accent1"/>
                </a:solidFill>
                <a:cs typeface="+mn-ea"/>
                <a:sym typeface="+mn-lt"/>
              </a:rPr>
              <a:t>《</a:t>
            </a:r>
            <a:r>
              <a:rPr lang="zh-CN" altLang="en-US" sz="2400" b="1" spc="300" dirty="0">
                <a:solidFill>
                  <a:schemeClr val="accent1"/>
                </a:solidFill>
                <a:cs typeface="+mn-ea"/>
                <a:sym typeface="+mn-lt"/>
              </a:rPr>
              <a:t>夏至后积雨骤冷三绝</a:t>
            </a:r>
            <a:r>
              <a:rPr lang="en-US" altLang="zh-CN" sz="2400" b="1" spc="300" dirty="0">
                <a:solidFill>
                  <a:schemeClr val="accent1"/>
                </a:solidFill>
                <a:cs typeface="+mn-ea"/>
                <a:sym typeface="+mn-lt"/>
              </a:rPr>
              <a:t>·</a:t>
            </a:r>
            <a:r>
              <a:rPr lang="zh-CN" altLang="en-US" sz="2400" b="1" spc="300" dirty="0">
                <a:solidFill>
                  <a:schemeClr val="accent1"/>
                </a:solidFill>
                <a:cs typeface="+mn-ea"/>
                <a:sym typeface="+mn-lt"/>
              </a:rPr>
              <a:t>梅黄时节怯衣单</a:t>
            </a:r>
            <a:r>
              <a:rPr lang="en-US" altLang="zh-CN" sz="2400" b="1" spc="300" dirty="0">
                <a:solidFill>
                  <a:schemeClr val="accent1"/>
                </a:solidFill>
                <a:cs typeface="+mn-ea"/>
                <a:sym typeface="+mn-lt"/>
              </a:rPr>
              <a:t>》</a:t>
            </a:r>
          </a:p>
          <a:p>
            <a:pPr algn="ctr"/>
            <a:r>
              <a:rPr lang="zh-CN" altLang="en-US" sz="2400" b="1" spc="300" dirty="0">
                <a:solidFill>
                  <a:schemeClr val="accent1"/>
                </a:solidFill>
                <a:cs typeface="+mn-ea"/>
                <a:sym typeface="+mn-lt"/>
              </a:rPr>
              <a:t>宋</a:t>
            </a:r>
            <a:r>
              <a:rPr lang="en-US" altLang="zh-CN" sz="2400" b="1" spc="300" dirty="0">
                <a:solidFill>
                  <a:schemeClr val="accent1"/>
                </a:solidFill>
                <a:cs typeface="+mn-ea"/>
                <a:sym typeface="+mn-lt"/>
              </a:rPr>
              <a:t>|</a:t>
            </a:r>
            <a:r>
              <a:rPr lang="zh-CN" altLang="en-US" sz="2400" b="1" spc="300" dirty="0">
                <a:solidFill>
                  <a:schemeClr val="accent1"/>
                </a:solidFill>
                <a:cs typeface="+mn-ea"/>
                <a:sym typeface="+mn-lt"/>
              </a:rPr>
              <a:t>范成大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9894DDF-9209-423C-9E45-1DA9BFA859F3}"/>
              </a:ext>
            </a:extLst>
          </p:cNvPr>
          <p:cNvSpPr/>
          <p:nvPr/>
        </p:nvSpPr>
        <p:spPr>
          <a:xfrm>
            <a:off x="3052178" y="2705026"/>
            <a:ext cx="39133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000" spc="300" dirty="0">
                <a:solidFill>
                  <a:srgbClr val="333333"/>
                </a:solidFill>
                <a:cs typeface="+mn-ea"/>
                <a:sym typeface="+mn-lt"/>
              </a:rPr>
              <a:t>梅黄时节怯衣单，</a:t>
            </a:r>
            <a:endParaRPr lang="en-US" altLang="zh-CN" sz="2000" spc="300" dirty="0">
              <a:solidFill>
                <a:srgbClr val="333333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2000" spc="300" dirty="0">
                <a:solidFill>
                  <a:srgbClr val="333333"/>
                </a:solidFill>
                <a:cs typeface="+mn-ea"/>
                <a:sym typeface="+mn-lt"/>
              </a:rPr>
              <a:t>五月江吴麦秀寒。</a:t>
            </a:r>
          </a:p>
          <a:p>
            <a:pPr>
              <a:lnSpc>
                <a:spcPct val="200000"/>
              </a:lnSpc>
            </a:pPr>
            <a:r>
              <a:rPr lang="zh-CN" altLang="en-US" sz="2000" spc="300" dirty="0">
                <a:solidFill>
                  <a:srgbClr val="333333"/>
                </a:solidFill>
                <a:cs typeface="+mn-ea"/>
                <a:sym typeface="+mn-lt"/>
              </a:rPr>
              <a:t>香篆吐云生暖热，</a:t>
            </a:r>
            <a:endParaRPr lang="en-US" altLang="zh-CN" sz="2000" spc="300" dirty="0">
              <a:solidFill>
                <a:srgbClr val="333333"/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2000" spc="300" dirty="0">
                <a:solidFill>
                  <a:srgbClr val="333333"/>
                </a:solidFill>
                <a:cs typeface="+mn-ea"/>
                <a:sym typeface="+mn-lt"/>
              </a:rPr>
              <a:t>从教窗外雨漫漫。</a:t>
            </a:r>
            <a:endParaRPr lang="zh-CN" altLang="en-US" sz="2000" b="0" i="0" spc="300" dirty="0">
              <a:solidFill>
                <a:srgbClr val="333333"/>
              </a:solidFill>
              <a:effectLst/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8605F696-B966-400C-A93C-68DD4F7DB0E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11939" y="0"/>
            <a:ext cx="6480061" cy="6480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699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1CFBFF0-1656-4F47-A6DE-B37AA477E4D8}"/>
              </a:ext>
            </a:extLst>
          </p:cNvPr>
          <p:cNvSpPr/>
          <p:nvPr/>
        </p:nvSpPr>
        <p:spPr>
          <a:xfrm>
            <a:off x="6173926" y="1829660"/>
            <a:ext cx="520527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b="1" spc="300" dirty="0">
                <a:solidFill>
                  <a:schemeClr val="accent1"/>
                </a:solidFill>
                <a:cs typeface="+mn-ea"/>
                <a:sym typeface="+mn-lt"/>
              </a:rPr>
              <a:t>《</a:t>
            </a:r>
            <a:r>
              <a:rPr lang="zh-CN" altLang="en-US" sz="2400" b="1" spc="300" dirty="0">
                <a:solidFill>
                  <a:schemeClr val="accent1"/>
                </a:solidFill>
                <a:cs typeface="+mn-ea"/>
                <a:sym typeface="+mn-lt"/>
              </a:rPr>
              <a:t>伊犁记事诗</a:t>
            </a:r>
            <a:r>
              <a:rPr lang="en-US" altLang="zh-CN" sz="2400" b="1" spc="300" dirty="0">
                <a:solidFill>
                  <a:schemeClr val="accent1"/>
                </a:solidFill>
                <a:cs typeface="+mn-ea"/>
                <a:sym typeface="+mn-lt"/>
              </a:rPr>
              <a:t>·</a:t>
            </a:r>
            <a:r>
              <a:rPr lang="zh-CN" altLang="en-US" sz="2400" b="1" spc="300" dirty="0">
                <a:solidFill>
                  <a:schemeClr val="accent1"/>
                </a:solidFill>
                <a:cs typeface="+mn-ea"/>
                <a:sym typeface="+mn-lt"/>
              </a:rPr>
              <a:t>夏至才过雪不霁</a:t>
            </a:r>
            <a:r>
              <a:rPr lang="en-US" altLang="zh-CN" sz="2400" b="1" spc="300" dirty="0">
                <a:solidFill>
                  <a:schemeClr val="accent1"/>
                </a:solidFill>
                <a:cs typeface="+mn-ea"/>
                <a:sym typeface="+mn-lt"/>
              </a:rPr>
              <a:t>》</a:t>
            </a:r>
          </a:p>
          <a:p>
            <a:pPr algn="ctr"/>
            <a:r>
              <a:rPr lang="zh-CN" altLang="en-US" sz="2400" b="1" spc="300" dirty="0">
                <a:solidFill>
                  <a:schemeClr val="accent1"/>
                </a:solidFill>
                <a:cs typeface="+mn-ea"/>
                <a:sym typeface="+mn-lt"/>
              </a:rPr>
              <a:t>清</a:t>
            </a:r>
            <a:r>
              <a:rPr lang="en-US" altLang="zh-CN" sz="2400" b="1" spc="300" dirty="0">
                <a:solidFill>
                  <a:schemeClr val="accent1"/>
                </a:solidFill>
                <a:cs typeface="+mn-ea"/>
                <a:sym typeface="+mn-lt"/>
              </a:rPr>
              <a:t>|</a:t>
            </a:r>
            <a:r>
              <a:rPr lang="zh-CN" altLang="en-US" sz="2400" b="1" spc="300" dirty="0">
                <a:solidFill>
                  <a:schemeClr val="accent1"/>
                </a:solidFill>
                <a:cs typeface="+mn-ea"/>
                <a:sym typeface="+mn-lt"/>
              </a:rPr>
              <a:t>洪亮吉</a:t>
            </a:r>
          </a:p>
        </p:txBody>
      </p:sp>
      <p:sp>
        <p:nvSpPr>
          <p:cNvPr id="3" name="矩形 2">
            <a:extLst>
              <a:ext uri="{FF2B5EF4-FFF2-40B4-BE49-F238E27FC236}">
                <a16:creationId xmlns="" xmlns:a16="http://schemas.microsoft.com/office/drawing/2014/main" id="{8439FE12-F9D4-4418-8CAF-1BA2B8B6BF60}"/>
              </a:ext>
            </a:extLst>
          </p:cNvPr>
          <p:cNvSpPr/>
          <p:nvPr/>
        </p:nvSpPr>
        <p:spPr>
          <a:xfrm>
            <a:off x="7785482" y="2826891"/>
            <a:ext cx="230777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000" spc="300" dirty="0">
                <a:solidFill>
                  <a:srgbClr val="333333"/>
                </a:solidFill>
                <a:cs typeface="+mn-ea"/>
                <a:sym typeface="+mn-lt"/>
              </a:rPr>
              <a:t>夏至才过雪不霁，</a:t>
            </a:r>
            <a:endParaRPr lang="en-US" altLang="zh-CN" sz="2000" spc="300" dirty="0">
              <a:solidFill>
                <a:srgbClr val="333333"/>
              </a:solidFill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2000" spc="300" dirty="0">
                <a:solidFill>
                  <a:srgbClr val="333333"/>
                </a:solidFill>
                <a:cs typeface="+mn-ea"/>
                <a:sym typeface="+mn-lt"/>
              </a:rPr>
              <a:t>伊犁河外草初肥。</a:t>
            </a:r>
          </a:p>
          <a:p>
            <a:pPr algn="ctr">
              <a:lnSpc>
                <a:spcPct val="200000"/>
              </a:lnSpc>
            </a:pPr>
            <a:r>
              <a:rPr lang="zh-CN" altLang="en-US" sz="2000" spc="300" dirty="0">
                <a:solidFill>
                  <a:srgbClr val="333333"/>
                </a:solidFill>
                <a:cs typeface="+mn-ea"/>
                <a:sym typeface="+mn-lt"/>
              </a:rPr>
              <a:t>生驹步步行难稳，</a:t>
            </a:r>
            <a:endParaRPr lang="en-US" altLang="zh-CN" sz="2000" spc="300" dirty="0">
              <a:solidFill>
                <a:srgbClr val="333333"/>
              </a:solidFill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2000" spc="300" dirty="0">
                <a:solidFill>
                  <a:srgbClr val="333333"/>
                </a:solidFill>
                <a:cs typeface="+mn-ea"/>
                <a:sym typeface="+mn-lt"/>
              </a:rPr>
              <a:t>恐有蛇从鼻观飞。</a:t>
            </a:r>
            <a:endParaRPr lang="zh-CN" altLang="en-US" sz="2000" b="0" i="0" spc="300" dirty="0">
              <a:solidFill>
                <a:srgbClr val="333333"/>
              </a:solidFill>
              <a:effectLst/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D05E250C-9479-477A-9C83-F3ECBD9D51C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2802" y="1620808"/>
            <a:ext cx="5283198" cy="3962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697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="" xmlns:a16="http://schemas.microsoft.com/office/drawing/2014/main" id="{1AFB8AE0-346F-4BFF-B0C3-497020DF560F}"/>
              </a:ext>
            </a:extLst>
          </p:cNvPr>
          <p:cNvSpPr/>
          <p:nvPr/>
        </p:nvSpPr>
        <p:spPr>
          <a:xfrm>
            <a:off x="1687756" y="2096331"/>
            <a:ext cx="629705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spc="300" dirty="0">
                <a:solidFill>
                  <a:schemeClr val="accent1"/>
                </a:solidFill>
                <a:cs typeface="+mn-ea"/>
                <a:sym typeface="+mn-lt"/>
              </a:rPr>
              <a:t>《</a:t>
            </a:r>
            <a:r>
              <a:rPr lang="zh-CN" altLang="en-US" sz="2800" b="1" spc="300" dirty="0">
                <a:solidFill>
                  <a:schemeClr val="accent1"/>
                </a:solidFill>
                <a:cs typeface="+mn-ea"/>
                <a:sym typeface="+mn-lt"/>
              </a:rPr>
              <a:t>咏廿四气诗</a:t>
            </a:r>
            <a:r>
              <a:rPr lang="en-US" altLang="zh-CN" sz="2800" b="1" spc="300" dirty="0">
                <a:solidFill>
                  <a:schemeClr val="accent1"/>
                </a:solidFill>
                <a:cs typeface="+mn-ea"/>
                <a:sym typeface="+mn-lt"/>
              </a:rPr>
              <a:t>·</a:t>
            </a:r>
            <a:r>
              <a:rPr lang="zh-CN" altLang="en-US" sz="2800" b="1" spc="300" dirty="0">
                <a:solidFill>
                  <a:schemeClr val="accent1"/>
                </a:solidFill>
                <a:cs typeface="+mn-ea"/>
                <a:sym typeface="+mn-lt"/>
              </a:rPr>
              <a:t>夏至五月节</a:t>
            </a:r>
            <a:r>
              <a:rPr lang="en-US" altLang="zh-CN" sz="2800" b="1" spc="300" dirty="0">
                <a:solidFill>
                  <a:schemeClr val="accent1"/>
                </a:solidFill>
                <a:cs typeface="+mn-ea"/>
                <a:sym typeface="+mn-lt"/>
              </a:rPr>
              <a:t>》</a:t>
            </a:r>
          </a:p>
          <a:p>
            <a:pPr algn="ctr"/>
            <a:r>
              <a:rPr lang="zh-CN" altLang="en-US" sz="2800" b="1" spc="300" dirty="0">
                <a:solidFill>
                  <a:schemeClr val="accent1"/>
                </a:solidFill>
                <a:cs typeface="+mn-ea"/>
                <a:sym typeface="+mn-lt"/>
              </a:rPr>
              <a:t>唐</a:t>
            </a:r>
            <a:r>
              <a:rPr lang="en-US" altLang="zh-CN" sz="2800" b="1" spc="300" dirty="0">
                <a:solidFill>
                  <a:schemeClr val="accent1"/>
                </a:solidFill>
                <a:cs typeface="+mn-ea"/>
                <a:sym typeface="+mn-lt"/>
              </a:rPr>
              <a:t>|</a:t>
            </a:r>
            <a:r>
              <a:rPr lang="zh-CN" altLang="en-US" sz="2800" b="1" spc="300" dirty="0">
                <a:solidFill>
                  <a:schemeClr val="accent1"/>
                </a:solidFill>
                <a:cs typeface="+mn-ea"/>
                <a:sym typeface="+mn-lt"/>
              </a:rPr>
              <a:t>元稹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87388E56-B18E-411D-9DC0-AB6302027794}"/>
              </a:ext>
            </a:extLst>
          </p:cNvPr>
          <p:cNvSpPr/>
          <p:nvPr/>
        </p:nvSpPr>
        <p:spPr>
          <a:xfrm>
            <a:off x="2701096" y="3274372"/>
            <a:ext cx="36997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spc="300" dirty="0">
                <a:solidFill>
                  <a:srgbClr val="333333"/>
                </a:solidFill>
                <a:cs typeface="+mn-ea"/>
                <a:sym typeface="+mn-lt"/>
              </a:rPr>
              <a:t>夏至看今日，螗螂应节生。</a:t>
            </a:r>
          </a:p>
          <a:p>
            <a:pPr>
              <a:lnSpc>
                <a:spcPct val="150000"/>
              </a:lnSpc>
            </a:pPr>
            <a:r>
              <a:rPr lang="zh-CN" altLang="en-US" sz="2000" spc="300" dirty="0">
                <a:solidFill>
                  <a:srgbClr val="333333"/>
                </a:solidFill>
                <a:cs typeface="+mn-ea"/>
                <a:sym typeface="+mn-lt"/>
              </a:rPr>
              <a:t>彤云高下影，鷃鸟往来声。</a:t>
            </a:r>
          </a:p>
          <a:p>
            <a:pPr>
              <a:lnSpc>
                <a:spcPct val="150000"/>
              </a:lnSpc>
            </a:pPr>
            <a:r>
              <a:rPr lang="zh-CN" altLang="en-US" sz="2000" spc="300" dirty="0">
                <a:solidFill>
                  <a:srgbClr val="333333"/>
                </a:solidFill>
                <a:cs typeface="+mn-ea"/>
                <a:sym typeface="+mn-lt"/>
              </a:rPr>
              <a:t>渌沼莲花放，炎风暑雨情。</a:t>
            </a:r>
          </a:p>
          <a:p>
            <a:pPr>
              <a:lnSpc>
                <a:spcPct val="150000"/>
              </a:lnSpc>
            </a:pPr>
            <a:r>
              <a:rPr lang="zh-CN" altLang="en-US" sz="2000" spc="300" dirty="0">
                <a:solidFill>
                  <a:srgbClr val="333333"/>
                </a:solidFill>
                <a:cs typeface="+mn-ea"/>
                <a:sym typeface="+mn-lt"/>
              </a:rPr>
              <a:t>相逢问蚕麦，幸得称人情。</a:t>
            </a:r>
            <a:endParaRPr lang="zh-CN" altLang="en-US" sz="2000" b="0" i="0" spc="300" dirty="0">
              <a:solidFill>
                <a:srgbClr val="333333"/>
              </a:solidFill>
              <a:effectLst/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A8088D0E-21AB-42CA-A3F7-41A9694E680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5254" y="656368"/>
            <a:ext cx="5545264" cy="554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855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44"/>
          <p:cNvGrpSpPr/>
          <p:nvPr/>
        </p:nvGrpSpPr>
        <p:grpSpPr>
          <a:xfrm>
            <a:off x="6572250" y="1854405"/>
            <a:ext cx="659717" cy="3874849"/>
            <a:chOff x="5969537" y="908393"/>
            <a:chExt cx="659717" cy="3874849"/>
          </a:xfrm>
        </p:grpSpPr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1A8C1C86-3DF8-4524-A07E-5F5C8C88AC9D}"/>
                </a:ext>
              </a:extLst>
            </p:cNvPr>
            <p:cNvSpPr/>
            <p:nvPr/>
          </p:nvSpPr>
          <p:spPr>
            <a:xfrm>
              <a:off x="6053175" y="908393"/>
              <a:ext cx="553998" cy="1823576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algn="ctr"/>
              <a:r>
                <a:rPr lang="zh-CN" altLang="en-US" sz="2400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夏至的由来</a:t>
              </a:r>
              <a:endParaRPr lang="en-US" altLang="zh-CN" sz="24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18" name="直接连接符 17">
              <a:extLst>
                <a:ext uri="{FF2B5EF4-FFF2-40B4-BE49-F238E27FC236}">
                  <a16:creationId xmlns="" xmlns:a16="http://schemas.microsoft.com/office/drawing/2014/main" id="{8329A009-EF6A-4F6E-BF46-5C86799B7A30}"/>
                </a:ext>
              </a:extLst>
            </p:cNvPr>
            <p:cNvCxnSpPr/>
            <p:nvPr/>
          </p:nvCxnSpPr>
          <p:spPr>
            <a:xfrm>
              <a:off x="6285748" y="2819065"/>
              <a:ext cx="0" cy="1113391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1" name="组合 40"/>
            <p:cNvGrpSpPr/>
            <p:nvPr/>
          </p:nvGrpSpPr>
          <p:grpSpPr>
            <a:xfrm>
              <a:off x="5969537" y="4123525"/>
              <a:ext cx="659717" cy="659717"/>
              <a:chOff x="5969537" y="5021593"/>
              <a:chExt cx="659717" cy="659717"/>
            </a:xfrm>
          </p:grpSpPr>
          <p:sp>
            <p:nvSpPr>
              <p:cNvPr id="19" name="矩形 18">
                <a:extLst>
                  <a:ext uri="{FF2B5EF4-FFF2-40B4-BE49-F238E27FC236}">
                    <a16:creationId xmlns="" xmlns:a16="http://schemas.microsoft.com/office/drawing/2014/main" id="{ADFDF30F-3ABC-4A1E-A66B-E0218B0CD668}"/>
                  </a:ext>
                </a:extLst>
              </p:cNvPr>
              <p:cNvSpPr/>
              <p:nvPr/>
            </p:nvSpPr>
            <p:spPr>
              <a:xfrm>
                <a:off x="6033937" y="5171738"/>
                <a:ext cx="53091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2400" spc="300" dirty="0">
                    <a:cs typeface="+mn-ea"/>
                    <a:sym typeface="+mn-lt"/>
                  </a:rPr>
                  <a:t>壹</a:t>
                </a: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5969537" y="5021593"/>
                <a:ext cx="659717" cy="659717"/>
              </a:xfrm>
              <a:prstGeom prst="ellipse">
                <a:avLst/>
              </a:prstGeom>
              <a:no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spc="30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7699549" y="1833942"/>
            <a:ext cx="659717" cy="3895312"/>
            <a:chOff x="5969537" y="887930"/>
            <a:chExt cx="659717" cy="3895312"/>
          </a:xfrm>
        </p:grpSpPr>
        <p:sp>
          <p:nvSpPr>
            <p:cNvPr id="48" name="矩形 47">
              <a:extLst>
                <a:ext uri="{FF2B5EF4-FFF2-40B4-BE49-F238E27FC236}">
                  <a16:creationId xmlns="" xmlns:a16="http://schemas.microsoft.com/office/drawing/2014/main" id="{1A8C1C86-3DF8-4524-A07E-5F5C8C88AC9D}"/>
                </a:ext>
              </a:extLst>
            </p:cNvPr>
            <p:cNvSpPr/>
            <p:nvPr/>
          </p:nvSpPr>
          <p:spPr>
            <a:xfrm>
              <a:off x="6053175" y="887930"/>
              <a:ext cx="553998" cy="1823576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algn="ctr"/>
              <a:r>
                <a:rPr lang="zh-CN" altLang="en-US" sz="2400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夏至的习俗</a:t>
              </a:r>
              <a:endParaRPr lang="en-US" altLang="zh-CN" sz="24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49" name="直接连接符 48">
              <a:extLst>
                <a:ext uri="{FF2B5EF4-FFF2-40B4-BE49-F238E27FC236}">
                  <a16:creationId xmlns="" xmlns:a16="http://schemas.microsoft.com/office/drawing/2014/main" id="{8329A009-EF6A-4F6E-BF46-5C86799B7A30}"/>
                </a:ext>
              </a:extLst>
            </p:cNvPr>
            <p:cNvCxnSpPr/>
            <p:nvPr/>
          </p:nvCxnSpPr>
          <p:spPr>
            <a:xfrm>
              <a:off x="6285748" y="2819065"/>
              <a:ext cx="0" cy="1113391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组合 49"/>
            <p:cNvGrpSpPr/>
            <p:nvPr/>
          </p:nvGrpSpPr>
          <p:grpSpPr>
            <a:xfrm>
              <a:off x="5969537" y="4123525"/>
              <a:ext cx="659717" cy="659717"/>
              <a:chOff x="5969537" y="5021593"/>
              <a:chExt cx="659717" cy="659717"/>
            </a:xfrm>
          </p:grpSpPr>
          <p:sp>
            <p:nvSpPr>
              <p:cNvPr id="51" name="矩形 50">
                <a:extLst>
                  <a:ext uri="{FF2B5EF4-FFF2-40B4-BE49-F238E27FC236}">
                    <a16:creationId xmlns="" xmlns:a16="http://schemas.microsoft.com/office/drawing/2014/main" id="{ADFDF30F-3ABC-4A1E-A66B-E0218B0CD668}"/>
                  </a:ext>
                </a:extLst>
              </p:cNvPr>
              <p:cNvSpPr/>
              <p:nvPr/>
            </p:nvSpPr>
            <p:spPr>
              <a:xfrm>
                <a:off x="6033937" y="5171738"/>
                <a:ext cx="53091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2400" spc="300" dirty="0">
                    <a:cs typeface="+mn-ea"/>
                    <a:sym typeface="+mn-lt"/>
                  </a:rPr>
                  <a:t>贰</a:t>
                </a:r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5969537" y="5021593"/>
                <a:ext cx="659717" cy="659717"/>
              </a:xfrm>
              <a:prstGeom prst="ellipse">
                <a:avLst/>
              </a:prstGeom>
              <a:no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spc="30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3" name="组合 52"/>
          <p:cNvGrpSpPr/>
          <p:nvPr/>
        </p:nvGrpSpPr>
        <p:grpSpPr>
          <a:xfrm>
            <a:off x="8805018" y="1833943"/>
            <a:ext cx="659717" cy="3895311"/>
            <a:chOff x="5969537" y="887931"/>
            <a:chExt cx="659717" cy="3895311"/>
          </a:xfrm>
        </p:grpSpPr>
        <p:sp>
          <p:nvSpPr>
            <p:cNvPr id="54" name="矩形 53">
              <a:extLst>
                <a:ext uri="{FF2B5EF4-FFF2-40B4-BE49-F238E27FC236}">
                  <a16:creationId xmlns="" xmlns:a16="http://schemas.microsoft.com/office/drawing/2014/main" id="{1A8C1C86-3DF8-4524-A07E-5F5C8C88AC9D}"/>
                </a:ext>
              </a:extLst>
            </p:cNvPr>
            <p:cNvSpPr/>
            <p:nvPr/>
          </p:nvSpPr>
          <p:spPr>
            <a:xfrm>
              <a:off x="6053175" y="887931"/>
              <a:ext cx="553998" cy="1823576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algn="ctr"/>
              <a:r>
                <a:rPr lang="zh-CN" altLang="en-US" sz="2400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夏至的特点</a:t>
              </a:r>
              <a:endParaRPr lang="en-US" altLang="zh-CN" sz="24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55" name="直接连接符 54">
              <a:extLst>
                <a:ext uri="{FF2B5EF4-FFF2-40B4-BE49-F238E27FC236}">
                  <a16:creationId xmlns="" xmlns:a16="http://schemas.microsoft.com/office/drawing/2014/main" id="{8329A009-EF6A-4F6E-BF46-5C86799B7A30}"/>
                </a:ext>
              </a:extLst>
            </p:cNvPr>
            <p:cNvCxnSpPr/>
            <p:nvPr/>
          </p:nvCxnSpPr>
          <p:spPr>
            <a:xfrm>
              <a:off x="6285748" y="2819065"/>
              <a:ext cx="0" cy="1113391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6" name="组合 55"/>
            <p:cNvGrpSpPr/>
            <p:nvPr/>
          </p:nvGrpSpPr>
          <p:grpSpPr>
            <a:xfrm>
              <a:off x="5969537" y="4123525"/>
              <a:ext cx="659717" cy="659717"/>
              <a:chOff x="5969537" y="5021593"/>
              <a:chExt cx="659717" cy="659717"/>
            </a:xfrm>
          </p:grpSpPr>
          <p:sp>
            <p:nvSpPr>
              <p:cNvPr id="57" name="矩形 56">
                <a:extLst>
                  <a:ext uri="{FF2B5EF4-FFF2-40B4-BE49-F238E27FC236}">
                    <a16:creationId xmlns="" xmlns:a16="http://schemas.microsoft.com/office/drawing/2014/main" id="{ADFDF30F-3ABC-4A1E-A66B-E0218B0CD668}"/>
                  </a:ext>
                </a:extLst>
              </p:cNvPr>
              <p:cNvSpPr/>
              <p:nvPr/>
            </p:nvSpPr>
            <p:spPr>
              <a:xfrm>
                <a:off x="6033937" y="5171738"/>
                <a:ext cx="53091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2400" spc="300" dirty="0">
                    <a:cs typeface="+mn-ea"/>
                    <a:sym typeface="+mn-lt"/>
                  </a:rPr>
                  <a:t>叁</a:t>
                </a:r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5969537" y="5021593"/>
                <a:ext cx="659717" cy="659717"/>
              </a:xfrm>
              <a:prstGeom prst="ellipse">
                <a:avLst/>
              </a:prstGeom>
              <a:no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spc="30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9" name="组合 58"/>
          <p:cNvGrpSpPr/>
          <p:nvPr/>
        </p:nvGrpSpPr>
        <p:grpSpPr>
          <a:xfrm>
            <a:off x="9956239" y="1854405"/>
            <a:ext cx="659717" cy="3874849"/>
            <a:chOff x="5969537" y="908393"/>
            <a:chExt cx="659717" cy="3874849"/>
          </a:xfrm>
        </p:grpSpPr>
        <p:sp>
          <p:nvSpPr>
            <p:cNvPr id="60" name="矩形 59">
              <a:extLst>
                <a:ext uri="{FF2B5EF4-FFF2-40B4-BE49-F238E27FC236}">
                  <a16:creationId xmlns="" xmlns:a16="http://schemas.microsoft.com/office/drawing/2014/main" id="{1A8C1C86-3DF8-4524-A07E-5F5C8C88AC9D}"/>
                </a:ext>
              </a:extLst>
            </p:cNvPr>
            <p:cNvSpPr/>
            <p:nvPr/>
          </p:nvSpPr>
          <p:spPr>
            <a:xfrm>
              <a:off x="6053175" y="908393"/>
              <a:ext cx="553998" cy="1823576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algn="ctr"/>
              <a:r>
                <a:rPr lang="zh-CN" altLang="en-US" sz="2400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夏至的诗歌</a:t>
              </a:r>
              <a:endParaRPr lang="en-US" altLang="zh-CN" sz="24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61" name="直接连接符 60">
              <a:extLst>
                <a:ext uri="{FF2B5EF4-FFF2-40B4-BE49-F238E27FC236}">
                  <a16:creationId xmlns="" xmlns:a16="http://schemas.microsoft.com/office/drawing/2014/main" id="{8329A009-EF6A-4F6E-BF46-5C86799B7A30}"/>
                </a:ext>
              </a:extLst>
            </p:cNvPr>
            <p:cNvCxnSpPr/>
            <p:nvPr/>
          </p:nvCxnSpPr>
          <p:spPr>
            <a:xfrm>
              <a:off x="6285748" y="2819065"/>
              <a:ext cx="0" cy="1113391"/>
            </a:xfrm>
            <a:prstGeom prst="line">
              <a:avLst/>
            </a:prstGeom>
            <a:ln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2" name="组合 61"/>
            <p:cNvGrpSpPr/>
            <p:nvPr/>
          </p:nvGrpSpPr>
          <p:grpSpPr>
            <a:xfrm>
              <a:off x="5969537" y="4123525"/>
              <a:ext cx="659717" cy="659717"/>
              <a:chOff x="5969537" y="5021593"/>
              <a:chExt cx="659717" cy="659717"/>
            </a:xfrm>
          </p:grpSpPr>
          <p:sp>
            <p:nvSpPr>
              <p:cNvPr id="63" name="矩形 62">
                <a:extLst>
                  <a:ext uri="{FF2B5EF4-FFF2-40B4-BE49-F238E27FC236}">
                    <a16:creationId xmlns="" xmlns:a16="http://schemas.microsoft.com/office/drawing/2014/main" id="{ADFDF30F-3ABC-4A1E-A66B-E0218B0CD668}"/>
                  </a:ext>
                </a:extLst>
              </p:cNvPr>
              <p:cNvSpPr/>
              <p:nvPr/>
            </p:nvSpPr>
            <p:spPr>
              <a:xfrm>
                <a:off x="6033937" y="5171738"/>
                <a:ext cx="530915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zh-CN" altLang="en-US" sz="2400" spc="300" dirty="0">
                    <a:cs typeface="+mn-ea"/>
                    <a:sym typeface="+mn-lt"/>
                  </a:rPr>
                  <a:t>肆</a:t>
                </a:r>
              </a:p>
            </p:txBody>
          </p:sp>
          <p:sp>
            <p:nvSpPr>
              <p:cNvPr id="64" name="椭圆 63"/>
              <p:cNvSpPr/>
              <p:nvPr/>
            </p:nvSpPr>
            <p:spPr>
              <a:xfrm>
                <a:off x="5969537" y="5021593"/>
                <a:ext cx="659717" cy="659717"/>
              </a:xfrm>
              <a:prstGeom prst="ellipse">
                <a:avLst/>
              </a:prstGeom>
              <a:no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spc="300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9" name="组合 68"/>
          <p:cNvGrpSpPr/>
          <p:nvPr/>
        </p:nvGrpSpPr>
        <p:grpSpPr>
          <a:xfrm>
            <a:off x="4161814" y="1821920"/>
            <a:ext cx="2216218" cy="2351736"/>
            <a:chOff x="3485812" y="1879070"/>
            <a:chExt cx="2216218" cy="2351736"/>
          </a:xfrm>
        </p:grpSpPr>
        <p:sp>
          <p:nvSpPr>
            <p:cNvPr id="67" name="矩形 66"/>
            <p:cNvSpPr/>
            <p:nvPr/>
          </p:nvSpPr>
          <p:spPr>
            <a:xfrm>
              <a:off x="4148919" y="1879073"/>
              <a:ext cx="887105" cy="235173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spc="300">
                <a:cs typeface="+mn-ea"/>
                <a:sym typeface="+mn-lt"/>
              </a:endParaRPr>
            </a:p>
          </p:txBody>
        </p:sp>
        <p:sp>
          <p:nvSpPr>
            <p:cNvPr id="68" name="文本框 67">
              <a:extLst>
                <a:ext uri="{FF2B5EF4-FFF2-40B4-BE49-F238E27FC236}">
                  <a16:creationId xmlns="" xmlns:a16="http://schemas.microsoft.com/office/drawing/2014/main" id="{C5F28CFD-4A53-47EF-9AB5-851BAAE85FC6}"/>
                </a:ext>
              </a:extLst>
            </p:cNvPr>
            <p:cNvSpPr txBox="1"/>
            <p:nvPr/>
          </p:nvSpPr>
          <p:spPr>
            <a:xfrm>
              <a:off x="3485812" y="1879070"/>
              <a:ext cx="2216218" cy="200401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4400" spc="300" dirty="0">
                  <a:solidFill>
                    <a:schemeClr val="bg1"/>
                  </a:solidFill>
                  <a:cs typeface="+mn-ea"/>
                  <a:sym typeface="+mn-lt"/>
                </a:rPr>
                <a:t>目</a:t>
              </a:r>
              <a:endParaRPr lang="en-US" altLang="zh-CN" sz="4400" spc="30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dist">
                <a:lnSpc>
                  <a:spcPct val="150000"/>
                </a:lnSpc>
              </a:pPr>
              <a:r>
                <a:rPr lang="zh-CN" altLang="en-US" sz="4400" spc="300" dirty="0">
                  <a:solidFill>
                    <a:schemeClr val="bg1"/>
                  </a:solidFill>
                  <a:cs typeface="+mn-ea"/>
                  <a:sym typeface="+mn-lt"/>
                </a:rPr>
                <a:t>录</a:t>
              </a: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2B1582EE-EFA6-4FA8-BC05-2F37CC5C68A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9717" y="1232819"/>
            <a:ext cx="4849398" cy="4849398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302493" y="372862"/>
            <a:ext cx="136716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7F7F7"/>
                </a:solidFill>
              </a:rPr>
              <a:t>https://www.ypppt.com/</a:t>
            </a:r>
            <a:endParaRPr lang="zh-CN" altLang="en-US" sz="700" dirty="0">
              <a:solidFill>
                <a:srgbClr val="F7F7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665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C95397AB-5758-4508-B268-43F4A904A61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717" t="26749" r="23972" b="34084"/>
          <a:stretch/>
        </p:blipFill>
        <p:spPr>
          <a:xfrm>
            <a:off x="1009650" y="533400"/>
            <a:ext cx="5505450" cy="584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926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2329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3992380F-ABF6-42E4-97EE-7CBE2A6FE9DE}"/>
              </a:ext>
            </a:extLst>
          </p:cNvPr>
          <p:cNvGrpSpPr/>
          <p:nvPr/>
        </p:nvGrpSpPr>
        <p:grpSpPr>
          <a:xfrm>
            <a:off x="2057401" y="1922818"/>
            <a:ext cx="8077198" cy="3046988"/>
            <a:chOff x="2057401" y="2671458"/>
            <a:chExt cx="8077198" cy="3046988"/>
          </a:xfrm>
        </p:grpSpPr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C225A856-E563-495B-B965-76F4D035C597}"/>
                </a:ext>
              </a:extLst>
            </p:cNvPr>
            <p:cNvSpPr txBox="1"/>
            <p:nvPr/>
          </p:nvSpPr>
          <p:spPr>
            <a:xfrm>
              <a:off x="3803064" y="2671458"/>
              <a:ext cx="4585871" cy="144655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extrusionH="57150">
                <a:bevelT w="12700" h="38100"/>
              </a:sp3d>
            </a:bodyPr>
            <a:lstStyle>
              <a:defPPr>
                <a:defRPr lang="zh-CN"/>
              </a:defPPr>
              <a:lvl1pPr>
                <a:defRPr sz="7200" b="1">
                  <a:gradFill flip="none" rotWithShape="1">
                    <a:gsLst>
                      <a:gs pos="59000">
                        <a:srgbClr val="E8CABB"/>
                      </a:gs>
                      <a:gs pos="21000">
                        <a:srgbClr val="865A42"/>
                      </a:gs>
                      <a:gs pos="87000">
                        <a:srgbClr val="885B40"/>
                      </a:gs>
                      <a:gs pos="0">
                        <a:srgbClr val="E8CABB"/>
                      </a:gs>
                    </a:gsLst>
                    <a:lin ang="0" scaled="1"/>
                    <a:tileRect/>
                  </a:gradFill>
                  <a:latin typeface="仓耳青禾体-谷力 W04" panose="02020400000000000000" pitchFamily="18" charset="-122"/>
                  <a:ea typeface="仓耳青禾体-谷力 W04" panose="02020400000000000000" pitchFamily="18" charset="-122"/>
                </a:defRPr>
              </a:lvl1pPr>
            </a:lstStyle>
            <a:p>
              <a:r>
                <a:rPr lang="en-US" altLang="zh-CN" sz="8800" b="0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PART 01</a:t>
              </a:r>
              <a:endParaRPr lang="zh-CN" altLang="en-US" sz="8800" b="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177617A7-40F6-4D23-8701-60FEF09E36EC}"/>
                </a:ext>
              </a:extLst>
            </p:cNvPr>
            <p:cNvSpPr txBox="1"/>
            <p:nvPr/>
          </p:nvSpPr>
          <p:spPr>
            <a:xfrm>
              <a:off x="2057401" y="4118008"/>
              <a:ext cx="8077198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300" dirty="0">
                  <a:solidFill>
                    <a:schemeClr val="accent1"/>
                  </a:solidFill>
                  <a:cs typeface="+mn-ea"/>
                  <a:sym typeface="+mn-lt"/>
                </a:rPr>
                <a:t>夏至的由来</a:t>
              </a:r>
              <a:endParaRPr lang="en-US" altLang="zh-CN" sz="4400" spc="300" dirty="0">
                <a:solidFill>
                  <a:schemeClr val="accent1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夏至，古时又称</a:t>
              </a:r>
              <a:r>
                <a:rPr lang="en-US" altLang="zh-CN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夏节</a:t>
              </a:r>
              <a:r>
                <a:rPr lang="en-US" altLang="zh-CN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、</a:t>
              </a:r>
              <a:r>
                <a:rPr lang="en-US" altLang="zh-CN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夏至节</a:t>
              </a:r>
              <a:r>
                <a:rPr lang="en-US" altLang="zh-CN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。古人说</a:t>
              </a:r>
              <a:r>
                <a:rPr lang="en-US" altLang="zh-CN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:"</a:t>
              </a:r>
              <a:r>
                <a:rPr lang="zh-CN" altLang="en-US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日长之至，日影短至，至者，极也，故曰夏至</a:t>
              </a:r>
              <a:r>
                <a:rPr lang="en-US" altLang="zh-CN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。</a:t>
              </a:r>
              <a:endParaRPr lang="zh-CN" altLang="en-US" sz="16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19672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>
            <a:extLst>
              <a:ext uri="{FF2B5EF4-FFF2-40B4-BE49-F238E27FC236}">
                <a16:creationId xmlns="" xmlns:a16="http://schemas.microsoft.com/office/drawing/2014/main" id="{852D69A5-3ADD-4924-ABA8-DC95A901A8A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6464562" y="1375970"/>
            <a:ext cx="469582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spc="300" dirty="0">
                <a:solidFill>
                  <a:schemeClr val="accent1"/>
                </a:solidFill>
                <a:cs typeface="+mn-ea"/>
                <a:sym typeface="+mn-lt"/>
              </a:rPr>
              <a:t>夏至的由来</a:t>
            </a:r>
            <a:endParaRPr lang="en-US" altLang="zh-CN" sz="3200" spc="300" dirty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ysClr val="windowText" lastClr="000000"/>
                </a:solidFill>
                <a:cs typeface="+mn-ea"/>
                <a:sym typeface="+mn-lt"/>
              </a:rPr>
              <a:t>夏至是表征麦类等有芒作物的成熟，是一个反映农业物候现象的节气。时至夏至，南方地区麦收季节已经过去，中稻、红苕移栽接近尾声。大部地区中稻进入返青阶段，秧苗嫩绿，一派生机。“东风染尽三千顷，折鹭飞来无处停”的诗句，生动的描绘了这时田野的秀丽景色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8DC2BDC2-FC28-43D0-A012-CA2C62347EF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039" y="1270516"/>
            <a:ext cx="5334000" cy="4211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503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78FC7FF-25B0-4F09-9071-A1A36B7A2628}"/>
              </a:ext>
            </a:extLst>
          </p:cNvPr>
          <p:cNvSpPr/>
          <p:nvPr/>
        </p:nvSpPr>
        <p:spPr>
          <a:xfrm>
            <a:off x="6299592" y="1419411"/>
            <a:ext cx="508829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spc="300" dirty="0">
                <a:solidFill>
                  <a:schemeClr val="accent1"/>
                </a:solidFill>
                <a:cs typeface="+mn-ea"/>
                <a:sym typeface="+mn-lt"/>
              </a:rPr>
              <a:t>夏至的由来</a:t>
            </a:r>
            <a:endParaRPr lang="en-US" altLang="zh-CN" sz="2800" spc="3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公元前104年，由邓平等制定的《太初历》，正式把二十四节气订于历法，明确了二十四节气的天文位置。 太阳从黄经零度起，沿黄经每运行15度所经历的时日称为“一个节气”。每年运行360度，共经历24个节气，每月2个。其中，每月第一个节气为“节气”，每月的第二个节气为“中气”， “节气” 和“中气”交替出现，各历时15天，现在人们已经把“节气”和“中气”统称为“节气”。 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BBA3E634-105B-4D75-8246-475E87FC2A2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509713" y="304801"/>
            <a:ext cx="7871680" cy="590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284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13D2494C-EF7A-4E85-89FB-AD505A6E9E14}"/>
              </a:ext>
            </a:extLst>
          </p:cNvPr>
          <p:cNvSpPr txBox="1"/>
          <p:nvPr/>
        </p:nvSpPr>
        <p:spPr>
          <a:xfrm>
            <a:off x="1554076" y="1489235"/>
            <a:ext cx="3416320" cy="458133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spc="300" dirty="0">
                <a:solidFill>
                  <a:schemeClr val="accent1"/>
                </a:solidFill>
                <a:cs typeface="+mn-ea"/>
                <a:sym typeface="+mn-lt"/>
              </a:rPr>
              <a:t>夏至的由来</a:t>
            </a:r>
            <a:endParaRPr lang="en-US" altLang="zh-CN" sz="3200" spc="300" dirty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pc="300" dirty="0">
                <a:cs typeface="+mn-ea"/>
                <a:sym typeface="+mn-lt"/>
              </a:rPr>
              <a:t>二十四节气起源于黄河流域。远在春秋时代，就定出仲春、仲夏、仲秋和仲冬等四个节气。以后不断地改进与完善，到秦汉年间，二十四节气已完全确立。</a:t>
            </a:r>
          </a:p>
          <a:p>
            <a:pPr>
              <a:lnSpc>
                <a:spcPct val="150000"/>
              </a:lnSpc>
            </a:pPr>
            <a:endParaRPr lang="zh-CN" altLang="en-US" spc="300" dirty="0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344459B-ECEB-45BD-B869-E57393795CE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70396" y="1104900"/>
            <a:ext cx="619760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235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7E36C0B0-C5B2-43F3-B12D-780299B22BF6}"/>
              </a:ext>
            </a:extLst>
          </p:cNvPr>
          <p:cNvGrpSpPr/>
          <p:nvPr/>
        </p:nvGrpSpPr>
        <p:grpSpPr>
          <a:xfrm>
            <a:off x="2057401" y="1922818"/>
            <a:ext cx="8077198" cy="3046988"/>
            <a:chOff x="2057401" y="2671458"/>
            <a:chExt cx="8077198" cy="3046988"/>
          </a:xfrm>
        </p:grpSpPr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B5A4D8E4-3ABE-4062-AF6A-EDA8492A1395}"/>
                </a:ext>
              </a:extLst>
            </p:cNvPr>
            <p:cNvSpPr txBox="1"/>
            <p:nvPr/>
          </p:nvSpPr>
          <p:spPr>
            <a:xfrm>
              <a:off x="3803064" y="2671458"/>
              <a:ext cx="4585871" cy="1446550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extrusionH="57150">
                <a:bevelT w="12700" h="38100"/>
              </a:sp3d>
            </a:bodyPr>
            <a:lstStyle>
              <a:defPPr>
                <a:defRPr lang="zh-CN"/>
              </a:defPPr>
              <a:lvl1pPr>
                <a:defRPr sz="7200" b="1">
                  <a:gradFill flip="none" rotWithShape="1">
                    <a:gsLst>
                      <a:gs pos="59000">
                        <a:srgbClr val="E8CABB"/>
                      </a:gs>
                      <a:gs pos="21000">
                        <a:srgbClr val="865A42"/>
                      </a:gs>
                      <a:gs pos="87000">
                        <a:srgbClr val="885B40"/>
                      </a:gs>
                      <a:gs pos="0">
                        <a:srgbClr val="E8CABB"/>
                      </a:gs>
                    </a:gsLst>
                    <a:lin ang="0" scaled="1"/>
                    <a:tileRect/>
                  </a:gradFill>
                  <a:latin typeface="仓耳青禾体-谷力 W04" panose="02020400000000000000" pitchFamily="18" charset="-122"/>
                  <a:ea typeface="仓耳青禾体-谷力 W04" panose="02020400000000000000" pitchFamily="18" charset="-122"/>
                </a:defRPr>
              </a:lvl1pPr>
            </a:lstStyle>
            <a:p>
              <a:r>
                <a:rPr lang="en-US" altLang="zh-CN" sz="8800" b="0" dirty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PART 02</a:t>
              </a:r>
              <a:endParaRPr lang="zh-CN" altLang="en-US" sz="8800" b="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01223DBF-F0E4-4E22-AEDB-00073D4F1F4C}"/>
                </a:ext>
              </a:extLst>
            </p:cNvPr>
            <p:cNvSpPr txBox="1"/>
            <p:nvPr/>
          </p:nvSpPr>
          <p:spPr>
            <a:xfrm>
              <a:off x="2057401" y="4118008"/>
              <a:ext cx="8077198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spc="300" dirty="0">
                  <a:solidFill>
                    <a:schemeClr val="accent1"/>
                  </a:solidFill>
                  <a:cs typeface="+mn-ea"/>
                  <a:sym typeface="+mn-lt"/>
                </a:rPr>
                <a:t>夏至的习俗</a:t>
              </a:r>
              <a:endParaRPr lang="en-US" altLang="zh-CN" sz="4400" spc="300" dirty="0">
                <a:solidFill>
                  <a:schemeClr val="accent1"/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夏至，古时又称</a:t>
              </a:r>
              <a:r>
                <a:rPr lang="en-US" altLang="zh-CN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夏节</a:t>
              </a:r>
              <a:r>
                <a:rPr lang="en-US" altLang="zh-CN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、</a:t>
              </a:r>
              <a:r>
                <a:rPr lang="en-US" altLang="zh-CN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夏至节</a:t>
              </a:r>
              <a:r>
                <a:rPr lang="en-US" altLang="zh-CN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。古人说</a:t>
              </a:r>
              <a:r>
                <a:rPr lang="en-US" altLang="zh-CN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:"</a:t>
              </a:r>
              <a:r>
                <a:rPr lang="zh-CN" altLang="en-US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日长之至，日影短至，至者，极也，故曰夏至</a:t>
              </a:r>
              <a:r>
                <a:rPr lang="en-US" altLang="zh-CN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"</a:t>
              </a:r>
              <a:r>
                <a:rPr lang="zh-CN" altLang="en-US" spc="300" dirty="0">
                  <a:solidFill>
                    <a:schemeClr val="bg2">
                      <a:lumMod val="25000"/>
                    </a:schemeClr>
                  </a:solidFill>
                  <a:cs typeface="+mn-ea"/>
                  <a:sym typeface="+mn-lt"/>
                </a:rPr>
                <a:t>。</a:t>
              </a:r>
              <a:endParaRPr lang="zh-CN" altLang="en-US" sz="1600" spc="3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8639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>
            <a:extLst>
              <a:ext uri="{FF2B5EF4-FFF2-40B4-BE49-F238E27FC236}">
                <a16:creationId xmlns="" xmlns:a16="http://schemas.microsoft.com/office/drawing/2014/main" id="{E4F3D340-824E-4094-BA5F-AB996ED280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6096000" y="1745301"/>
            <a:ext cx="506109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pc="300" dirty="0">
                <a:solidFill>
                  <a:schemeClr val="accent1"/>
                </a:solidFill>
                <a:cs typeface="+mn-ea"/>
                <a:sym typeface="+mn-lt"/>
              </a:rPr>
              <a:t>送花神</a:t>
            </a:r>
            <a:endParaRPr lang="zh-CN" altLang="en-US" spc="3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pc="300" dirty="0">
                <a:cs typeface="+mn-ea"/>
                <a:sym typeface="+mn-lt"/>
              </a:rPr>
              <a:t>农历二月二花朝节上迎花神。夏至已近五月间，百花开始凋残、零落，民间多在夏至日举行祭祀花神仪式，饯送花神归位，同时表达对花神的感激之情，盼望来年再次相会。此俗今已不存，但著名小说家曹雪芹的《红楼梦》提及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793B6867-C24A-424C-A5A9-5D91308B63B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6250" y="304800"/>
            <a:ext cx="5905500" cy="590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67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-文本框 1">
            <a:extLst>
              <a:ext uri="{FF2B5EF4-FFF2-40B4-BE49-F238E27FC236}">
                <a16:creationId xmlns="" xmlns:a16="http://schemas.microsoft.com/office/drawing/2014/main" id="{343096CE-38E5-443A-85A3-882522BADD3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884512" y="1511744"/>
            <a:ext cx="4998733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spc="300" dirty="0">
                <a:solidFill>
                  <a:schemeClr val="accent1"/>
                </a:solidFill>
                <a:cs typeface="+mn-ea"/>
                <a:sym typeface="+mn-lt"/>
              </a:rPr>
              <a:t>煮梅民俗</a:t>
            </a:r>
            <a:endParaRPr lang="zh-CN" altLang="en-US" sz="2000" spc="300" dirty="0"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600" spc="300" dirty="0">
                <a:cs typeface="+mn-ea"/>
                <a:sym typeface="+mn-lt"/>
              </a:rPr>
              <a:t>在南方，每年五、六月是梅子成熟的季节，三国时有“青梅煮酒论英雄”的典故。青梅含有多种天然优质有机酸和丰富的矿物质，具有净血、整肠、降血脂、消除疲劳、美容、调节酸碱平衡，增强人体免疫力等独特营养保健功能。但是，新鲜梅子大多味道酸涩，难以直接入口，需加工后方可食用，这种加工过程便是煮梅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46D4598-56E3-408A-8CE8-8A87C1528D7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0012" y="874355"/>
            <a:ext cx="5109288" cy="5109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861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4"/>
</p:tagLst>
</file>

<file path=ppt/theme/theme1.xml><?xml version="1.0" encoding="utf-8"?>
<a:theme xmlns:a="http://schemas.openxmlformats.org/drawingml/2006/main" name="第一PPT，www.1ppt.com">
  <a:themeElements>
    <a:clrScheme name="自定义 242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67F65"/>
      </a:accent1>
      <a:accent2>
        <a:srgbClr val="267F65"/>
      </a:accent2>
      <a:accent3>
        <a:srgbClr val="267F65"/>
      </a:accent3>
      <a:accent4>
        <a:srgbClr val="267F65"/>
      </a:accent4>
      <a:accent5>
        <a:srgbClr val="267F65"/>
      </a:accent5>
      <a:accent6>
        <a:srgbClr val="267F65"/>
      </a:accent6>
      <a:hlink>
        <a:srgbClr val="0563C1"/>
      </a:hlink>
      <a:folHlink>
        <a:srgbClr val="954F72"/>
      </a:folHlink>
    </a:clrScheme>
    <a:fontScheme name="3ayj401k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1135</Words>
  <Application>Microsoft Office PowerPoint</Application>
  <PresentationFormat>宽屏</PresentationFormat>
  <Paragraphs>80</Paragraphs>
  <Slides>21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Meiryo</vt:lpstr>
      <vt:lpstr>等线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24</cp:revision>
  <dcterms:created xsi:type="dcterms:W3CDTF">2020-05-12T01:52:55Z</dcterms:created>
  <dcterms:modified xsi:type="dcterms:W3CDTF">2023-06-26T07:06:06Z</dcterms:modified>
</cp:coreProperties>
</file>