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  <p:sldMasterId id="2147483674" r:id="rId3"/>
  </p:sldMasterIdLst>
  <p:notesMasterIdLst>
    <p:notesMasterId r:id="rId25"/>
  </p:notesMasterIdLst>
  <p:sldIdLst>
    <p:sldId id="1581" r:id="rId4"/>
    <p:sldId id="1582" r:id="rId5"/>
    <p:sldId id="1583" r:id="rId6"/>
    <p:sldId id="1580" r:id="rId7"/>
    <p:sldId id="1587" r:id="rId8"/>
    <p:sldId id="1588" r:id="rId9"/>
    <p:sldId id="1589" r:id="rId10"/>
    <p:sldId id="1584" r:id="rId11"/>
    <p:sldId id="1590" r:id="rId12"/>
    <p:sldId id="1591" r:id="rId13"/>
    <p:sldId id="1592" r:id="rId14"/>
    <p:sldId id="1585" r:id="rId15"/>
    <p:sldId id="1593" r:id="rId16"/>
    <p:sldId id="1594" r:id="rId17"/>
    <p:sldId id="1595" r:id="rId18"/>
    <p:sldId id="1586" r:id="rId19"/>
    <p:sldId id="1596" r:id="rId20"/>
    <p:sldId id="1597" r:id="rId21"/>
    <p:sldId id="1598" r:id="rId22"/>
    <p:sldId id="1600" r:id="rId23"/>
    <p:sldId id="160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40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CEA"/>
    <a:srgbClr val="306A33"/>
    <a:srgbClr val="429246"/>
    <a:srgbClr val="01417B"/>
    <a:srgbClr val="DB2820"/>
    <a:srgbClr val="0E7B9D"/>
    <a:srgbClr val="01417A"/>
    <a:srgbClr val="FFD26E"/>
    <a:srgbClr val="F17637"/>
    <a:srgbClr val="240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200" autoAdjust="0"/>
  </p:normalViewPr>
  <p:slideViewPr>
    <p:cSldViewPr>
      <p:cViewPr varScale="1">
        <p:scale>
          <a:sx n="106" d="100"/>
          <a:sy n="106" d="100"/>
        </p:scale>
        <p:origin x="810" y="78"/>
      </p:cViewPr>
      <p:guideLst>
        <p:guide pos="3840"/>
        <p:guide orient="horz" pos="40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18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99A07-FA1B-49FE-8CB5-773258BEA88D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6E94-69E9-4129-8C72-1C52CC308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0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E6E94-69E9-4129-8C72-1C52CC308EA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633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396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66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61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049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398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47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30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64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64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237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920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81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53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772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551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01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821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4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23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10160" y="6737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553130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E41808D-C1FE-4283-B56E-61ADCA9ABFF6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43" y="-4384"/>
            <a:ext cx="12197544" cy="686111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EC3E1918-7F6E-494B-98B5-37483ADB5064}"/>
              </a:ext>
            </a:extLst>
          </p:cNvPr>
          <p:cNvSpPr/>
          <p:nvPr userDrawn="1"/>
        </p:nvSpPr>
        <p:spPr>
          <a:xfrm>
            <a:off x="448887" y="399010"/>
            <a:ext cx="11288684" cy="6054325"/>
          </a:xfrm>
          <a:prstGeom prst="roundRect">
            <a:avLst>
              <a:gd name="adj" fmla="val 751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0A045695-01E7-4A47-94FF-DF0727D7D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6790" y="6074229"/>
            <a:ext cx="3839326" cy="7745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9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3" r:id="rId14"/>
    <p:sldLayoutId id="2147483668" r:id="rId15"/>
    <p:sldLayoutId id="2147483667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04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5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3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60D3F7B-A0A9-46DD-BACF-D00C065180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0FEED4D-012B-4124-BCD8-9DD6A74168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2BFB4CA-7167-4D4A-85FF-EFE01EF05D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CB49C24-D6E1-48CE-9C20-2D83600BB0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7E816AC-EBAA-4098-96FE-0FD02E18E9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EC86B1C-0458-4413-9B8F-00FFF55A25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5B17176D-91CC-4659-9643-AC6856D5435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D7DB150-D0D4-4F8E-9564-3AA5039CDEF4}"/>
              </a:ext>
            </a:extLst>
          </p:cNvPr>
          <p:cNvSpPr/>
          <p:nvPr/>
        </p:nvSpPr>
        <p:spPr>
          <a:xfrm>
            <a:off x="6004714" y="5017009"/>
            <a:ext cx="506393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处处闻蝉响，须知五月中。龙潜淥水坑，火助太阳宫。过雨频飞电，行云屡带虹。蕤宾移去后，二气各西东。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F49EB8B-8234-47AD-821C-3423A178BD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359" y="1220377"/>
            <a:ext cx="4336648" cy="364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8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B33B9EA-AADA-4D1F-A887-C85FD4091070}"/>
              </a:ext>
            </a:extLst>
          </p:cNvPr>
          <p:cNvSpPr txBox="1"/>
          <p:nvPr/>
        </p:nvSpPr>
        <p:spPr>
          <a:xfrm>
            <a:off x="680439" y="3369927"/>
            <a:ext cx="2997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600" dirty="0">
                <a:solidFill>
                  <a:srgbClr val="306A33"/>
                </a:solidFill>
                <a:cs typeface="+mn-ea"/>
                <a:sym typeface="+mn-lt"/>
              </a:rPr>
              <a:t>江淮梅雨</a:t>
            </a:r>
            <a:endParaRPr lang="en-US" altLang="zh-CN" sz="2000" b="1" spc="6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30CD6F7-9BBC-4F0E-A161-E6788BDA6B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80439" y="3824580"/>
            <a:ext cx="5016393" cy="1121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spc="600" dirty="0">
                <a:cs typeface="+mn-ea"/>
                <a:sym typeface="+mn-lt"/>
              </a:rPr>
              <a:t>夏至时节正是江淮一带的“梅雨”季节，这时正是江南梅子黄熟期，空气非常潮湿，冷、暖空气团在这里交汇，并形成一道低压槽，导致阴雨连绵的天气。在这样的天气下，器物发霉，人体也觉得不舒服，一些蚊虫繁殖速度很快，一些肠道性的病菌也很容易滋生。这时要注意饮用水的卫生，尽量不吃生冷食物，防止传染病发生和传播。</a:t>
            </a:r>
            <a:endParaRPr lang="zh-CN" altLang="en-US" sz="1400" spc="600" dirty="0">
              <a:uFillTx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ABB73AC-8110-4BD9-BE80-670ECBFE7BF2}"/>
              </a:ext>
            </a:extLst>
          </p:cNvPr>
          <p:cNvSpPr txBox="1"/>
          <p:nvPr/>
        </p:nvSpPr>
        <p:spPr>
          <a:xfrm>
            <a:off x="6816080" y="1665994"/>
            <a:ext cx="2997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600" dirty="0">
                <a:solidFill>
                  <a:srgbClr val="306A33"/>
                </a:solidFill>
                <a:cs typeface="+mn-ea"/>
                <a:sym typeface="+mn-lt"/>
              </a:rPr>
              <a:t>高温天气</a:t>
            </a:r>
            <a:endParaRPr lang="en-US" altLang="zh-CN" sz="2000" b="1" spc="6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D38A924-C7A5-4992-BF92-03ED3475FE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816080" y="2248517"/>
            <a:ext cx="4475509" cy="1121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600" dirty="0">
                <a:cs typeface="+mn-ea"/>
                <a:sym typeface="+mn-lt"/>
              </a:rPr>
              <a:t>夏至和冬至一样，都是反映四季更替的节气。天文学上规定，夏至为北半球夏季的开始。夏至过后，虽然太阳直射点开始从北回归线逐渐向南移动，北半球白昼开始逐渐变短，对于北回归线及其以北的地区，正午太阳高度也开始逐日降低，但由于太阳辐射到地面的热量仍比地面向空中散发的多，故在以后的一段时间内，气温将继续升高，因此有“夏至不过不热”的说法。</a:t>
            </a:r>
            <a:endParaRPr lang="zh-CN" altLang="en-US" sz="1400" spc="600" dirty="0">
              <a:uFillTx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18854DC-389A-42CD-95A7-0D9498CBEA05}"/>
              </a:ext>
            </a:extLst>
          </p:cNvPr>
          <p:cNvSpPr/>
          <p:nvPr/>
        </p:nvSpPr>
        <p:spPr>
          <a:xfrm>
            <a:off x="6143422" y="1285761"/>
            <a:ext cx="122150" cy="4968552"/>
          </a:xfrm>
          <a:prstGeom prst="rect">
            <a:avLst/>
          </a:prstGeom>
          <a:solidFill>
            <a:srgbClr val="306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5FD8D67-E78F-4FC0-8BEE-18263B6F2B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6217" y="1013528"/>
            <a:ext cx="3302382" cy="330238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FCEFB6F-04B3-4C8F-837F-ADBE8B78C373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节气风俗</a:t>
            </a:r>
          </a:p>
        </p:txBody>
      </p:sp>
    </p:spTree>
    <p:extLst>
      <p:ext uri="{BB962C8B-B14F-4D97-AF65-F5344CB8AC3E}">
        <p14:creationId xmlns:p14="http://schemas.microsoft.com/office/powerpoint/2010/main" val="41890427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8E553B3-0977-4988-9675-FE45B549CEB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27448" y="2060848"/>
            <a:ext cx="5677634" cy="1221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夏至时值农作物收，自古以来有在此时庆祝丰收、祭祀祖先之俗，以祈求消灾年丰。因此，夏至作为节日，纳入了古代祭神礼典。成书于两汉之间的</a:t>
            </a:r>
            <a:r>
              <a:rPr lang="en-US" altLang="zh-CN" sz="1600" spc="300" dirty="0">
                <a:cs typeface="+mn-ea"/>
                <a:sym typeface="+mn-lt"/>
              </a:rPr>
              <a:t>《</a:t>
            </a:r>
            <a:r>
              <a:rPr lang="zh-CN" altLang="en-US" sz="1600" spc="300" dirty="0">
                <a:cs typeface="+mn-ea"/>
                <a:sym typeface="+mn-lt"/>
              </a:rPr>
              <a:t>周礼</a:t>
            </a:r>
            <a:r>
              <a:rPr lang="en-US" altLang="zh-CN" sz="1600" spc="300" dirty="0">
                <a:cs typeface="+mn-ea"/>
                <a:sym typeface="+mn-lt"/>
              </a:rPr>
              <a:t>·</a:t>
            </a:r>
            <a:r>
              <a:rPr lang="zh-CN" altLang="en-US" sz="1600" spc="300" dirty="0">
                <a:cs typeface="+mn-ea"/>
                <a:sym typeface="+mn-lt"/>
              </a:rPr>
              <a:t>春官</a:t>
            </a:r>
            <a:r>
              <a:rPr lang="en-US" altLang="zh-CN" sz="1600" spc="300" dirty="0">
                <a:cs typeface="+mn-ea"/>
                <a:sym typeface="+mn-lt"/>
              </a:rPr>
              <a:t>》</a:t>
            </a:r>
            <a:r>
              <a:rPr lang="zh-CN" altLang="en-US" sz="1600" spc="300" dirty="0">
                <a:cs typeface="+mn-ea"/>
                <a:sym typeface="+mn-lt"/>
              </a:rPr>
              <a:t>有载：“以夏日至，致地方物魈。</a:t>
            </a:r>
            <a:endParaRPr lang="zh-CN" altLang="en-US" sz="1600" spc="300" dirty="0"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DCEA667-2893-4FD7-BB32-F522492B7B2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94196" y="3746171"/>
            <a:ext cx="5867708" cy="1221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夏至日正是麦收之后，农人既感谢天赐丰收，又祈求获得“秋报”。夏至前后，有的地方举办隆重的“过夏麦”，系古代“夏祭”活动的遗存。消夏避伏：夏至日，妇女们即互相赠送折扇、脂粉等什物。</a:t>
            </a:r>
            <a:endParaRPr lang="zh-CN" altLang="en-US" sz="1600" spc="300" dirty="0">
              <a:uFillTx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6FDA7E4-DAC5-4244-AEA1-6AA3A2EF69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5082" y="2060848"/>
            <a:ext cx="4365104" cy="327382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2676FC7-4585-4910-A9ED-EAA5E954723B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节气风俗</a:t>
            </a:r>
          </a:p>
        </p:txBody>
      </p:sp>
    </p:spTree>
    <p:extLst>
      <p:ext uri="{BB962C8B-B14F-4D97-AF65-F5344CB8AC3E}">
        <p14:creationId xmlns:p14="http://schemas.microsoft.com/office/powerpoint/2010/main" val="34437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31AA42B-4FF0-4ABA-8915-2C3D2A9862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C504D64-A494-46B3-84F5-CF16C6F830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B7389986-C36C-4975-87E7-00CAB1AA264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848E6198-D948-4785-BB21-5E9CAB0E31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2C38746D-CA83-4FE9-83C6-D51D5B4B2F5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47687129-B5FF-4B80-8521-F5B67E37DD7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3E96AC14-1C59-4DA6-A2BB-729399F53D3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49A65FB-3ECA-4D0D-82FA-08AC995DD40D}"/>
              </a:ext>
            </a:extLst>
          </p:cNvPr>
          <p:cNvSpPr txBox="1"/>
          <p:nvPr/>
        </p:nvSpPr>
        <p:spPr>
          <a:xfrm>
            <a:off x="5979310" y="1961794"/>
            <a:ext cx="4462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600" dirty="0">
                <a:solidFill>
                  <a:srgbClr val="306A33"/>
                </a:solidFill>
                <a:cs typeface="+mn-ea"/>
                <a:sym typeface="+mn-lt"/>
              </a:rPr>
              <a:t>节气饮食</a:t>
            </a:r>
          </a:p>
        </p:txBody>
      </p:sp>
      <p:sp>
        <p:nvSpPr>
          <p:cNvPr id="28" name="PA-文本框 9">
            <a:extLst>
              <a:ext uri="{FF2B5EF4-FFF2-40B4-BE49-F238E27FC236}">
                <a16:creationId xmlns="" xmlns:a16="http://schemas.microsoft.com/office/drawing/2014/main" id="{BC4462BF-4B97-4D7C-8026-956F6F5918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0" y="3066530"/>
            <a:ext cx="5193136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夏至，二十四节气之一，太阳运行至黄经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90°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时为交节点，一般在公历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日交节。夏至这天，太阳直射地面的位置到达一年的最北端，几乎直射北回归线，此时，北半球各地的白昼时间达到全年最长。</a:t>
            </a:r>
            <a:endParaRPr kumimoji="0" lang="zh-CN" altLang="en-US" sz="14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7358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 descr="e7d195523061f1c074694c8bbf98be7b1e4b015d796375963FD28840057458461C7CA0DAD340D15583DEDFC2E3241C4F392EF3A8B4D067B40CF4F149DD7E51F346B0CAB1BCCF6DB2480C67273C6C9E4C33AF3046B1F7F7F0B2A51923447FF2D765CC750011ADC7600C66A8DE278F4F3BF652A6F92B038DDCE276C32D205890E810956E7BBEF46205">
            <a:extLst>
              <a:ext uri="{FF2B5EF4-FFF2-40B4-BE49-F238E27FC236}">
                <a16:creationId xmlns="" xmlns:a16="http://schemas.microsoft.com/office/drawing/2014/main" id="{BA70D949-1C4F-4EF9-9CC7-8C69BA43FC6B}"/>
              </a:ext>
            </a:extLst>
          </p:cNvPr>
          <p:cNvSpPr txBox="1"/>
          <p:nvPr/>
        </p:nvSpPr>
        <p:spPr>
          <a:xfrm>
            <a:off x="1211578" y="2452053"/>
            <a:ext cx="55156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spc="600" dirty="0">
                <a:cs typeface="+mn-ea"/>
                <a:sym typeface="+mn-lt"/>
              </a:rPr>
              <a:t>“冬至饺子夏至面”，好吃的北京人在夏至这天讲究吃面。按照老北京的风俗习惯，每年一到夏至节气就可以大啖生菜、凉面了，因为这个时候气候炎热，吃些生冷之物可以降火开胃，又不至于因寒凉而损害健康。夏至这天，北京各家面馆人气很旺。无论面馆的四川凉面、担担面、红烧肉面还是炸酱面等等，各种面条都很“畅销”。</a:t>
            </a:r>
            <a:endParaRPr kumimoji="0" lang="en-US" altLang="zh-CN" sz="1600" b="0" i="0" u="none" strike="noStrike" kern="1200" cap="none" spc="60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5AD45B1-4EE4-4A3E-8DE0-25A912554DA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11578" y="1928213"/>
            <a:ext cx="3387586" cy="123479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306A33"/>
                </a:solidFill>
                <a:effectLst/>
                <a:uFillTx/>
                <a:cs typeface="+mn-ea"/>
                <a:sym typeface="+mn-lt"/>
              </a:rPr>
              <a:t>北京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65C427E-435F-4B76-BD1D-BAD9E14362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528048" y="1464762"/>
            <a:ext cx="4785866" cy="478586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5426F23-B813-4D05-BEFD-002470997769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节气饮食</a:t>
            </a:r>
          </a:p>
        </p:txBody>
      </p:sp>
    </p:spTree>
    <p:extLst>
      <p:ext uri="{BB962C8B-B14F-4D97-AF65-F5344CB8AC3E}">
        <p14:creationId xmlns:p14="http://schemas.microsoft.com/office/powerpoint/2010/main" val="3346376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EA1B814-5538-4539-A132-9B8F905CEBF2}"/>
              </a:ext>
            </a:extLst>
          </p:cNvPr>
          <p:cNvSpPr txBox="1"/>
          <p:nvPr/>
        </p:nvSpPr>
        <p:spPr>
          <a:xfrm>
            <a:off x="6240016" y="1340768"/>
            <a:ext cx="2997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pc="300" dirty="0">
                <a:solidFill>
                  <a:srgbClr val="306A33"/>
                </a:solidFill>
                <a:effectLst/>
                <a:uFillTx/>
                <a:cs typeface="+mn-ea"/>
                <a:sym typeface="+mn-lt"/>
              </a:rPr>
              <a:t>绍兴</a:t>
            </a:r>
            <a:endParaRPr lang="en-US" altLang="zh-CN" sz="1600" b="1" spc="3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1C95921-712F-4CC7-95FC-DB3C9E2648A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272723" y="1510045"/>
            <a:ext cx="4752528" cy="11256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旧时，在浙江绍兴地区，人们不分贫富，夏至日皆祭其祖，俗称“做夏至”，除常规供品外，特加一盘蒲丝饼。而绍兴地区龙舟竞渡因气候故，明、清以来多不在端午节，而在夏至，此风俗至今尚存。</a:t>
            </a:r>
            <a:endParaRPr lang="zh-CN" altLang="en-US" sz="1600" spc="300" dirty="0">
              <a:uFillTx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450E6CA-27B9-4A09-A59E-005E8A5301EB}"/>
              </a:ext>
            </a:extLst>
          </p:cNvPr>
          <p:cNvSpPr txBox="1"/>
          <p:nvPr/>
        </p:nvSpPr>
        <p:spPr>
          <a:xfrm>
            <a:off x="1001079" y="3446287"/>
            <a:ext cx="29978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spc="300" dirty="0">
                <a:solidFill>
                  <a:srgbClr val="306A33"/>
                </a:solidFill>
                <a:effectLst/>
                <a:uFillTx/>
                <a:cs typeface="+mn-ea"/>
                <a:sym typeface="+mn-lt"/>
              </a:rPr>
              <a:t>无锡</a:t>
            </a:r>
            <a:endParaRPr lang="en-US" altLang="zh-CN" sz="1600" b="1" spc="3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24EEBBE-721F-4DA9-88DD-57DDA0E25B8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001079" y="3751740"/>
            <a:ext cx="4226881" cy="11256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夏至这天，无锡人早晨吃麦粥，中午吃馄饨，取混沌和合之意。有谚语说：“夏至馄饨冬至团，四季安康人团圆。”吃过馄饨，为孩童称体重，希望孩童体重增加更健康。</a:t>
            </a:r>
            <a:endParaRPr lang="zh-CN" altLang="en-US" sz="1600" spc="300" dirty="0"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6D10AD7-6C7E-4888-BCE3-98A89850C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0866" y="3363885"/>
            <a:ext cx="5044956" cy="30269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443E53C-CE50-47E1-A16F-BE524725F0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7775" y="444907"/>
            <a:ext cx="3339936" cy="333993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0810FCC-528E-4141-BD4A-881DE9442261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节气饮食</a:t>
            </a:r>
          </a:p>
        </p:txBody>
      </p:sp>
    </p:spTree>
    <p:extLst>
      <p:ext uri="{BB962C8B-B14F-4D97-AF65-F5344CB8AC3E}">
        <p14:creationId xmlns:p14="http://schemas.microsoft.com/office/powerpoint/2010/main" val="2545186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A54773C-25D0-4D86-8349-43211B07E503}"/>
              </a:ext>
            </a:extLst>
          </p:cNvPr>
          <p:cNvSpPr txBox="1"/>
          <p:nvPr/>
        </p:nvSpPr>
        <p:spPr>
          <a:xfrm>
            <a:off x="4993712" y="1802440"/>
            <a:ext cx="228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pc="300" dirty="0">
                <a:solidFill>
                  <a:srgbClr val="306A33"/>
                </a:solidFill>
                <a:effectLst/>
                <a:uFillTx/>
                <a:cs typeface="+mn-ea"/>
                <a:sym typeface="+mn-lt"/>
              </a:rPr>
              <a:t>山东</a:t>
            </a:r>
            <a:endParaRPr lang="en-US" altLang="zh-CN" sz="1400" b="1" spc="3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40F4277-4B6D-44FC-B57E-F022476D639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00096" y="2060848"/>
            <a:ext cx="5936588" cy="11256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cs typeface="+mn-ea"/>
                <a:sym typeface="+mn-lt"/>
              </a:rPr>
              <a:t>夏至这天山东各地普遍要吃凉面条，俗称过水面，有“冬至饺子夏至面”的谚语。莱阳一带夏至日荐新麦，黄县（今龙口市）一带则煮新麦粒吃，儿童们用麦秸编一个精致的小笊篱，在汤水中一次一次地向嘴里捞，既吃了麦粒，又是一种游戏，很有农家生活的情趣。</a:t>
            </a:r>
            <a:endParaRPr lang="zh-CN" altLang="en-US" sz="1400" spc="300" dirty="0">
              <a:uFillTx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9D75A3F-D49A-442F-9F12-7E2EC1CC5AC8}"/>
              </a:ext>
            </a:extLst>
          </p:cNvPr>
          <p:cNvSpPr txBox="1"/>
          <p:nvPr/>
        </p:nvSpPr>
        <p:spPr>
          <a:xfrm>
            <a:off x="5051768" y="3933056"/>
            <a:ext cx="228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pc="300" dirty="0">
                <a:solidFill>
                  <a:srgbClr val="306A33"/>
                </a:solidFill>
                <a:effectLst/>
                <a:uFillTx/>
                <a:cs typeface="+mn-ea"/>
                <a:sym typeface="+mn-lt"/>
              </a:rPr>
              <a:t>岭南</a:t>
            </a:r>
            <a:endParaRPr lang="en-US" altLang="zh-CN" sz="1400" b="1" spc="3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6F11F83-F99C-4DE8-B8A1-69FA6041C4C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58152" y="4191464"/>
            <a:ext cx="5936588" cy="11256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cs typeface="+mn-ea"/>
                <a:sym typeface="+mn-lt"/>
              </a:rPr>
              <a:t>夏至吃狗肉和荔枝，是岭南一带的习俗。广西的钦州、玉林等地区的人也是非常喜欢在夏至吃狗肉和荔枝的。据说夏至日的狗肉和荔子合吃不热，有“冬至鱼生夏至狗”之说，故此夏至吃狗肉和荔枝的习惯延续到今。</a:t>
            </a:r>
            <a:endParaRPr lang="zh-CN" altLang="en-US" sz="1400" spc="300" dirty="0"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6E02BDB-D5E8-402F-8F0C-CA2D97CA7B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440" y="1670169"/>
            <a:ext cx="4002712" cy="400270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2CE20A-002A-48A1-847B-0263A1F11616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节气饮食</a:t>
            </a:r>
          </a:p>
        </p:txBody>
      </p:sp>
    </p:spTree>
    <p:extLst>
      <p:ext uri="{BB962C8B-B14F-4D97-AF65-F5344CB8AC3E}">
        <p14:creationId xmlns:p14="http://schemas.microsoft.com/office/powerpoint/2010/main" val="22922939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5900230-78DB-4829-A96E-FBDEB17BC6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360D6C6-749C-4111-A42B-1DC7CA6421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7022646-B0AD-4B27-B320-D5F169D79AA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DDADC80A-6FD2-4963-A70D-41E413F087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C3CFFD65-3996-4665-B941-A7375E0AC0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513309F8-84B6-41AB-A308-A9DBA73AA8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1DF65CF-E7B1-4DFC-9C46-58B8D3185E7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78E2055-204C-4753-B54F-CE2C1F902B8C}"/>
              </a:ext>
            </a:extLst>
          </p:cNvPr>
          <p:cNvSpPr txBox="1"/>
          <p:nvPr/>
        </p:nvSpPr>
        <p:spPr>
          <a:xfrm>
            <a:off x="5979310" y="1961794"/>
            <a:ext cx="4462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600" dirty="0">
                <a:solidFill>
                  <a:srgbClr val="306A33"/>
                </a:solidFill>
                <a:cs typeface="+mn-ea"/>
                <a:sym typeface="+mn-lt"/>
              </a:rPr>
              <a:t>节气谚语</a:t>
            </a:r>
          </a:p>
        </p:txBody>
      </p:sp>
      <p:sp>
        <p:nvSpPr>
          <p:cNvPr id="28" name="PA-文本框 9">
            <a:extLst>
              <a:ext uri="{FF2B5EF4-FFF2-40B4-BE49-F238E27FC236}">
                <a16:creationId xmlns="" xmlns:a16="http://schemas.microsoft.com/office/drawing/2014/main" id="{38F0F9CC-629E-4614-957F-98DACF3523B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0" y="3066530"/>
            <a:ext cx="5193136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夏至，二十四节气之一，太阳运行至黄经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90°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时为交节点，一般在公历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日交节。夏至这天，太阳直射地面的位置到达一年的最北端，几乎直射北回归线，此时，北半球各地的白昼时间达到全年最长。</a:t>
            </a:r>
            <a:endParaRPr kumimoji="0" lang="zh-CN" altLang="en-US" sz="14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8691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7ED5C21-1F10-485C-B8C3-214B090288EF}"/>
              </a:ext>
            </a:extLst>
          </p:cNvPr>
          <p:cNvSpPr txBox="1"/>
          <p:nvPr/>
        </p:nvSpPr>
        <p:spPr>
          <a:xfrm>
            <a:off x="4943872" y="1916832"/>
            <a:ext cx="666721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夏至食个荔，一年都无弊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芒种栽秧日管日，夏至栽秧时管时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夏至伏天到，中耕很重要，伏里锄一遍，赛过水浇园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日长长到夏至，日短短到冬至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夏至风从西边起，瓜菜园中受熬煎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300" dirty="0">
                <a:cs typeface="+mn-ea"/>
                <a:sym typeface="+mn-lt"/>
              </a:rPr>
              <a:t>夏至落雨十八落，一天要落七八砣</a:t>
            </a:r>
            <a:endParaRPr lang="en-US" altLang="zh-CN" spc="300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7B17AEF-56FF-48D8-A251-597A8AA763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408" y="1648393"/>
            <a:ext cx="4176464" cy="417646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734B14D-3122-4512-9B83-426DA2E151C2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节气谚语</a:t>
            </a:r>
          </a:p>
        </p:txBody>
      </p:sp>
    </p:spTree>
    <p:extLst>
      <p:ext uri="{BB962C8B-B14F-4D97-AF65-F5344CB8AC3E}">
        <p14:creationId xmlns:p14="http://schemas.microsoft.com/office/powerpoint/2010/main" val="4271692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6451FB59-827D-4053-9E4F-6525C7379123}"/>
              </a:ext>
            </a:extLst>
          </p:cNvPr>
          <p:cNvCxnSpPr>
            <a:cxnSpLocks/>
          </p:cNvCxnSpPr>
          <p:nvPr/>
        </p:nvCxnSpPr>
        <p:spPr>
          <a:xfrm>
            <a:off x="6096000" y="3193774"/>
            <a:ext cx="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839CCD4-9D22-4F1D-87E8-9AD170FC0F9D}"/>
              </a:ext>
            </a:extLst>
          </p:cNvPr>
          <p:cNvSpPr txBox="1"/>
          <p:nvPr/>
        </p:nvSpPr>
        <p:spPr>
          <a:xfrm>
            <a:off x="1055440" y="2132856"/>
            <a:ext cx="54868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夏至东风摇，麦子水里捞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夏至东南风，平地把船撑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冬至始打霜，夏至干长江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冬至江南风短，夏至天气旱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夏至东风摇，麦子坐水牢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pc="600" dirty="0">
                <a:cs typeface="+mn-ea"/>
                <a:sym typeface="+mn-lt"/>
              </a:rPr>
              <a:t>夏至有雨三伏热，重阳无雨一冬晴</a:t>
            </a:r>
            <a:endParaRPr lang="en-US" altLang="zh-CN" spc="600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AE05EB4-351C-486F-A9F0-4A654A5B42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7968" y="830394"/>
            <a:ext cx="5486862" cy="548686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4CF58BB-E182-41F4-BAE5-F0CB3B7C5FF2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节气谚语</a:t>
            </a:r>
          </a:p>
        </p:txBody>
      </p:sp>
    </p:spTree>
    <p:extLst>
      <p:ext uri="{BB962C8B-B14F-4D97-AF65-F5344CB8AC3E}">
        <p14:creationId xmlns:p14="http://schemas.microsoft.com/office/powerpoint/2010/main" val="1605081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963C1B8-4C4D-4800-A04C-DDE631788FA5}"/>
              </a:ext>
            </a:extLst>
          </p:cNvPr>
          <p:cNvSpPr txBox="1"/>
          <p:nvPr/>
        </p:nvSpPr>
        <p:spPr>
          <a:xfrm>
            <a:off x="4438082" y="162187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600" dirty="0">
                <a:solidFill>
                  <a:srgbClr val="306A33"/>
                </a:solidFill>
                <a:cs typeface="+mn-ea"/>
                <a:sym typeface="+mn-lt"/>
              </a:rPr>
              <a:t>夏至避暑北池</a:t>
            </a:r>
            <a:endParaRPr lang="en-US" altLang="zh-CN" sz="2400" b="1" spc="6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B532201-CBB1-4B4B-956F-F84380511C8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637882" y="2221346"/>
            <a:ext cx="6445891" cy="54131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昼晷已云极，宵漏自此长。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未及施政教，所忧变炎凉。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公门日多暇，是月农稍忙。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高居念田里，苦热安可当。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亭午息群物，独游爱方塘。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门闭阴寂寂，城高树苍苍。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绿筠尚含粉，圆荷始散芳。</a:t>
            </a:r>
          </a:p>
          <a:p>
            <a:pPr algn="ctr"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于焉洒烦抱，可以对华觞。</a:t>
            </a:r>
            <a:endParaRPr lang="zh-CN" altLang="en-US" spc="300" dirty="0">
              <a:uFillTx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C00DA82-97A4-4A32-9408-345DF76716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286" y="2436624"/>
            <a:ext cx="3192806" cy="319280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FBC672C-1E15-49F8-9F84-AA78D879B8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6929" y="2083543"/>
            <a:ext cx="3634377" cy="363437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1B0D43A-10B1-44CF-8945-E7A83699F653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节气谚语</a:t>
            </a:r>
          </a:p>
        </p:txBody>
      </p:sp>
    </p:spTree>
    <p:extLst>
      <p:ext uri="{BB962C8B-B14F-4D97-AF65-F5344CB8AC3E}">
        <p14:creationId xmlns:p14="http://schemas.microsoft.com/office/powerpoint/2010/main" val="668319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7B3DC331-576A-48CC-AB57-705E612D7C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6D46F202-2E56-428D-A138-00CADB185E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BD9612D8-A525-4107-B954-5526ED2115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F7AEFAFD-C4AD-488E-A837-FA35C419EA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BD9C8564-7949-4BA7-96B4-5295363193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BA789123-1A6E-435C-AE25-AD27D7580AA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A15B80FF-FB32-4DDE-9496-F5B9C5D6817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4F2F398-A2F1-4586-8B8A-4768835D3B52}"/>
              </a:ext>
            </a:extLst>
          </p:cNvPr>
          <p:cNvGrpSpPr/>
          <p:nvPr/>
        </p:nvGrpSpPr>
        <p:grpSpPr>
          <a:xfrm>
            <a:off x="7581633" y="1897636"/>
            <a:ext cx="3321662" cy="690051"/>
            <a:chOff x="6006588" y="1221256"/>
            <a:chExt cx="3321662" cy="690051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93B509D2-2FC3-4526-8E26-BCB2332FC238}"/>
                </a:ext>
              </a:extLst>
            </p:cNvPr>
            <p:cNvSpPr txBox="1"/>
            <p:nvPr/>
          </p:nvSpPr>
          <p:spPr>
            <a:xfrm>
              <a:off x="6006588" y="1221256"/>
              <a:ext cx="23262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200" dirty="0">
                  <a:cs typeface="+mn-ea"/>
                  <a:sym typeface="+mn-lt"/>
                </a:rPr>
                <a:t>节气特点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8F94693E-6B5A-4042-A647-8515F9115E4B}"/>
                </a:ext>
              </a:extLst>
            </p:cNvPr>
            <p:cNvSpPr txBox="1"/>
            <p:nvPr/>
          </p:nvSpPr>
          <p:spPr>
            <a:xfrm>
              <a:off x="6014486" y="1649697"/>
              <a:ext cx="33137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The user can demonstrate on a projector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9FAB166-FB16-4F3F-9D62-D2D8B4040240}"/>
              </a:ext>
            </a:extLst>
          </p:cNvPr>
          <p:cNvSpPr txBox="1"/>
          <p:nvPr/>
        </p:nvSpPr>
        <p:spPr>
          <a:xfrm>
            <a:off x="6840677" y="1882511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dirty="0">
                <a:solidFill>
                  <a:srgbClr val="306A33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4CD0AFE2-9720-406B-A5F1-10FBAF459AF6}"/>
              </a:ext>
            </a:extLst>
          </p:cNvPr>
          <p:cNvSpPr txBox="1"/>
          <p:nvPr/>
        </p:nvSpPr>
        <p:spPr>
          <a:xfrm>
            <a:off x="6821894" y="2867771"/>
            <a:ext cx="75533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dirty="0">
                <a:solidFill>
                  <a:srgbClr val="306A33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F6D1B293-3167-4501-9B58-FF2481AF2D1D}"/>
              </a:ext>
            </a:extLst>
          </p:cNvPr>
          <p:cNvSpPr txBox="1"/>
          <p:nvPr/>
        </p:nvSpPr>
        <p:spPr>
          <a:xfrm>
            <a:off x="6844184" y="3800391"/>
            <a:ext cx="80593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dirty="0">
                <a:solidFill>
                  <a:srgbClr val="306A33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51D33D1-C70F-4867-B8C1-062A3413F6FE}"/>
              </a:ext>
            </a:extLst>
          </p:cNvPr>
          <p:cNvSpPr txBox="1"/>
          <p:nvPr/>
        </p:nvSpPr>
        <p:spPr>
          <a:xfrm>
            <a:off x="6864941" y="4726885"/>
            <a:ext cx="80593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dirty="0">
                <a:solidFill>
                  <a:srgbClr val="306A33"/>
                </a:solidFill>
                <a:cs typeface="+mn-ea"/>
                <a:sym typeface="+mn-lt"/>
              </a:rPr>
              <a:t>04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CEF90A22-3D35-43A6-A93C-BFDC027FC128}"/>
              </a:ext>
            </a:extLst>
          </p:cNvPr>
          <p:cNvGrpSpPr/>
          <p:nvPr/>
        </p:nvGrpSpPr>
        <p:grpSpPr>
          <a:xfrm>
            <a:off x="7581633" y="2869289"/>
            <a:ext cx="3321662" cy="690051"/>
            <a:chOff x="6006588" y="1221256"/>
            <a:chExt cx="3321662" cy="690051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518F6811-E614-42BB-9CF5-12F0AA75A68F}"/>
                </a:ext>
              </a:extLst>
            </p:cNvPr>
            <p:cNvSpPr txBox="1"/>
            <p:nvPr/>
          </p:nvSpPr>
          <p:spPr>
            <a:xfrm>
              <a:off x="6006588" y="1221256"/>
              <a:ext cx="23432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200" dirty="0">
                  <a:cs typeface="+mn-ea"/>
                  <a:sym typeface="+mn-lt"/>
                </a:rPr>
                <a:t>节气风俗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742C602B-A6A6-4698-971C-B561DC86BC63}"/>
                </a:ext>
              </a:extLst>
            </p:cNvPr>
            <p:cNvSpPr txBox="1"/>
            <p:nvPr/>
          </p:nvSpPr>
          <p:spPr>
            <a:xfrm>
              <a:off x="6014486" y="1649697"/>
              <a:ext cx="33137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The user can demonstrate on a projector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96AAF5F9-71E4-4F0D-A3C9-677AB1C14F63}"/>
              </a:ext>
            </a:extLst>
          </p:cNvPr>
          <p:cNvGrpSpPr/>
          <p:nvPr/>
        </p:nvGrpSpPr>
        <p:grpSpPr>
          <a:xfrm>
            <a:off x="7565007" y="3789944"/>
            <a:ext cx="3321662" cy="690051"/>
            <a:chOff x="6006588" y="1221256"/>
            <a:chExt cx="3321662" cy="690051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372E3711-072C-4129-86F4-9B407AAC7B7E}"/>
                </a:ext>
              </a:extLst>
            </p:cNvPr>
            <p:cNvSpPr txBox="1"/>
            <p:nvPr/>
          </p:nvSpPr>
          <p:spPr>
            <a:xfrm>
              <a:off x="6006588" y="1221256"/>
              <a:ext cx="23432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200" dirty="0">
                  <a:cs typeface="+mn-ea"/>
                  <a:sym typeface="+mn-lt"/>
                </a:rPr>
                <a:t>节气饮食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F7234134-07B6-44DB-80ED-D15F21A55EE4}"/>
                </a:ext>
              </a:extLst>
            </p:cNvPr>
            <p:cNvSpPr txBox="1"/>
            <p:nvPr/>
          </p:nvSpPr>
          <p:spPr>
            <a:xfrm>
              <a:off x="6014486" y="1649697"/>
              <a:ext cx="33137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The user can demonstrate on a projector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14454A2F-222D-42DF-9AA3-CFE6C09D6500}"/>
              </a:ext>
            </a:extLst>
          </p:cNvPr>
          <p:cNvGrpSpPr/>
          <p:nvPr/>
        </p:nvGrpSpPr>
        <p:grpSpPr>
          <a:xfrm>
            <a:off x="7565007" y="4692134"/>
            <a:ext cx="3321662" cy="690051"/>
            <a:chOff x="6006588" y="1221256"/>
            <a:chExt cx="3321662" cy="690051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4FD25B0D-05E0-4295-B42C-F1F9CF4E62EA}"/>
                </a:ext>
              </a:extLst>
            </p:cNvPr>
            <p:cNvSpPr txBox="1"/>
            <p:nvPr/>
          </p:nvSpPr>
          <p:spPr>
            <a:xfrm>
              <a:off x="6006588" y="1221256"/>
              <a:ext cx="23432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3200" dirty="0">
                  <a:cs typeface="+mn-ea"/>
                  <a:sym typeface="+mn-lt"/>
                </a:rPr>
                <a:t>节气谚语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2664C681-37A9-463C-888B-ECF2F4A78676}"/>
                </a:ext>
              </a:extLst>
            </p:cNvPr>
            <p:cNvSpPr txBox="1"/>
            <p:nvPr/>
          </p:nvSpPr>
          <p:spPr>
            <a:xfrm>
              <a:off x="6014486" y="1649697"/>
              <a:ext cx="33137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100" dirty="0">
                  <a:cs typeface="+mn-ea"/>
                  <a:sym typeface="+mn-lt"/>
                </a:rPr>
                <a:t>The user can demonstrate on a projector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847528" y="836712"/>
            <a:ext cx="129614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DFCEA"/>
                </a:solidFill>
              </a:rPr>
              <a:t>https://www.ypppt.com/</a:t>
            </a:r>
            <a:endParaRPr lang="zh-CN" altLang="en-US" sz="600" dirty="0">
              <a:solidFill>
                <a:srgbClr val="FDFC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172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8812D598-7C7A-45F3-9195-7F3C2699CB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6F37FBB1-AEF7-4648-8ECE-3982E3B01A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322BBF4-2FBF-40BE-99B5-16F33BA54C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9EB6255-AADA-4B9F-A7B3-D17F3A7C43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5C7BC66-D263-4D8F-806C-146075A1D20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904D6A67-B72E-473B-B5AE-2D34BA06C0F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FDFC8AD8-F952-4054-8FE7-F339E4362CE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84450F9D-2BE6-497F-A893-280525426948}"/>
              </a:ext>
            </a:extLst>
          </p:cNvPr>
          <p:cNvSpPr/>
          <p:nvPr/>
        </p:nvSpPr>
        <p:spPr>
          <a:xfrm>
            <a:off x="6004714" y="5017009"/>
            <a:ext cx="506393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0000"/>
                </a:solidFill>
                <a:cs typeface="+mn-ea"/>
                <a:sym typeface="+mn-lt"/>
              </a:rPr>
              <a:t>处处闻蝉响，须知五月中。龙潜淥水坑，火助太阳宫。过雨频飞电，行云屡带虹。蕤宾移去后，二气各西东。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1A17F4AD-8113-486E-AB34-F8A795D28C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359" y="1220377"/>
            <a:ext cx="4336648" cy="364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74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455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DBB9506-8D36-44A6-B03E-3C7D48A38E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D412B1B-254A-402E-A144-C809513F1C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C4C350D-20BA-4BDD-ACA3-CE365A1FD40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6E897C07-1A65-403F-B984-5E05780086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DC1B1E7-C650-451E-BE31-DDDB6A25613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E3E0870-A3FE-4B57-B81F-87CB14B51A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392A4C7-B531-4049-978C-0A74E4E1B91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0EF8149-9D9E-41F2-9D8A-D0FB16492D7C}"/>
              </a:ext>
            </a:extLst>
          </p:cNvPr>
          <p:cNvSpPr txBox="1"/>
          <p:nvPr/>
        </p:nvSpPr>
        <p:spPr>
          <a:xfrm>
            <a:off x="5979310" y="1961794"/>
            <a:ext cx="4462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600" dirty="0">
                <a:solidFill>
                  <a:srgbClr val="306A33"/>
                </a:solidFill>
                <a:cs typeface="+mn-ea"/>
                <a:sym typeface="+mn-lt"/>
              </a:rPr>
              <a:t>节气特点</a:t>
            </a:r>
          </a:p>
        </p:txBody>
      </p:sp>
      <p:sp>
        <p:nvSpPr>
          <p:cNvPr id="17" name="PA-文本框 9">
            <a:extLst>
              <a:ext uri="{FF2B5EF4-FFF2-40B4-BE49-F238E27FC236}">
                <a16:creationId xmlns="" xmlns:a16="http://schemas.microsoft.com/office/drawing/2014/main" id="{5FF4235A-8F95-4CD7-9B88-61FB94063B3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0" y="3066530"/>
            <a:ext cx="5193136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夏至，二十四节气之一，太阳运行至黄经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90°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时为交节点，一般在公历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日交节。夏至这天，太阳直射地面的位置到达一年的最北端，几乎直射北回归线，此时，北半球各地的白昼时间达到全年最长。</a:t>
            </a:r>
            <a:endParaRPr kumimoji="0" lang="zh-CN" altLang="en-US" sz="14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9910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10E3F22-FB06-45B1-A15C-A9E11A5589F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52634" y="3131301"/>
            <a:ext cx="5447030" cy="1986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夏至这天，太阳直射地面的位置到达一年的最北端，几乎直射北回归线，此时，北半球各地的白昼时间达到全年最长。对于北回归线及其以北的地区来说，夏至日也是一年中正午太阳高度最高的一天。这一天北半球得到的太阳辐射最多，比南半球多了将近一倍。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BF65355-B18D-4A4D-8C55-39F427B3736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69368" y="1457811"/>
            <a:ext cx="9505852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pc="200" dirty="0">
                <a:solidFill>
                  <a:srgbClr val="306A33"/>
                </a:solidFill>
                <a:cs typeface="+mn-ea"/>
                <a:sym typeface="+mn-lt"/>
              </a:rPr>
              <a:t>日北至，日长之至，日影短至，故曰夏至。至者，极也。</a:t>
            </a:r>
            <a:endParaRPr lang="zh-CN" altLang="en-US" sz="2400" b="1" spc="2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49E9A58-6393-4C4B-A6B3-D9F34A777E6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52634" y="2287386"/>
            <a:ext cx="10727527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夏至，二十四节气之一，太阳运行至黄经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90°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时为交节点，一般在公历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21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－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22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日交节。</a:t>
            </a:r>
            <a:endParaRPr lang="zh-CN" altLang="en-US" sz="1600" spc="2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835CB44-EE65-43E6-B69D-9BAB7715D09C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节气特点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8C201B9-4765-4005-B62A-1FA04DFE62C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7566" y="1985375"/>
            <a:ext cx="4763296" cy="476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97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D294768D-3176-4C39-8F9D-CC1132A89D2C}"/>
              </a:ext>
            </a:extLst>
          </p:cNvPr>
          <p:cNvCxnSpPr/>
          <p:nvPr/>
        </p:nvCxnSpPr>
        <p:spPr>
          <a:xfrm>
            <a:off x="1231900" y="5490889"/>
            <a:ext cx="9728200" cy="0"/>
          </a:xfrm>
          <a:prstGeom prst="line">
            <a:avLst/>
          </a:prstGeom>
          <a:ln>
            <a:solidFill>
              <a:srgbClr val="E6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B5A2FF-35B6-4210-A1D3-D0B731FA536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97391" y="1541203"/>
            <a:ext cx="5382385" cy="300761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spc="200" dirty="0">
                <a:cs typeface="+mn-ea"/>
                <a:sym typeface="+mn-lt"/>
              </a:rPr>
              <a:t>夏至，是干支历中表示季节变迁的</a:t>
            </a:r>
            <a:r>
              <a:rPr lang="en-US" altLang="zh-CN" sz="1400" spc="200" dirty="0">
                <a:cs typeface="+mn-ea"/>
                <a:sym typeface="+mn-lt"/>
              </a:rPr>
              <a:t>24</a:t>
            </a:r>
            <a:r>
              <a:rPr lang="zh-CN" altLang="en-US" sz="1400" spc="200" dirty="0">
                <a:cs typeface="+mn-ea"/>
                <a:sym typeface="+mn-lt"/>
              </a:rPr>
              <a:t>个特定节令之一。二十四节气，是上古时代人们以北斗七星斗柄顶端的指向确定。其也与地球在黄道（即地球绕太阳公转的轨道）上的位置变化有关，每一个节气分别相应于太阳在黄道上每运动</a:t>
            </a:r>
            <a:r>
              <a:rPr lang="en-US" altLang="zh-CN" sz="1400" spc="200" dirty="0">
                <a:cs typeface="+mn-ea"/>
                <a:sym typeface="+mn-lt"/>
              </a:rPr>
              <a:t>15°</a:t>
            </a:r>
            <a:r>
              <a:rPr lang="zh-CN" altLang="en-US" sz="1400" spc="200" dirty="0">
                <a:cs typeface="+mn-ea"/>
                <a:sym typeface="+mn-lt"/>
              </a:rPr>
              <a:t>所到达的一定位置而制定的气候规律。夏至，斗指乙，太阳运行至黄经</a:t>
            </a:r>
            <a:r>
              <a:rPr lang="en-US" altLang="zh-CN" sz="1400" spc="200" dirty="0">
                <a:cs typeface="+mn-ea"/>
                <a:sym typeface="+mn-lt"/>
              </a:rPr>
              <a:t>90</a:t>
            </a:r>
            <a:r>
              <a:rPr lang="zh-CN" altLang="en-US" sz="1400" spc="200" dirty="0">
                <a:cs typeface="+mn-ea"/>
                <a:sym typeface="+mn-lt"/>
              </a:rPr>
              <a:t>度（夏至点，目前处在双子座）。</a:t>
            </a:r>
            <a:endParaRPr lang="zh-CN" altLang="en-US" sz="1400" spc="200" dirty="0"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7CDA72-3B68-4047-B4F8-B01AF3B317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37211" y="4790150"/>
            <a:ext cx="10917578" cy="118810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spc="200" dirty="0">
                <a:cs typeface="+mn-ea"/>
                <a:sym typeface="+mn-lt"/>
              </a:rPr>
              <a:t>夏至是一年里太阳最偏北的一天，北半球日照时间最长的一天，也是白昼时间超过黑夜时间最多的一天。但各地的昼长时间从北到南呈递减趋势。这是地球自转轴倾斜造成的昼长夜短效应，越接近两级越明显的缘故。夏至日那天，整个地球上除南极点和南极圈内的极夜地区外，所有地点的日出方向都是从东北方开始的，在西北方落下。 </a:t>
            </a:r>
            <a:endParaRPr lang="zh-CN" altLang="en-US" sz="1400" spc="200" dirty="0">
              <a:uFillTx/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EB1712C-574D-4F67-965A-00485D14F1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5265" y="950862"/>
            <a:ext cx="4188302" cy="41883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BD916E8F-CB7F-4D66-AB57-658E9FDC1C80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节气特点</a:t>
            </a:r>
          </a:p>
        </p:txBody>
      </p:sp>
    </p:spTree>
    <p:extLst>
      <p:ext uri="{BB962C8B-B14F-4D97-AF65-F5344CB8AC3E}">
        <p14:creationId xmlns:p14="http://schemas.microsoft.com/office/powerpoint/2010/main" val="3545133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67B3B5A-2D80-4E39-8564-D6D957341D7A}"/>
              </a:ext>
            </a:extLst>
          </p:cNvPr>
          <p:cNvSpPr/>
          <p:nvPr/>
        </p:nvSpPr>
        <p:spPr>
          <a:xfrm>
            <a:off x="700596" y="1386908"/>
            <a:ext cx="108297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600" kern="100" spc="300" dirty="0">
                <a:cs typeface="+mn-ea"/>
                <a:sym typeface="+mn-lt"/>
              </a:rPr>
              <a:t>夏至这天，太阳直射地面的位置到达一年的最北端，几乎直射北回归线（北纬</a:t>
            </a:r>
            <a:r>
              <a:rPr lang="en-US" altLang="zh-CN" sz="1600" kern="100" spc="300" dirty="0">
                <a:cs typeface="+mn-ea"/>
                <a:sym typeface="+mn-lt"/>
              </a:rPr>
              <a:t>23°26'</a:t>
            </a:r>
            <a:r>
              <a:rPr lang="zh-CN" altLang="en-US" sz="1600" kern="100" spc="300" dirty="0">
                <a:cs typeface="+mn-ea"/>
                <a:sym typeface="+mn-lt"/>
              </a:rPr>
              <a:t>），北回归线自西向东穿过我国云南、广西、广东、台四省区，这四省区是我国境域内太阳在天空位置最当中的地区，日影最短、白天最长、黑夜最短，即如古人所说：“日长之至，日影短至，至者，极也，故曰夏至”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1A9CB1D-452A-4C93-9CC9-C64B5238A062}"/>
              </a:ext>
            </a:extLst>
          </p:cNvPr>
          <p:cNvSpPr/>
          <p:nvPr/>
        </p:nvSpPr>
        <p:spPr>
          <a:xfrm>
            <a:off x="5730474" y="3212976"/>
            <a:ext cx="5570554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spc="300" dirty="0">
                <a:cs typeface="+mn-ea"/>
                <a:sym typeface="+mn-lt"/>
              </a:rPr>
              <a:t>同时，对于北回归线及其以北的地区来说，夏至日也是一年中正午太阳高度在当地属最高的一天。</a:t>
            </a:r>
            <a:endParaRPr lang="zh-CN" altLang="en-US" sz="1400" kern="100" spc="300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60D72D2-76D7-47A6-B86B-423C4E0EFD99}"/>
              </a:ext>
            </a:extLst>
          </p:cNvPr>
          <p:cNvSpPr/>
          <p:nvPr/>
        </p:nvSpPr>
        <p:spPr>
          <a:xfrm>
            <a:off x="5756412" y="4365409"/>
            <a:ext cx="55705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100" spc="300" dirty="0">
                <a:cs typeface="+mn-ea"/>
                <a:sym typeface="+mn-lt"/>
              </a:rPr>
              <a:t>夏至这天北半球得到的太阳辐射最多，比南半球多了将近一倍。而此时的南半球正值隆冬。夏至是北半球各地全年白昼最长的一天，且纬度越高白昼越长。</a:t>
            </a:r>
            <a:endParaRPr lang="zh-CN" altLang="en-US" sz="1400" kern="100" spc="300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73AFA58-CF2D-42FF-91CE-73E9EDFFA4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278" y="2359742"/>
            <a:ext cx="4509294" cy="450929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E41C529-6BAB-4960-9FEB-3E33FA2A7F97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节气特点</a:t>
            </a:r>
          </a:p>
        </p:txBody>
      </p:sp>
    </p:spTree>
    <p:extLst>
      <p:ext uri="{BB962C8B-B14F-4D97-AF65-F5344CB8AC3E}">
        <p14:creationId xmlns:p14="http://schemas.microsoft.com/office/powerpoint/2010/main" val="3239227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5CA330A-BAF0-4D5E-8412-E92A378716AE}"/>
              </a:ext>
            </a:extLst>
          </p:cNvPr>
          <p:cNvSpPr/>
          <p:nvPr/>
        </p:nvSpPr>
        <p:spPr>
          <a:xfrm>
            <a:off x="4871864" y="2060848"/>
            <a:ext cx="650173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100" spc="300" dirty="0">
                <a:cs typeface="+mn-ea"/>
                <a:sym typeface="+mn-lt"/>
              </a:rPr>
              <a:t>夏至是太阳的转折点，这天过后它将走“回头路”。夏至过后，太阳直射点逐渐向南移动，北半球白昼开始逐渐变短。对于北回归线及其以北的地区，夏至日过后，正午太阳高度也开始逐日降低。夏季是北半球日照最长的季节，在北极圈会出现极昼，太阳终日不落。在</a:t>
            </a:r>
            <a:r>
              <a:rPr lang="en-US" altLang="zh-CN" sz="1400" kern="100" spc="300" dirty="0">
                <a:cs typeface="+mn-ea"/>
                <a:sym typeface="+mn-lt"/>
              </a:rPr>
              <a:t>7</a:t>
            </a:r>
            <a:r>
              <a:rPr lang="zh-CN" altLang="en-US" sz="1400" kern="100" spc="300" dirty="0">
                <a:cs typeface="+mn-ea"/>
                <a:sym typeface="+mn-lt"/>
              </a:rPr>
              <a:t>月</a:t>
            </a:r>
            <a:r>
              <a:rPr lang="en-US" altLang="zh-CN" sz="1400" kern="100" spc="300" dirty="0">
                <a:cs typeface="+mn-ea"/>
                <a:sym typeface="+mn-lt"/>
              </a:rPr>
              <a:t>1</a:t>
            </a:r>
            <a:r>
              <a:rPr lang="zh-CN" altLang="en-US" sz="1400" kern="100" spc="300" dirty="0">
                <a:cs typeface="+mn-ea"/>
                <a:sym typeface="+mn-lt"/>
              </a:rPr>
              <a:t>－</a:t>
            </a:r>
            <a:r>
              <a:rPr lang="en-US" altLang="zh-CN" sz="1400" kern="100" spc="300" dirty="0">
                <a:cs typeface="+mn-ea"/>
                <a:sym typeface="+mn-lt"/>
              </a:rPr>
              <a:t>3</a:t>
            </a:r>
            <a:r>
              <a:rPr lang="zh-CN" altLang="en-US" sz="1400" kern="100" spc="300" dirty="0">
                <a:cs typeface="+mn-ea"/>
                <a:sym typeface="+mn-lt"/>
              </a:rPr>
              <a:t>日，地球会运动到公转轨道的最远点。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825C870-20E5-4D0B-A350-D2E64EFC53B5}"/>
              </a:ext>
            </a:extLst>
          </p:cNvPr>
          <p:cNvSpPr/>
          <p:nvPr/>
        </p:nvSpPr>
        <p:spPr>
          <a:xfrm>
            <a:off x="4871864" y="4029886"/>
            <a:ext cx="6501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100" spc="300" dirty="0">
                <a:cs typeface="+mn-ea"/>
                <a:sym typeface="+mn-lt"/>
              </a:rPr>
              <a:t>从黄道平面看来，太阳位于金牛座、双子座、巨蟹座的背景上。夏至为五月中。夏为大，至为极，万物到此壮大繁茂到极点、阳气也达到极致。夏季是阴阳二气相争的时节，阳动于上、阴迫于下。夏季阳气盛，仲夏尤甚，仲夏午月纯阳正气，乃阴邪之所惧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DF8C7F1-DA79-4F6E-AE6C-21A31AE2EF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357" y="1631957"/>
            <a:ext cx="4197927" cy="419792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80ED6982-9BD5-47ED-BCDF-E4A2FC3CE42A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节气特点</a:t>
            </a:r>
          </a:p>
        </p:txBody>
      </p:sp>
    </p:spTree>
    <p:extLst>
      <p:ext uri="{BB962C8B-B14F-4D97-AF65-F5344CB8AC3E}">
        <p14:creationId xmlns:p14="http://schemas.microsoft.com/office/powerpoint/2010/main" val="10245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52C72D0-9A89-4D41-AE1A-664530B6A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"/>
            <a:ext cx="12192000" cy="685799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8A7471C-BDFC-4CE7-9C1E-D14E5E4516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0603" y="92142"/>
            <a:ext cx="7109934" cy="71099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F16DE04-A8D4-422D-8367-A5F02F56DD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4266" y="4365104"/>
            <a:ext cx="1293178" cy="58808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D848B09-EDF3-469D-ABD0-DA6B1BBCA4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91" y="1390258"/>
            <a:ext cx="3655318" cy="480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36D127B1-641A-49CD-A33F-5419006D082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682" y="694194"/>
            <a:ext cx="1321283" cy="6008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CDA19D1-C14F-44C7-871A-DF29C089000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091" y="272297"/>
            <a:ext cx="11940276" cy="431426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CA21ED0B-DE66-48FC-86DA-3CAC2FBC054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025" y="6105760"/>
            <a:ext cx="3839326" cy="774589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878D380-D7BA-48E2-AC37-63E42373E740}"/>
              </a:ext>
            </a:extLst>
          </p:cNvPr>
          <p:cNvSpPr txBox="1"/>
          <p:nvPr/>
        </p:nvSpPr>
        <p:spPr>
          <a:xfrm>
            <a:off x="5979310" y="1961794"/>
            <a:ext cx="4462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600" dirty="0">
                <a:solidFill>
                  <a:srgbClr val="306A33"/>
                </a:solidFill>
                <a:cs typeface="+mn-ea"/>
                <a:sym typeface="+mn-lt"/>
              </a:rPr>
              <a:t>节气风俗</a:t>
            </a:r>
          </a:p>
        </p:txBody>
      </p:sp>
      <p:sp>
        <p:nvSpPr>
          <p:cNvPr id="28" name="PA-文本框 9">
            <a:extLst>
              <a:ext uri="{FF2B5EF4-FFF2-40B4-BE49-F238E27FC236}">
                <a16:creationId xmlns="" xmlns:a16="http://schemas.microsoft.com/office/drawing/2014/main" id="{3061E1D0-247B-446E-9401-E4E4272A3E9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0" y="3066530"/>
            <a:ext cx="5193136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lvl="0">
              <a:lnSpc>
                <a:spcPct val="200000"/>
              </a:lnSpc>
              <a:defRPr/>
            </a:pP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夏至，二十四节气之一，太阳运行至黄经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90°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时为交节点，一般在公历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21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日交节。夏至这天，太阳直射地面的位置到达一年的最北端，几乎直射北回归线，此时，北半球各地的白昼时间达到全年最长。</a:t>
            </a:r>
            <a:endParaRPr kumimoji="0" lang="zh-CN" altLang="en-US" sz="14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7223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1EFC6F1-4003-42DF-9C5F-BF93B5C4482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71464" y="1863238"/>
            <a:ext cx="3608714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306A33"/>
                </a:solidFill>
                <a:cs typeface="+mn-ea"/>
                <a:sym typeface="+mn-lt"/>
              </a:rPr>
              <a:t>对流天气</a:t>
            </a:r>
            <a:endParaRPr lang="zh-CN" altLang="en-US" b="1" spc="6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1101AED-18F7-422B-8F7C-923E16F4826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71464" y="2314868"/>
            <a:ext cx="5346700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spc="200" dirty="0">
                <a:cs typeface="+mn-ea"/>
                <a:sym typeface="+mn-lt"/>
              </a:rPr>
              <a:t>夏至以后地面受热强烈，空气对流旺盛，午后至傍晚常易形成雷阵雨。这种热雷雨骤来疾去，降雨范围小，人们称“夏雨隔田坎”。</a:t>
            </a:r>
            <a:endParaRPr lang="zh-CN" altLang="en-US" sz="1500" spc="200" dirty="0">
              <a:uFillTx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12A9B16-8652-4144-BD8E-5542FEDC991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304715" y="3756259"/>
            <a:ext cx="3608714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600" dirty="0">
                <a:solidFill>
                  <a:srgbClr val="306A33"/>
                </a:solidFill>
                <a:cs typeface="+mn-ea"/>
                <a:sym typeface="+mn-lt"/>
              </a:rPr>
              <a:t>暴雨天气</a:t>
            </a:r>
            <a:endParaRPr lang="zh-CN" altLang="en-US" b="1" spc="600" dirty="0">
              <a:solidFill>
                <a:srgbClr val="306A33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9608E49-6234-42C8-A604-6F03F43E15C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304715" y="4151972"/>
            <a:ext cx="5346700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spc="200" dirty="0">
                <a:cs typeface="+mn-ea"/>
                <a:sym typeface="+mn-lt"/>
              </a:rPr>
              <a:t>多数情况，“夏至”期间，正值长江中下游、江淮流域梅雨，频频出现暴雨天气，容易形成洪涝灾害，甚至对人民生命财产造成威胁，应注意加强防汛工作。</a:t>
            </a:r>
            <a:endParaRPr lang="zh-CN" altLang="en-US" sz="1500" spc="200" dirty="0"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1A6DE06-4597-4FF8-BEDF-4F1F6434810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3461" y="994420"/>
            <a:ext cx="4869160" cy="486916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7ECB03F-0AEA-46E7-9A12-DB849FFAA319}"/>
              </a:ext>
            </a:extLst>
          </p:cNvPr>
          <p:cNvSpPr txBox="1"/>
          <p:nvPr/>
        </p:nvSpPr>
        <p:spPr>
          <a:xfrm>
            <a:off x="624372" y="580030"/>
            <a:ext cx="1870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06A33"/>
                </a:solidFill>
                <a:cs typeface="+mn-ea"/>
                <a:sym typeface="+mn-lt"/>
              </a:rPr>
              <a:t>节气风俗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24734" y="623731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23663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4paezv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3818</TotalTime>
  <Words>2082</Words>
  <Application>Microsoft Office PowerPoint</Application>
  <PresentationFormat>宽屏</PresentationFormat>
  <Paragraphs>99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351</cp:revision>
  <dcterms:created xsi:type="dcterms:W3CDTF">2020-02-01T02:54:32Z</dcterms:created>
  <dcterms:modified xsi:type="dcterms:W3CDTF">2023-06-26T07:13:59Z</dcterms:modified>
</cp:coreProperties>
</file>