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5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6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7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8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9.xml" ContentType="application/vnd.openxmlformats-officedocument.presentationml.notesSlide+xml"/>
  <Override PartName="/ppt/tags/tag39.xml" ContentType="application/vnd.openxmlformats-officedocument.presentationml.tags+xml"/>
  <Override PartName="/ppt/notesSlides/notesSlide10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1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2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3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4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7"/>
  </p:notesMasterIdLst>
  <p:sldIdLst>
    <p:sldId id="257" r:id="rId4"/>
    <p:sldId id="258" r:id="rId5"/>
    <p:sldId id="259" r:id="rId6"/>
    <p:sldId id="264" r:id="rId7"/>
    <p:sldId id="265" r:id="rId8"/>
    <p:sldId id="266" r:id="rId9"/>
    <p:sldId id="260" r:id="rId10"/>
    <p:sldId id="268" r:id="rId11"/>
    <p:sldId id="269" r:id="rId12"/>
    <p:sldId id="270" r:id="rId13"/>
    <p:sldId id="271" r:id="rId14"/>
    <p:sldId id="261" r:id="rId15"/>
    <p:sldId id="273" r:id="rId16"/>
    <p:sldId id="274" r:id="rId17"/>
    <p:sldId id="275" r:id="rId18"/>
    <p:sldId id="276" r:id="rId19"/>
    <p:sldId id="262" r:id="rId20"/>
    <p:sldId id="278" r:id="rId21"/>
    <p:sldId id="279" r:id="rId22"/>
    <p:sldId id="280" r:id="rId23"/>
    <p:sldId id="281" r:id="rId24"/>
    <p:sldId id="284" r:id="rId25"/>
    <p:sldId id="285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4B053"/>
    <a:srgbClr val="1F7E60"/>
    <a:srgbClr val="96B318"/>
    <a:srgbClr val="FFE7E7"/>
    <a:srgbClr val="E5F7F6"/>
    <a:srgbClr val="38B6B0"/>
    <a:srgbClr val="FDF5ED"/>
    <a:srgbClr val="E29828"/>
    <a:srgbClr val="FFEE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1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1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102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61DAC-B713-4F50-B570-CFC9A1AC8FA1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A3BB1-702B-499D-98FB-06B35E6DF7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231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B0855-8EAB-4FE2-9508-43AED617165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24855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B0855-8EAB-4FE2-9508-43AED617165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0029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B0855-8EAB-4FE2-9508-43AED617165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5690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B0855-8EAB-4FE2-9508-43AED617165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9290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B0855-8EAB-4FE2-9508-43AED617165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306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B0855-8EAB-4FE2-9508-43AED617165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5112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B0855-8EAB-4FE2-9508-43AED617165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45219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8024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B0855-8EAB-4FE2-9508-43AED617165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36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B0855-8EAB-4FE2-9508-43AED617165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446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B0855-8EAB-4FE2-9508-43AED617165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144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B0855-8EAB-4FE2-9508-43AED617165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451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B0855-8EAB-4FE2-9508-43AED617165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0670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B0855-8EAB-4FE2-9508-43AED617165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049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B0855-8EAB-4FE2-9508-43AED617165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164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B0855-8EAB-4FE2-9508-43AED617165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4681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8359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9576ED4-9A28-4464-992D-FC79EF3E4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D9F03FEC-A4CC-4EAF-8556-78DF6C6E3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19E19BE-2FE5-436F-9DEC-0CF4090257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0A6F6EAA-3DF6-4EA4-9068-AEE5F78EF1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26C1105-777B-4977-97DA-DF5E17BD7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A560B3E-6416-47DC-A8AE-3951B072C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288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46F3415-0A6E-4DE3-88B2-28E302089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DE31FD0E-70F4-4FE8-BC80-B6DA28E8B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A527977-21C6-4B35-81A1-E9ACD6844F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50C14C7-634C-47F0-B111-6D43CB091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47A43F5-75A1-4409-ADD1-D790DF592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934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95EA7536-D96F-400A-84FA-EE04318685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D80802C-D1E2-4C80-BE8C-D027A1D80D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55BE6F8-219E-413C-B399-2A6399D61F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479AEE5-26EE-4C85-8E5E-E86011772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AC8C42C-BCED-4376-A8E1-FBA47CCFA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712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5969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275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01407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1145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5039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472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943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6C06C8B-3FFA-465E-BBD4-66F625EA9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8D2C06C-38E0-4052-90C3-34D76C49CE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B14FF9F-64CF-48F0-9865-817A3C6713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BDFB08F-E192-48E0-9032-C1389CE0C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6655902-398F-4442-BFD8-731BAF5AA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1480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8793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1886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9356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2543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0721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430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011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ACA5E3A-4A41-4F73-A3A1-EC72B0904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29AFC29-6332-4492-9285-A0418B56B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5A3F6DF-3B49-481C-8199-D371B240C9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598FB59-4AA8-45EA-9B9E-82D9B84B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CB2A394-124D-4F37-9BD3-DD17561AE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9000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85F11B9-A495-4E50-B767-C28445DE4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2E66B8F-31CE-4C4A-BA93-E9868EAF51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270A5FB8-642F-4221-8862-0F7DC55DB4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462E781-5F45-47EB-85D1-75BCC226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E229F42-3063-4EC2-A927-2B503755B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8A99879A-EFE9-4C35-8BC8-83B215514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420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C999036-B6F6-4846-9EBC-2D1E21016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601D12E-4C54-40ED-BAD5-EA824CE69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C456FEA-986E-44D7-8675-9006DB4F6D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8C4BD64E-F292-41EA-A7CE-2DC8902639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C4E11F10-D94A-4C55-9672-1DE9FA8F66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C93CE2B1-BCED-4AF2-9798-454A9C47D9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47E462DE-4C04-437B-9047-D94E6CB3B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243BDB45-E029-4677-94CB-8A1A3DFA5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77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C999036-B6F6-4846-9EBC-2D1E21016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601D12E-4C54-40ED-BAD5-EA824CE69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C456FEA-986E-44D7-8675-9006DB4F6D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8C4BD64E-F292-41EA-A7CE-2DC8902639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C4E11F10-D94A-4C55-9672-1DE9FA8F66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C93CE2B1-BCED-4AF2-9798-454A9C47D9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47E462DE-4C04-437B-9047-D94E6CB3B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243BDB45-E029-4677-94CB-8A1A3DFA5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TextBox 11"/>
          <p:cNvSpPr txBox="1"/>
          <p:nvPr userDrawn="1"/>
        </p:nvSpPr>
        <p:spPr>
          <a:xfrm>
            <a:off x="3460732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1019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FE41ED8-8C3F-4EB3-92C5-33A0EAF46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5E4D1BAF-403B-4803-86C6-1E3AD3ABD1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C2AA558D-D833-4A3D-AAC9-04655BB32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FEE9AE99-6EBB-4793-8E85-3D8E148BB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34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19222988-F7A5-40D8-93C2-FFC76DD6F1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B09A7AB5-A93E-4BB9-B456-29E36D7D4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A06456C9-71B0-4254-B323-89F5CF60F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335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CD1FAB-B226-4561-BB40-894687518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DFEEBC1-5908-46CD-8BE4-D21430F30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C0A38BA2-129C-4C83-91E4-70AE5F4B0E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57F831B-A5D5-4402-B859-E8CC69FFA6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431C191-134A-47F1-A55C-C841FFD6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DD292E3-562D-4157-963D-FA5B17C5F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335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426D3937-3240-4C48-BA86-91D6E519503D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49D6E910-5168-4D51-B58F-ED5B130BC3EC}"/>
              </a:ext>
            </a:extLst>
          </p:cNvPr>
          <p:cNvSpPr/>
          <p:nvPr userDrawn="1"/>
        </p:nvSpPr>
        <p:spPr>
          <a:xfrm>
            <a:off x="393290" y="501445"/>
            <a:ext cx="11405420" cy="5855110"/>
          </a:xfrm>
          <a:custGeom>
            <a:avLst/>
            <a:gdLst>
              <a:gd name="connsiteX0" fmla="*/ 0 w 11214100"/>
              <a:gd name="connsiteY0" fmla="*/ 370020 h 6292850"/>
              <a:gd name="connsiteX1" fmla="*/ 370020 w 11214100"/>
              <a:gd name="connsiteY1" fmla="*/ 0 h 6292850"/>
              <a:gd name="connsiteX2" fmla="*/ 10844080 w 11214100"/>
              <a:gd name="connsiteY2" fmla="*/ 0 h 6292850"/>
              <a:gd name="connsiteX3" fmla="*/ 11214100 w 11214100"/>
              <a:gd name="connsiteY3" fmla="*/ 370020 h 6292850"/>
              <a:gd name="connsiteX4" fmla="*/ 11214100 w 11214100"/>
              <a:gd name="connsiteY4" fmla="*/ 5922830 h 6292850"/>
              <a:gd name="connsiteX5" fmla="*/ 10844080 w 11214100"/>
              <a:gd name="connsiteY5" fmla="*/ 6292850 h 6292850"/>
              <a:gd name="connsiteX6" fmla="*/ 370020 w 11214100"/>
              <a:gd name="connsiteY6" fmla="*/ 6292850 h 6292850"/>
              <a:gd name="connsiteX7" fmla="*/ 0 w 11214100"/>
              <a:gd name="connsiteY7" fmla="*/ 5922830 h 6292850"/>
              <a:gd name="connsiteX8" fmla="*/ 0 w 11214100"/>
              <a:gd name="connsiteY8" fmla="*/ 370020 h 629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214100" h="6292850" fill="none" extrusionOk="0">
                <a:moveTo>
                  <a:pt x="0" y="370020"/>
                </a:moveTo>
                <a:cubicBezTo>
                  <a:pt x="-24948" y="161629"/>
                  <a:pt x="172719" y="5770"/>
                  <a:pt x="370020" y="0"/>
                </a:cubicBezTo>
                <a:cubicBezTo>
                  <a:pt x="4217207" y="130954"/>
                  <a:pt x="5911434" y="43574"/>
                  <a:pt x="10844080" y="0"/>
                </a:cubicBezTo>
                <a:cubicBezTo>
                  <a:pt x="11061716" y="20456"/>
                  <a:pt x="11232375" y="188050"/>
                  <a:pt x="11214100" y="370020"/>
                </a:cubicBezTo>
                <a:cubicBezTo>
                  <a:pt x="11063661" y="2196565"/>
                  <a:pt x="11299979" y="4759474"/>
                  <a:pt x="11214100" y="5922830"/>
                </a:cubicBezTo>
                <a:cubicBezTo>
                  <a:pt x="11198680" y="6129718"/>
                  <a:pt x="11024668" y="6276450"/>
                  <a:pt x="10844080" y="6292850"/>
                </a:cubicBezTo>
                <a:cubicBezTo>
                  <a:pt x="8425014" y="6448047"/>
                  <a:pt x="1646411" y="6455870"/>
                  <a:pt x="370020" y="6292850"/>
                </a:cubicBezTo>
                <a:cubicBezTo>
                  <a:pt x="167395" y="6269436"/>
                  <a:pt x="-11148" y="6133695"/>
                  <a:pt x="0" y="5922830"/>
                </a:cubicBezTo>
                <a:cubicBezTo>
                  <a:pt x="64656" y="4996755"/>
                  <a:pt x="-17807" y="2010927"/>
                  <a:pt x="0" y="370020"/>
                </a:cubicBezTo>
                <a:close/>
              </a:path>
              <a:path w="11214100" h="6292850" stroke="0" extrusionOk="0">
                <a:moveTo>
                  <a:pt x="0" y="370020"/>
                </a:moveTo>
                <a:cubicBezTo>
                  <a:pt x="-19399" y="153698"/>
                  <a:pt x="152482" y="4948"/>
                  <a:pt x="370020" y="0"/>
                </a:cubicBezTo>
                <a:cubicBezTo>
                  <a:pt x="3689433" y="132882"/>
                  <a:pt x="9786718" y="-84951"/>
                  <a:pt x="10844080" y="0"/>
                </a:cubicBezTo>
                <a:cubicBezTo>
                  <a:pt x="11042832" y="5473"/>
                  <a:pt x="11208820" y="194848"/>
                  <a:pt x="11214100" y="370020"/>
                </a:cubicBezTo>
                <a:cubicBezTo>
                  <a:pt x="11234287" y="1761552"/>
                  <a:pt x="11366580" y="5171115"/>
                  <a:pt x="11214100" y="5922830"/>
                </a:cubicBezTo>
                <a:cubicBezTo>
                  <a:pt x="11230933" y="6129183"/>
                  <a:pt x="11052988" y="6283482"/>
                  <a:pt x="10844080" y="6292850"/>
                </a:cubicBezTo>
                <a:cubicBezTo>
                  <a:pt x="9016846" y="6380489"/>
                  <a:pt x="1748098" y="6220171"/>
                  <a:pt x="370020" y="6292850"/>
                </a:cubicBezTo>
                <a:cubicBezTo>
                  <a:pt x="162629" y="6263909"/>
                  <a:pt x="-18061" y="6152286"/>
                  <a:pt x="0" y="5922830"/>
                </a:cubicBezTo>
                <a:cubicBezTo>
                  <a:pt x="-38581" y="3865586"/>
                  <a:pt x="63341" y="1907125"/>
                  <a:pt x="0" y="37002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1F7E60"/>
            </a:solidFill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0 w 11405420"/>
                      <a:gd name="connsiteY0" fmla="*/ 344280 h 5855110"/>
                      <a:gd name="connsiteX1" fmla="*/ 376332 w 11405420"/>
                      <a:gd name="connsiteY1" fmla="*/ 0 h 5855110"/>
                      <a:gd name="connsiteX2" fmla="*/ 11029087 w 11405420"/>
                      <a:gd name="connsiteY2" fmla="*/ 0 h 5855110"/>
                      <a:gd name="connsiteX3" fmla="*/ 11405420 w 11405420"/>
                      <a:gd name="connsiteY3" fmla="*/ 344280 h 5855110"/>
                      <a:gd name="connsiteX4" fmla="*/ 11405420 w 11405420"/>
                      <a:gd name="connsiteY4" fmla="*/ 5510829 h 5855110"/>
                      <a:gd name="connsiteX5" fmla="*/ 11029087 w 11405420"/>
                      <a:gd name="connsiteY5" fmla="*/ 5855110 h 5855110"/>
                      <a:gd name="connsiteX6" fmla="*/ 376332 w 11405420"/>
                      <a:gd name="connsiteY6" fmla="*/ 5855110 h 5855110"/>
                      <a:gd name="connsiteX7" fmla="*/ 0 w 11405420"/>
                      <a:gd name="connsiteY7" fmla="*/ 5510829 h 5855110"/>
                      <a:gd name="connsiteX8" fmla="*/ 0 w 11405420"/>
                      <a:gd name="connsiteY8" fmla="*/ 344280 h 5855110"/>
                      <a:gd name="connsiteX0" fmla="*/ 0 w 11405420"/>
                      <a:gd name="connsiteY0" fmla="*/ 344280 h 5855110"/>
                      <a:gd name="connsiteX1" fmla="*/ 376332 w 11405420"/>
                      <a:gd name="connsiteY1" fmla="*/ 0 h 5855110"/>
                      <a:gd name="connsiteX2" fmla="*/ 11029087 w 11405420"/>
                      <a:gd name="connsiteY2" fmla="*/ 0 h 5855110"/>
                      <a:gd name="connsiteX3" fmla="*/ 11405420 w 11405420"/>
                      <a:gd name="connsiteY3" fmla="*/ 344280 h 5855110"/>
                      <a:gd name="connsiteX4" fmla="*/ 11405420 w 11405420"/>
                      <a:gd name="connsiteY4" fmla="*/ 5510829 h 5855110"/>
                      <a:gd name="connsiteX5" fmla="*/ 11029087 w 11405420"/>
                      <a:gd name="connsiteY5" fmla="*/ 5855110 h 5855110"/>
                      <a:gd name="connsiteX6" fmla="*/ 376332 w 11405420"/>
                      <a:gd name="connsiteY6" fmla="*/ 5855110 h 5855110"/>
                      <a:gd name="connsiteX7" fmla="*/ 0 w 11405420"/>
                      <a:gd name="connsiteY7" fmla="*/ 5510829 h 5855110"/>
                      <a:gd name="connsiteX8" fmla="*/ 0 w 11405420"/>
                      <a:gd name="connsiteY8" fmla="*/ 344280 h 5855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405420" h="5855110" fill="none" extrusionOk="0">
                        <a:moveTo>
                          <a:pt x="0" y="344280"/>
                        </a:moveTo>
                        <a:cubicBezTo>
                          <a:pt x="-29452" y="149725"/>
                          <a:pt x="191012" y="17919"/>
                          <a:pt x="376332" y="0"/>
                        </a:cubicBezTo>
                        <a:cubicBezTo>
                          <a:pt x="4371895" y="245011"/>
                          <a:pt x="6030218" y="226262"/>
                          <a:pt x="11029087" y="0"/>
                        </a:cubicBezTo>
                        <a:cubicBezTo>
                          <a:pt x="11267316" y="45035"/>
                          <a:pt x="11439438" y="193871"/>
                          <a:pt x="11405420" y="344280"/>
                        </a:cubicBezTo>
                        <a:cubicBezTo>
                          <a:pt x="11279761" y="2019824"/>
                          <a:pt x="11522681" y="4287678"/>
                          <a:pt x="11405420" y="5510829"/>
                        </a:cubicBezTo>
                        <a:cubicBezTo>
                          <a:pt x="11383284" y="5704385"/>
                          <a:pt x="11210244" y="5838117"/>
                          <a:pt x="11029087" y="5855110"/>
                        </a:cubicBezTo>
                        <a:cubicBezTo>
                          <a:pt x="8468173" y="5992372"/>
                          <a:pt x="1568351" y="5790413"/>
                          <a:pt x="376332" y="5855110"/>
                        </a:cubicBezTo>
                        <a:cubicBezTo>
                          <a:pt x="170938" y="5824018"/>
                          <a:pt x="-39377" y="5723398"/>
                          <a:pt x="0" y="5510829"/>
                        </a:cubicBezTo>
                        <a:cubicBezTo>
                          <a:pt x="40866" y="4693683"/>
                          <a:pt x="97189" y="1956720"/>
                          <a:pt x="0" y="344280"/>
                        </a:cubicBezTo>
                        <a:close/>
                      </a:path>
                      <a:path w="11405420" h="5855110" stroke="0" extrusionOk="0">
                        <a:moveTo>
                          <a:pt x="0" y="344280"/>
                        </a:moveTo>
                        <a:cubicBezTo>
                          <a:pt x="-21542" y="186089"/>
                          <a:pt x="168169" y="-3159"/>
                          <a:pt x="376332" y="0"/>
                        </a:cubicBezTo>
                        <a:cubicBezTo>
                          <a:pt x="3667428" y="258498"/>
                          <a:pt x="9924740" y="-77499"/>
                          <a:pt x="11029087" y="0"/>
                        </a:cubicBezTo>
                        <a:cubicBezTo>
                          <a:pt x="11232656" y="7915"/>
                          <a:pt x="11371286" y="196462"/>
                          <a:pt x="11405420" y="344280"/>
                        </a:cubicBezTo>
                        <a:cubicBezTo>
                          <a:pt x="11433777" y="1594263"/>
                          <a:pt x="11467312" y="4806130"/>
                          <a:pt x="11405420" y="5510829"/>
                        </a:cubicBezTo>
                        <a:cubicBezTo>
                          <a:pt x="11425623" y="5705481"/>
                          <a:pt x="11235851" y="5863628"/>
                          <a:pt x="11029087" y="5855110"/>
                        </a:cubicBezTo>
                        <a:cubicBezTo>
                          <a:pt x="9106436" y="6065618"/>
                          <a:pt x="1638805" y="5602902"/>
                          <a:pt x="376332" y="5855110"/>
                        </a:cubicBezTo>
                        <a:cubicBezTo>
                          <a:pt x="190816" y="5836144"/>
                          <a:pt x="-19893" y="5692726"/>
                          <a:pt x="0" y="5510829"/>
                        </a:cubicBezTo>
                        <a:cubicBezTo>
                          <a:pt x="70502" y="3665827"/>
                          <a:pt x="-89193" y="1808171"/>
                          <a:pt x="0" y="344280"/>
                        </a:cubicBezTo>
                        <a:close/>
                      </a:path>
                      <a:path w="11405420" h="5855110" fill="none" stroke="0" extrusionOk="0">
                        <a:moveTo>
                          <a:pt x="0" y="344280"/>
                        </a:moveTo>
                        <a:cubicBezTo>
                          <a:pt x="-28948" y="148180"/>
                          <a:pt x="141693" y="18118"/>
                          <a:pt x="376332" y="0"/>
                        </a:cubicBezTo>
                        <a:cubicBezTo>
                          <a:pt x="4380589" y="141093"/>
                          <a:pt x="5743136" y="49100"/>
                          <a:pt x="11029087" y="0"/>
                        </a:cubicBezTo>
                        <a:cubicBezTo>
                          <a:pt x="11233683" y="35393"/>
                          <a:pt x="11418182" y="207160"/>
                          <a:pt x="11405420" y="344280"/>
                        </a:cubicBezTo>
                        <a:cubicBezTo>
                          <a:pt x="11212254" y="2021795"/>
                          <a:pt x="11560876" y="4460941"/>
                          <a:pt x="11405420" y="5510829"/>
                        </a:cubicBezTo>
                        <a:cubicBezTo>
                          <a:pt x="11393004" y="5703713"/>
                          <a:pt x="11225918" y="5812764"/>
                          <a:pt x="11029087" y="5855110"/>
                        </a:cubicBezTo>
                        <a:cubicBezTo>
                          <a:pt x="8427242" y="5977841"/>
                          <a:pt x="1656725" y="6023524"/>
                          <a:pt x="376332" y="5855110"/>
                        </a:cubicBezTo>
                        <a:cubicBezTo>
                          <a:pt x="167912" y="5811024"/>
                          <a:pt x="-30203" y="5733241"/>
                          <a:pt x="0" y="5510829"/>
                        </a:cubicBezTo>
                        <a:cubicBezTo>
                          <a:pt x="126613" y="4683242"/>
                          <a:pt x="121422" y="1904592"/>
                          <a:pt x="0" y="344280"/>
                        </a:cubicBezTo>
                        <a:close/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031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04" userDrawn="1">
          <p15:clr>
            <a:srgbClr val="F26B43"/>
          </p15:clr>
        </p15:guide>
        <p15:guide id="2" pos="3863" userDrawn="1">
          <p15:clr>
            <a:srgbClr val="F26B43"/>
          </p15:clr>
        </p15:guide>
        <p15:guide id="3" pos="304" userDrawn="1">
          <p15:clr>
            <a:srgbClr val="F26B43"/>
          </p15:clr>
        </p15:guide>
        <p15:guide id="4" pos="7368" userDrawn="1">
          <p15:clr>
            <a:srgbClr val="F26B43"/>
          </p15:clr>
        </p15:guide>
        <p15:guide id="5" orient="horz" pos="560" userDrawn="1">
          <p15:clr>
            <a:srgbClr val="F26B43"/>
          </p15:clr>
        </p15:guide>
        <p15:guide id="6" orient="horz" pos="624" userDrawn="1">
          <p15:clr>
            <a:srgbClr val="F26B43"/>
          </p15:clr>
        </p15:guide>
        <p15:guide id="7" orient="horz" pos="4056" userDrawn="1">
          <p15:clr>
            <a:srgbClr val="F26B43"/>
          </p15:clr>
        </p15:guide>
        <p15:guide id="8" orient="horz" pos="399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7442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253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26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slideLayout" Target="../slideLayouts/slideLayout8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7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7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17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37.xml"/><Relationship Id="rId7" Type="http://schemas.openxmlformats.org/officeDocument/2006/relationships/image" Target="../media/image18.pn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8.xml"/><Relationship Id="rId4" Type="http://schemas.openxmlformats.org/officeDocument/2006/relationships/tags" Target="../tags/tag38.xml"/><Relationship Id="rId9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9.xml"/><Relationship Id="rId5" Type="http://schemas.openxmlformats.org/officeDocument/2006/relationships/image" Target="../media/image20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image" Target="../media/image7.png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13" Type="http://schemas.openxmlformats.org/officeDocument/2006/relationships/image" Target="../media/image22.png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12" Type="http://schemas.openxmlformats.org/officeDocument/2006/relationships/notesSlide" Target="../notesSlides/notesSlide12.xml"/><Relationship Id="rId17" Type="http://schemas.openxmlformats.org/officeDocument/2006/relationships/image" Target="../media/image7.png"/><Relationship Id="rId2" Type="http://schemas.openxmlformats.org/officeDocument/2006/relationships/tags" Target="../tags/tag43.xml"/><Relationship Id="rId16" Type="http://schemas.openxmlformats.org/officeDocument/2006/relationships/image" Target="../media/image25.png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11" Type="http://schemas.openxmlformats.org/officeDocument/2006/relationships/slideLayout" Target="../slideLayouts/slideLayout8.xml"/><Relationship Id="rId5" Type="http://schemas.openxmlformats.org/officeDocument/2006/relationships/tags" Target="../tags/tag46.xml"/><Relationship Id="rId15" Type="http://schemas.openxmlformats.org/officeDocument/2006/relationships/image" Target="../media/image24.png"/><Relationship Id="rId10" Type="http://schemas.openxmlformats.org/officeDocument/2006/relationships/tags" Target="../tags/tag51.xml"/><Relationship Id="rId4" Type="http://schemas.openxmlformats.org/officeDocument/2006/relationships/tags" Target="../tags/tag45.xml"/><Relationship Id="rId9" Type="http://schemas.openxmlformats.org/officeDocument/2006/relationships/tags" Target="../tags/tag50.xml"/><Relationship Id="rId1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54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slideLayout" Target="../slideLayouts/slideLayout8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64.xml"/><Relationship Id="rId13" Type="http://schemas.openxmlformats.org/officeDocument/2006/relationships/image" Target="../media/image29.png"/><Relationship Id="rId3" Type="http://schemas.openxmlformats.org/officeDocument/2006/relationships/tags" Target="../tags/tag59.xml"/><Relationship Id="rId7" Type="http://schemas.openxmlformats.org/officeDocument/2006/relationships/tags" Target="../tags/tag63.xml"/><Relationship Id="rId12" Type="http://schemas.openxmlformats.org/officeDocument/2006/relationships/image" Target="../media/image28.pn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11" Type="http://schemas.openxmlformats.org/officeDocument/2006/relationships/image" Target="../media/image27.png"/><Relationship Id="rId5" Type="http://schemas.openxmlformats.org/officeDocument/2006/relationships/tags" Target="../tags/tag61.xml"/><Relationship Id="rId10" Type="http://schemas.openxmlformats.org/officeDocument/2006/relationships/notesSlide" Target="../notesSlides/notesSlide14.xml"/><Relationship Id="rId4" Type="http://schemas.openxmlformats.org/officeDocument/2006/relationships/tags" Target="../tags/tag60.xml"/><Relationship Id="rId9" Type="http://schemas.openxmlformats.org/officeDocument/2006/relationships/slideLayout" Target="../slideLayouts/slideLayout8.xml"/><Relationship Id="rId1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72.xml"/><Relationship Id="rId13" Type="http://schemas.openxmlformats.org/officeDocument/2006/relationships/notesSlide" Target="../notesSlides/notesSlide15.xml"/><Relationship Id="rId3" Type="http://schemas.openxmlformats.org/officeDocument/2006/relationships/tags" Target="../tags/tag67.xml"/><Relationship Id="rId7" Type="http://schemas.openxmlformats.org/officeDocument/2006/relationships/tags" Target="../tags/tag71.xml"/><Relationship Id="rId12" Type="http://schemas.openxmlformats.org/officeDocument/2006/relationships/slideLayout" Target="../slideLayouts/slideLayout8.xml"/><Relationship Id="rId17" Type="http://schemas.openxmlformats.org/officeDocument/2006/relationships/image" Target="../media/image7.png"/><Relationship Id="rId2" Type="http://schemas.openxmlformats.org/officeDocument/2006/relationships/tags" Target="../tags/tag66.xml"/><Relationship Id="rId16" Type="http://schemas.openxmlformats.org/officeDocument/2006/relationships/image" Target="../media/image32.png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11" Type="http://schemas.openxmlformats.org/officeDocument/2006/relationships/tags" Target="../tags/tag75.xml"/><Relationship Id="rId5" Type="http://schemas.openxmlformats.org/officeDocument/2006/relationships/tags" Target="../tags/tag69.xml"/><Relationship Id="rId15" Type="http://schemas.openxmlformats.org/officeDocument/2006/relationships/image" Target="../media/image31.png"/><Relationship Id="rId10" Type="http://schemas.openxmlformats.org/officeDocument/2006/relationships/tags" Target="../tags/tag74.xml"/><Relationship Id="rId4" Type="http://schemas.openxmlformats.org/officeDocument/2006/relationships/tags" Target="../tags/tag68.xml"/><Relationship Id="rId9" Type="http://schemas.openxmlformats.org/officeDocument/2006/relationships/tags" Target="../tags/tag73.xml"/><Relationship Id="rId1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8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7.xml"/><Relationship Id="rId7" Type="http://schemas.openxmlformats.org/officeDocument/2006/relationships/image" Target="../media/image9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8.xml"/><Relationship Id="rId4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11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slideLayout" Target="../slideLayouts/slideLayout8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7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7.png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image" Target="../media/image14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image" Target="../media/image13.png"/><Relationship Id="rId5" Type="http://schemas.openxmlformats.org/officeDocument/2006/relationships/tags" Target="../tags/tag21.xml"/><Relationship Id="rId10" Type="http://schemas.openxmlformats.org/officeDocument/2006/relationships/image" Target="../media/image12.png"/><Relationship Id="rId4" Type="http://schemas.openxmlformats.org/officeDocument/2006/relationships/tags" Target="../tags/tag20.xml"/><Relationship Id="rId9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游戏机, 花, 笔记本&#10;&#10;描述已自动生成">
            <a:extLst>
              <a:ext uri="{FF2B5EF4-FFF2-40B4-BE49-F238E27FC236}">
                <a16:creationId xmlns="" xmlns:a16="http://schemas.microsoft.com/office/drawing/2014/main" id="{66BB2999-829E-415A-8117-5B8FB0EB54E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0913" y="4816005"/>
            <a:ext cx="820752" cy="834430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180916CF-55C2-4667-9E48-D3F1B616B74D}"/>
              </a:ext>
            </a:extLst>
          </p:cNvPr>
          <p:cNvSpPr txBox="1"/>
          <p:nvPr/>
        </p:nvSpPr>
        <p:spPr>
          <a:xfrm flipH="1">
            <a:off x="2184545" y="2209241"/>
            <a:ext cx="2492990" cy="2862322"/>
          </a:xfrm>
          <a:prstGeom prst="rect">
            <a:avLst/>
          </a:prstGeom>
          <a:noFill/>
          <a:effectLst/>
        </p:spPr>
        <p:txBody>
          <a:bodyPr vert="horz" wrap="none" rtlCol="0">
            <a:spAutoFit/>
          </a:bodyPr>
          <a:lstStyle>
            <a:defPPr>
              <a:defRPr lang="zh-CN"/>
            </a:defPPr>
            <a:lvl1pPr>
              <a:defRPr sz="11500">
                <a:ln w="25400">
                  <a:noFill/>
                </a:ln>
                <a:blipFill dpi="0" rotWithShape="1">
                  <a:blip r:embed="rId4">
                    <a:alphaModFix amt="82000"/>
                  </a:blip>
                  <a:srcRect/>
                  <a:tile tx="0" ty="0" sx="100000" sy="100000" flip="none" algn="ctr"/>
                </a:blipFill>
                <a:effectLst>
                  <a:outerShdw blurRad="76200" dist="38100" dir="18000000" algn="l" rotWithShape="0">
                    <a:prstClr val="black">
                      <a:alpha val="70000"/>
                    </a:prstClr>
                  </a:outerShdw>
                </a:effectLst>
                <a:latin typeface="思源宋体 CN Heavy" panose="02020900000000000000" pitchFamily="18" charset="-128"/>
                <a:ea typeface="思源宋体 CN Heavy" panose="02020900000000000000" pitchFamily="18" charset="-128"/>
              </a:defRPr>
            </a:lvl1pPr>
          </a:lstStyle>
          <a:p>
            <a:r>
              <a:rPr lang="zh-CN" altLang="en-US" sz="18000" b="1" dirty="0">
                <a:solidFill>
                  <a:schemeClr val="bg1"/>
                </a:solidFill>
                <a:effectLst>
                  <a:outerShdw blurRad="50800" dist="25400" algn="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夏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473214BD-5352-4B59-BA24-831DF63325FF}"/>
              </a:ext>
            </a:extLst>
          </p:cNvPr>
          <p:cNvSpPr txBox="1"/>
          <p:nvPr/>
        </p:nvSpPr>
        <p:spPr>
          <a:xfrm>
            <a:off x="4463026" y="1886426"/>
            <a:ext cx="2492990" cy="2862322"/>
          </a:xfrm>
          <a:prstGeom prst="rect">
            <a:avLst/>
          </a:prstGeom>
          <a:noFill/>
          <a:effectLst/>
        </p:spPr>
        <p:txBody>
          <a:bodyPr vert="horz" wrap="none" rtlCol="0">
            <a:spAutoFit/>
          </a:bodyPr>
          <a:lstStyle/>
          <a:p>
            <a:r>
              <a:rPr lang="zh-CN" altLang="en-US" sz="180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50800" dist="25400" algn="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至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84D070E3-78A7-4EDD-B628-48059DEC5D34}"/>
              </a:ext>
            </a:extLst>
          </p:cNvPr>
          <p:cNvSpPr txBox="1"/>
          <p:nvPr/>
        </p:nvSpPr>
        <p:spPr>
          <a:xfrm>
            <a:off x="2989943" y="582993"/>
            <a:ext cx="6212113" cy="338554"/>
          </a:xfrm>
          <a:prstGeom prst="rect">
            <a:avLst/>
          </a:prstGeom>
          <a:noFill/>
          <a:effectLst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二</a:t>
            </a:r>
            <a:r>
              <a:rPr lang="en-US" altLang="zh-CN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十</a:t>
            </a:r>
            <a:r>
              <a:rPr lang="en-US" altLang="zh-CN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四</a:t>
            </a:r>
            <a:r>
              <a:rPr lang="en-US" altLang="zh-CN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节</a:t>
            </a:r>
            <a:r>
              <a:rPr lang="en-US" altLang="zh-CN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气</a:t>
            </a:r>
            <a:r>
              <a:rPr lang="en-US" altLang="zh-CN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夏</a:t>
            </a:r>
            <a:r>
              <a:rPr lang="en-US" altLang="zh-CN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日</a:t>
            </a:r>
            <a:r>
              <a:rPr lang="en-US" altLang="zh-CN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好</a:t>
            </a:r>
            <a:r>
              <a:rPr lang="en-US" altLang="zh-CN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时</a:t>
            </a:r>
            <a:r>
              <a:rPr lang="en-US" altLang="zh-CN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光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BBEE8221-918A-4208-A14D-EF36719D77CC}"/>
              </a:ext>
            </a:extLst>
          </p:cNvPr>
          <p:cNvSpPr txBox="1"/>
          <p:nvPr/>
        </p:nvSpPr>
        <p:spPr>
          <a:xfrm>
            <a:off x="3522513" y="1300713"/>
            <a:ext cx="982558" cy="908528"/>
          </a:xfrm>
          <a:prstGeom prst="wedgeEllipseCallout">
            <a:avLst>
              <a:gd name="adj1" fmla="val 55216"/>
              <a:gd name="adj2" fmla="val 36231"/>
            </a:avLst>
          </a:prstGeom>
          <a:solidFill>
            <a:srgbClr val="64B053"/>
          </a:solidFill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rtlCol="0">
            <a:noAutofit/>
          </a:bodyPr>
          <a:lstStyle/>
          <a:p>
            <a:pPr algn="ctr"/>
            <a:r>
              <a:rPr lang="en-US" altLang="zh-CN" dirty="0">
                <a:ln w="25400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6</a:t>
            </a:r>
            <a:r>
              <a:rPr lang="zh-CN" altLang="en-US" dirty="0">
                <a:ln w="25400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月</a:t>
            </a:r>
            <a:endParaRPr lang="en-US" altLang="zh-CN" dirty="0">
              <a:ln w="25400">
                <a:noFill/>
              </a:ln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dirty="0">
                <a:ln w="25400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21</a:t>
            </a:r>
            <a:r>
              <a:rPr lang="zh-CN" altLang="en-US" dirty="0">
                <a:ln w="25400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日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74AC243C-273C-43B8-BBF3-4B53D9377B94}"/>
              </a:ext>
            </a:extLst>
          </p:cNvPr>
          <p:cNvSpPr txBox="1"/>
          <p:nvPr/>
        </p:nvSpPr>
        <p:spPr>
          <a:xfrm>
            <a:off x="2516038" y="5071563"/>
            <a:ext cx="3978067" cy="400110"/>
          </a:xfrm>
          <a:prstGeom prst="rect">
            <a:avLst/>
          </a:prstGeom>
          <a:noFill/>
          <a:effectLst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2000" b="1" dirty="0">
                <a:ln w="25400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炎炎夏日浪漫邂逅</a:t>
            </a:r>
          </a:p>
        </p:txBody>
      </p:sp>
      <p:pic>
        <p:nvPicPr>
          <p:cNvPr id="15" name="图片 14" descr="图片包含 游戏机, 花, 笔记本&#10;&#10;描述已自动生成">
            <a:extLst>
              <a:ext uri="{FF2B5EF4-FFF2-40B4-BE49-F238E27FC236}">
                <a16:creationId xmlns="" xmlns:a16="http://schemas.microsoft.com/office/drawing/2014/main" id="{72589528-C06B-4C8D-BB12-FD7FF2D7E9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4929" y="3914318"/>
            <a:ext cx="820752" cy="83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879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0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文本框 8"/>
          <p:cNvSpPr txBox="1"/>
          <p:nvPr>
            <p:custDataLst>
              <p:tags r:id="rId1"/>
            </p:custDataLst>
          </p:nvPr>
        </p:nvSpPr>
        <p:spPr>
          <a:xfrm>
            <a:off x="945402" y="1931642"/>
            <a:ext cx="107512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spc="600" dirty="0">
                <a:solidFill>
                  <a:srgbClr val="000000"/>
                </a:solidFill>
                <a:cs typeface="+mn-ea"/>
                <a:sym typeface="+mn-lt"/>
              </a:rPr>
              <a:t>夏至这天虽然白昼最长，太阳角度最高，但并不是一年中天气最热的时候。</a:t>
            </a:r>
            <a:endParaRPr lang="zh-CN" altLang="en-US" sz="2000" spc="600" dirty="0">
              <a:cs typeface="+mn-ea"/>
              <a:sym typeface="+mn-lt"/>
            </a:endParaRPr>
          </a:p>
        </p:txBody>
      </p:sp>
      <p:sp>
        <p:nvSpPr>
          <p:cNvPr id="10" name="PA-文本框 9"/>
          <p:cNvSpPr txBox="1"/>
          <p:nvPr>
            <p:custDataLst>
              <p:tags r:id="rId2"/>
            </p:custDataLst>
          </p:nvPr>
        </p:nvSpPr>
        <p:spPr>
          <a:xfrm>
            <a:off x="1107474" y="3022594"/>
            <a:ext cx="32668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1000" dirty="0">
                <a:cs typeface="+mn-ea"/>
                <a:sym typeface="+mn-lt"/>
              </a:rPr>
              <a:t>因为，接近地表的热量，这时还在继续积蓄，并没有达到最多的时候。俗话说“热在三伏”，真正暑热天气是以夏至和立秋为基点计算的。</a:t>
            </a:r>
          </a:p>
        </p:txBody>
      </p:sp>
      <p:sp>
        <p:nvSpPr>
          <p:cNvPr id="11" name="PA-文本框 10"/>
          <p:cNvSpPr txBox="1"/>
          <p:nvPr>
            <p:custDataLst>
              <p:tags r:id="rId3"/>
            </p:custDataLst>
          </p:nvPr>
        </p:nvSpPr>
        <p:spPr>
          <a:xfrm>
            <a:off x="8064842" y="3058337"/>
            <a:ext cx="32668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1000" dirty="0">
                <a:cs typeface="+mn-ea"/>
                <a:sym typeface="+mn-lt"/>
              </a:rPr>
              <a:t>大约在七月中旬到八月中旬，中国各地的气温均为最高，有些地区的最高气温可达40度左右。</a:t>
            </a:r>
          </a:p>
        </p:txBody>
      </p:sp>
      <p:pic>
        <p:nvPicPr>
          <p:cNvPr id="3" name="PA-图片 2">
            <a:extLst>
              <a:ext uri="{FF2B5EF4-FFF2-40B4-BE49-F238E27FC236}">
                <a16:creationId xmlns="" xmlns:a16="http://schemas.microsoft.com/office/drawing/2014/main" id="{22A65298-7CB9-47F5-AB93-F6FA7CFEB0F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2912" y="2646457"/>
            <a:ext cx="3833308" cy="3361810"/>
          </a:xfrm>
          <a:prstGeom prst="rect">
            <a:avLst/>
          </a:prstGeom>
        </p:spPr>
      </p:pic>
      <p:sp>
        <p:nvSpPr>
          <p:cNvPr id="5" name="PA-椭圆 4">
            <a:extLst>
              <a:ext uri="{FF2B5EF4-FFF2-40B4-BE49-F238E27FC236}">
                <a16:creationId xmlns="" xmlns:a16="http://schemas.microsoft.com/office/drawing/2014/main" id="{F21CFEC1-AA31-4DBE-BF73-0BE24DD8F2BE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651801" y="2868648"/>
            <a:ext cx="3135530" cy="3135530"/>
          </a:xfrm>
          <a:prstGeom prst="ellipse">
            <a:avLst/>
          </a:prstGeom>
          <a:noFill/>
          <a:ln>
            <a:solidFill>
              <a:srgbClr val="1F7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cs typeface="+mn-ea"/>
              <a:sym typeface="+mn-lt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3590D6F0-F52A-487B-842C-9247D42212D2}"/>
              </a:ext>
            </a:extLst>
          </p:cNvPr>
          <p:cNvGrpSpPr/>
          <p:nvPr/>
        </p:nvGrpSpPr>
        <p:grpSpPr>
          <a:xfrm>
            <a:off x="574126" y="690681"/>
            <a:ext cx="3827753" cy="862076"/>
            <a:chOff x="176064" y="192484"/>
            <a:chExt cx="3827753" cy="862076"/>
          </a:xfrm>
        </p:grpSpPr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B1012F99-1075-47C8-86D7-4AE84241CD5A}"/>
                </a:ext>
              </a:extLst>
            </p:cNvPr>
            <p:cNvSpPr txBox="1">
              <a:spLocks/>
            </p:cNvSpPr>
            <p:nvPr/>
          </p:nvSpPr>
          <p:spPr>
            <a:xfrm>
              <a:off x="1038143" y="351536"/>
              <a:ext cx="2965674" cy="584775"/>
            </a:xfrm>
            <a:prstGeom prst="rect">
              <a:avLst/>
            </a:prstGeom>
            <a:noFill/>
            <a:effectLst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10400" b="1">
                  <a:ln w="25400">
                    <a:solidFill>
                      <a:srgbClr val="1F7E60"/>
                    </a:solidFill>
                  </a:ln>
                  <a:solidFill>
                    <a:schemeClr val="bg1"/>
                  </a:solidFill>
                  <a:effectLst>
                    <a:outerShdw blurRad="50800" dist="25400" algn="l" rotWithShape="0">
                      <a:prstClr val="black">
                        <a:alpha val="40000"/>
                      </a:prstClr>
                    </a:outerShdw>
                  </a:effectLst>
                  <a:latin typeface="字体视界-你的童趣体" panose="02000500000000000000" pitchFamily="2" charset="-122"/>
                  <a:ea typeface="字体视界-你的童趣体" panose="02000500000000000000" pitchFamily="2" charset="-122"/>
                  <a:cs typeface="+mn-ea"/>
                </a:defRPr>
              </a:lvl1pPr>
            </a:lstStyle>
            <a:p>
              <a:pPr algn="dist"/>
              <a:r>
                <a:rPr lang="zh-CN" altLang="en-US" sz="3200" dirty="0">
                  <a:ln w="25400">
                    <a:noFill/>
                  </a:ln>
                  <a:solidFill>
                    <a:srgbClr val="1F7E60"/>
                  </a:solidFill>
                  <a:effectLst/>
                  <a:latin typeface="+mn-lt"/>
                  <a:ea typeface="+mn-ea"/>
                  <a:sym typeface="+mn-lt"/>
                </a:rPr>
                <a:t>夏至的特点</a:t>
              </a:r>
            </a:p>
          </p:txBody>
        </p:sp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AB01712A-4FA7-4C66-B86E-0D390084E47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6064" y="192484"/>
              <a:ext cx="862078" cy="862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030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ripple dir="ru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1"/>
            </p:custDataLst>
          </p:nvPr>
        </p:nvSpPr>
        <p:spPr>
          <a:xfrm>
            <a:off x="964402" y="2050074"/>
            <a:ext cx="560293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600" dirty="0">
                <a:cs typeface="+mn-ea"/>
                <a:sym typeface="+mn-lt"/>
              </a:rPr>
              <a:t>“不过夏至不热”，“夏至三庚数头伏”。夏至虽表示炎热的夏天已经到来，但还不是最热的时候，夏至后的一段时间内气温仍继续升高，大约再过二三十天，一般是最热的天气了。</a:t>
            </a:r>
          </a:p>
        </p:txBody>
      </p:sp>
      <p:sp>
        <p:nvSpPr>
          <p:cNvPr id="9" name="PA-矩形 8"/>
          <p:cNvSpPr/>
          <p:nvPr>
            <p:custDataLst>
              <p:tags r:id="rId2"/>
            </p:custDataLst>
          </p:nvPr>
        </p:nvSpPr>
        <p:spPr>
          <a:xfrm>
            <a:off x="919094" y="4149324"/>
            <a:ext cx="1065152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pc="600" dirty="0">
                <a:cs typeface="+mn-ea"/>
                <a:sym typeface="+mn-lt"/>
              </a:rPr>
              <a:t>夏至以后地面受热强烈，空气对流旺盛，午后至傍晚常易形成雷阵雨。这种热雷雨骤来疾去，降雨范围小，人们称夏雨隔田坎。唐代诗人刘禹锡在南方，曾巧妙地借喻这种天气，写出东边日出西边雨，道是无晴却有晴的著名诗句。</a:t>
            </a:r>
          </a:p>
        </p:txBody>
      </p:sp>
      <p:pic>
        <p:nvPicPr>
          <p:cNvPr id="4" name="PA-图片 3">
            <a:extLst>
              <a:ext uri="{FF2B5EF4-FFF2-40B4-BE49-F238E27FC236}">
                <a16:creationId xmlns="" xmlns:a16="http://schemas.microsoft.com/office/drawing/2014/main" id="{5653E424-3901-49D4-A629-B532D1CF933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9772" y="1103964"/>
            <a:ext cx="3724052" cy="3724050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D5A2811-23ED-4F1A-AB36-926E70FAE6B4}"/>
              </a:ext>
            </a:extLst>
          </p:cNvPr>
          <p:cNvGrpSpPr/>
          <p:nvPr/>
        </p:nvGrpSpPr>
        <p:grpSpPr>
          <a:xfrm>
            <a:off x="574126" y="690681"/>
            <a:ext cx="3827753" cy="862076"/>
            <a:chOff x="176064" y="192484"/>
            <a:chExt cx="3827753" cy="862076"/>
          </a:xfrm>
        </p:grpSpPr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14178E87-5FB0-47CC-8EFB-0F5147D94AEC}"/>
                </a:ext>
              </a:extLst>
            </p:cNvPr>
            <p:cNvSpPr txBox="1">
              <a:spLocks/>
            </p:cNvSpPr>
            <p:nvPr/>
          </p:nvSpPr>
          <p:spPr>
            <a:xfrm>
              <a:off x="1038143" y="351536"/>
              <a:ext cx="2965674" cy="584775"/>
            </a:xfrm>
            <a:prstGeom prst="rect">
              <a:avLst/>
            </a:prstGeom>
            <a:noFill/>
            <a:effectLst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10400" b="1">
                  <a:ln w="25400">
                    <a:solidFill>
                      <a:srgbClr val="1F7E60"/>
                    </a:solidFill>
                  </a:ln>
                  <a:solidFill>
                    <a:schemeClr val="bg1"/>
                  </a:solidFill>
                  <a:effectLst>
                    <a:outerShdw blurRad="50800" dist="25400" algn="l" rotWithShape="0">
                      <a:prstClr val="black">
                        <a:alpha val="40000"/>
                      </a:prstClr>
                    </a:outerShdw>
                  </a:effectLst>
                  <a:latin typeface="字体视界-你的童趣体" panose="02000500000000000000" pitchFamily="2" charset="-122"/>
                  <a:ea typeface="字体视界-你的童趣体" panose="02000500000000000000" pitchFamily="2" charset="-122"/>
                  <a:cs typeface="+mn-ea"/>
                </a:defRPr>
              </a:lvl1pPr>
            </a:lstStyle>
            <a:p>
              <a:pPr algn="dist"/>
              <a:r>
                <a:rPr lang="zh-CN" altLang="en-US" sz="3200" dirty="0">
                  <a:ln w="25400">
                    <a:noFill/>
                  </a:ln>
                  <a:solidFill>
                    <a:srgbClr val="1F7E60"/>
                  </a:solidFill>
                  <a:effectLst/>
                  <a:latin typeface="+mn-lt"/>
                  <a:ea typeface="+mn-ea"/>
                  <a:sym typeface="+mn-lt"/>
                </a:rPr>
                <a:t>夏至的特点</a:t>
              </a:r>
            </a:p>
          </p:txBody>
        </p:sp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74AD3F8D-C27D-4B0B-A52E-83F9C002F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6064" y="192484"/>
              <a:ext cx="862078" cy="862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290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ripple dir="ru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2F1E9BEE-A616-44C8-ADDE-64976B83BE75}"/>
              </a:ext>
            </a:extLst>
          </p:cNvPr>
          <p:cNvSpPr txBox="1"/>
          <p:nvPr/>
        </p:nvSpPr>
        <p:spPr>
          <a:xfrm flipH="1">
            <a:off x="3778184" y="1795253"/>
            <a:ext cx="4635631" cy="1323439"/>
          </a:xfrm>
          <a:prstGeom prst="rect">
            <a:avLst/>
          </a:prstGeom>
          <a:noFill/>
          <a:effectLst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11500">
                <a:ln w="25400">
                  <a:noFill/>
                </a:ln>
                <a:blipFill dpi="0" rotWithShape="1">
                  <a:blip r:embed="rId2">
                    <a:alphaModFix amt="82000"/>
                  </a:blip>
                  <a:srcRect/>
                  <a:tile tx="0" ty="0" sx="100000" sy="100000" flip="none" algn="ctr"/>
                </a:blipFill>
                <a:effectLst>
                  <a:outerShdw blurRad="76200" dist="38100" dir="18000000" algn="l" rotWithShape="0">
                    <a:prstClr val="black">
                      <a:alpha val="70000"/>
                    </a:prstClr>
                  </a:outerShdw>
                </a:effectLst>
                <a:latin typeface="思源宋体 CN Heavy" panose="02020900000000000000" pitchFamily="18" charset="-128"/>
                <a:ea typeface="思源宋体 CN Heavy" panose="02020900000000000000" pitchFamily="18" charset="-128"/>
              </a:defRPr>
            </a:lvl1pPr>
          </a:lstStyle>
          <a:p>
            <a:pPr algn="dist"/>
            <a:r>
              <a:rPr lang="en-US" altLang="zh-CN" sz="8000" b="1" dirty="0">
                <a:solidFill>
                  <a:schemeClr val="bg1"/>
                </a:solidFill>
                <a:effectLst>
                  <a:outerShdw blurRad="50800" dist="25400" algn="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PART 03</a:t>
            </a:r>
            <a:endParaRPr lang="zh-CN" altLang="en-US" sz="8000" b="1" dirty="0">
              <a:solidFill>
                <a:schemeClr val="bg1"/>
              </a:solidFill>
              <a:effectLst>
                <a:outerShdw blurRad="50800" dist="25400" algn="l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8489DA23-5084-4972-88BA-B598B21E4392}"/>
              </a:ext>
            </a:extLst>
          </p:cNvPr>
          <p:cNvSpPr txBox="1"/>
          <p:nvPr/>
        </p:nvSpPr>
        <p:spPr>
          <a:xfrm>
            <a:off x="2711900" y="3118692"/>
            <a:ext cx="6768200" cy="1446550"/>
          </a:xfrm>
          <a:prstGeom prst="rect">
            <a:avLst/>
          </a:prstGeom>
          <a:noFill/>
          <a:effectLst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12500" b="1">
                <a:ln w="25400">
                  <a:solidFill>
                    <a:srgbClr val="1F7E60"/>
                  </a:solidFill>
                </a:ln>
                <a:solidFill>
                  <a:schemeClr val="bg1"/>
                </a:solidFill>
                <a:effectLst>
                  <a:outerShdw blurRad="50800" dist="25400" algn="l" rotWithShape="0">
                    <a:prstClr val="black">
                      <a:alpha val="40000"/>
                    </a:prstClr>
                  </a:outerShdw>
                </a:effectLst>
                <a:latin typeface="字体视界-你的童趣体" panose="02000500000000000000" pitchFamily="2" charset="-122"/>
                <a:ea typeface="字体视界-你的童趣体" panose="02000500000000000000" pitchFamily="2" charset="-122"/>
                <a:cs typeface="+mn-ea"/>
              </a:defRPr>
            </a:lvl1pPr>
          </a:lstStyle>
          <a:p>
            <a:pPr algn="dist"/>
            <a:r>
              <a:rPr lang="zh-CN" altLang="en-US" sz="8800" dirty="0">
                <a:ln w="25400">
                  <a:noFill/>
                </a:ln>
                <a:latin typeface="+mn-lt"/>
                <a:ea typeface="+mn-ea"/>
                <a:sym typeface="+mn-lt"/>
              </a:rPr>
              <a:t>夏至的习俗</a:t>
            </a:r>
          </a:p>
        </p:txBody>
      </p:sp>
    </p:spTree>
    <p:extLst>
      <p:ext uri="{BB962C8B-B14F-4D97-AF65-F5344CB8AC3E}">
        <p14:creationId xmlns:p14="http://schemas.microsoft.com/office/powerpoint/2010/main" val="141032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rippl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-文本框 6"/>
          <p:cNvSpPr txBox="1"/>
          <p:nvPr>
            <p:custDataLst>
              <p:tags r:id="rId1"/>
            </p:custDataLst>
          </p:nvPr>
        </p:nvSpPr>
        <p:spPr>
          <a:xfrm>
            <a:off x="1005165" y="1856199"/>
            <a:ext cx="6327906" cy="965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pc="300" dirty="0">
                <a:cs typeface="+mn-ea"/>
                <a:sym typeface="+mn-lt"/>
              </a:rPr>
              <a:t>自古以来，夏至当天各地普遍要吃凉面条，称过水面，有“冬至饺子夏至面”的谚语。</a:t>
            </a:r>
          </a:p>
        </p:txBody>
      </p:sp>
      <p:sp>
        <p:nvSpPr>
          <p:cNvPr id="8" name="PA-文本框 7"/>
          <p:cNvSpPr txBox="1"/>
          <p:nvPr>
            <p:custDataLst>
              <p:tags r:id="rId2"/>
            </p:custDataLst>
          </p:nvPr>
        </p:nvSpPr>
        <p:spPr>
          <a:xfrm>
            <a:off x="1768461" y="3297398"/>
            <a:ext cx="5262979" cy="23659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000" spc="300" dirty="0">
                <a:cs typeface="+mn-ea"/>
                <a:sym typeface="+mn-lt"/>
              </a:rPr>
              <a:t>“吃了夏至狗，西风绕道走”，大意是人只要在夏至日这天吃了狗肉，其身体就能抵抗西风恶雨的入侵，少感冒，身体好。正是基于这一良好愿望，成就了“夏至狗肉”这一独特的民间饮食文化。</a:t>
            </a:r>
          </a:p>
        </p:txBody>
      </p:sp>
      <p:pic>
        <p:nvPicPr>
          <p:cNvPr id="3" name="PA-图片 2">
            <a:extLst>
              <a:ext uri="{FF2B5EF4-FFF2-40B4-BE49-F238E27FC236}">
                <a16:creationId xmlns="" xmlns:a16="http://schemas.microsoft.com/office/drawing/2014/main" id="{F2F691F7-7104-49C4-8B68-A105ABC779E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07568" y="1474056"/>
            <a:ext cx="4468761" cy="4468761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ADC73DAF-04EE-43A4-9055-E30FAE8AFAC7}"/>
              </a:ext>
            </a:extLst>
          </p:cNvPr>
          <p:cNvGrpSpPr/>
          <p:nvPr/>
        </p:nvGrpSpPr>
        <p:grpSpPr>
          <a:xfrm>
            <a:off x="574126" y="690681"/>
            <a:ext cx="3827753" cy="1236270"/>
            <a:chOff x="176064" y="192484"/>
            <a:chExt cx="3827753" cy="1236270"/>
          </a:xfrm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F534A311-8CD2-4D48-9682-D78207FD5903}"/>
                </a:ext>
              </a:extLst>
            </p:cNvPr>
            <p:cNvSpPr txBox="1">
              <a:spLocks/>
            </p:cNvSpPr>
            <p:nvPr/>
          </p:nvSpPr>
          <p:spPr>
            <a:xfrm>
              <a:off x="1038143" y="351536"/>
              <a:ext cx="2965674" cy="1077218"/>
            </a:xfrm>
            <a:prstGeom prst="rect">
              <a:avLst/>
            </a:prstGeom>
            <a:noFill/>
            <a:effectLst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10400" b="1">
                  <a:ln w="25400">
                    <a:solidFill>
                      <a:srgbClr val="1F7E60"/>
                    </a:solidFill>
                  </a:ln>
                  <a:solidFill>
                    <a:schemeClr val="bg1"/>
                  </a:solidFill>
                  <a:effectLst>
                    <a:outerShdw blurRad="50800" dist="25400" algn="l" rotWithShape="0">
                      <a:prstClr val="black">
                        <a:alpha val="40000"/>
                      </a:prstClr>
                    </a:outerShdw>
                  </a:effectLst>
                  <a:latin typeface="字体视界-你的童趣体" panose="02000500000000000000" pitchFamily="2" charset="-122"/>
                  <a:ea typeface="字体视界-你的童趣体" panose="02000500000000000000" pitchFamily="2" charset="-122"/>
                  <a:cs typeface="+mn-ea"/>
                </a:defRPr>
              </a:lvl1pPr>
            </a:lstStyle>
            <a:p>
              <a:pPr algn="dist"/>
              <a:r>
                <a:rPr lang="zh-CN" altLang="en-US" sz="3200" dirty="0">
                  <a:ln w="25400">
                    <a:noFill/>
                  </a:ln>
                  <a:solidFill>
                    <a:srgbClr val="1F7E60"/>
                  </a:solidFill>
                  <a:effectLst/>
                  <a:latin typeface="+mn-lt"/>
                  <a:ea typeface="+mn-ea"/>
                  <a:sym typeface="+mn-lt"/>
                </a:rPr>
                <a:t>夏至的习俗</a:t>
              </a:r>
              <a:endParaRPr lang="en-US" altLang="zh-CN" sz="3200" dirty="0">
                <a:ln w="25400">
                  <a:noFill/>
                </a:ln>
                <a:solidFill>
                  <a:srgbClr val="1F7E60"/>
                </a:solidFill>
                <a:effectLst/>
                <a:latin typeface="+mn-lt"/>
                <a:ea typeface="+mn-ea"/>
                <a:sym typeface="+mn-lt"/>
              </a:endParaRPr>
            </a:p>
            <a:p>
              <a:pPr algn="dist"/>
              <a:endParaRPr lang="zh-CN" altLang="en-US" sz="3200" dirty="0">
                <a:ln w="25400">
                  <a:noFill/>
                </a:ln>
                <a:solidFill>
                  <a:srgbClr val="1F7E60"/>
                </a:solidFill>
                <a:effectLst/>
                <a:latin typeface="+mn-lt"/>
                <a:ea typeface="+mn-ea"/>
                <a:sym typeface="+mn-lt"/>
              </a:endParaRPr>
            </a:p>
          </p:txBody>
        </p:sp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08422F16-86C1-4DCF-95B4-ADB7D28EC08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6064" y="192484"/>
              <a:ext cx="862078" cy="862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5983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ripple dir="ru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1"/>
            </p:custDataLst>
          </p:nvPr>
        </p:nvSpPr>
        <p:spPr>
          <a:xfrm>
            <a:off x="854384" y="1926951"/>
            <a:ext cx="85412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pc="600" dirty="0">
                <a:cs typeface="+mn-ea"/>
                <a:sym typeface="+mn-lt"/>
              </a:rPr>
              <a:t>馄饨，古人称其形“有如鸡卵，颇似天地浑沌之象”，而“馄饨”又与“浑沌”谐音。盘古开天，浑沌初分，吃了馄饨可得聪明。“夏至吃馄饨，热天不疰夏。”夏至吃馄饨则又包含一种祈求平安度夏的良好愿望。</a:t>
            </a:r>
          </a:p>
        </p:txBody>
      </p:sp>
      <p:sp>
        <p:nvSpPr>
          <p:cNvPr id="3" name="PA-文本框 2"/>
          <p:cNvSpPr txBox="1"/>
          <p:nvPr>
            <p:custDataLst>
              <p:tags r:id="rId2"/>
            </p:custDataLst>
          </p:nvPr>
        </p:nvSpPr>
        <p:spPr>
          <a:xfrm>
            <a:off x="3806593" y="4099410"/>
            <a:ext cx="74023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pc="600" dirty="0">
                <a:cs typeface="+mn-ea"/>
                <a:sym typeface="+mn-lt"/>
              </a:rPr>
              <a:t>旧时，在浙江绍兴地区，人们不分贫富，夏至日皆祭其祖，俗称“做夏至”，除常规供品外，特加一盘蒲丝饼。而绍兴地区龙舟竞渡因气候故，明、清以来多不在端午节，而在夏至，此风俗至今尚存。</a:t>
            </a:r>
          </a:p>
        </p:txBody>
      </p:sp>
      <p:pic>
        <p:nvPicPr>
          <p:cNvPr id="9" name="PA-图片 8">
            <a:extLst>
              <a:ext uri="{FF2B5EF4-FFF2-40B4-BE49-F238E27FC236}">
                <a16:creationId xmlns="" xmlns:a16="http://schemas.microsoft.com/office/drawing/2014/main" id="{86834063-2526-494D-B248-4EED5AFF27B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4384" y="3407696"/>
            <a:ext cx="2896746" cy="2896746"/>
          </a:xfrm>
          <a:prstGeom prst="rect">
            <a:avLst/>
          </a:prstGeom>
        </p:spPr>
      </p:pic>
      <p:pic>
        <p:nvPicPr>
          <p:cNvPr id="10" name="PA-图片 9">
            <a:extLst>
              <a:ext uri="{FF2B5EF4-FFF2-40B4-BE49-F238E27FC236}">
                <a16:creationId xmlns="" xmlns:a16="http://schemas.microsoft.com/office/drawing/2014/main" id="{8B7735FF-F4AA-4036-B3F9-7EAC31C1CE7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82614" y="1544499"/>
            <a:ext cx="2055002" cy="2055002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213BE3D4-4451-4C59-B961-16ABB97B84C1}"/>
              </a:ext>
            </a:extLst>
          </p:cNvPr>
          <p:cNvGrpSpPr/>
          <p:nvPr/>
        </p:nvGrpSpPr>
        <p:grpSpPr>
          <a:xfrm>
            <a:off x="574126" y="690681"/>
            <a:ext cx="3827753" cy="1236270"/>
            <a:chOff x="176064" y="192484"/>
            <a:chExt cx="3827753" cy="1236270"/>
          </a:xfrm>
        </p:grpSpPr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07178F3F-9A36-49BA-BEB7-C4E7AC69D212}"/>
                </a:ext>
              </a:extLst>
            </p:cNvPr>
            <p:cNvSpPr txBox="1">
              <a:spLocks/>
            </p:cNvSpPr>
            <p:nvPr/>
          </p:nvSpPr>
          <p:spPr>
            <a:xfrm>
              <a:off x="1038143" y="351536"/>
              <a:ext cx="2965674" cy="1077218"/>
            </a:xfrm>
            <a:prstGeom prst="rect">
              <a:avLst/>
            </a:prstGeom>
            <a:noFill/>
            <a:effectLst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10400" b="1">
                  <a:ln w="25400">
                    <a:solidFill>
                      <a:srgbClr val="1F7E60"/>
                    </a:solidFill>
                  </a:ln>
                  <a:solidFill>
                    <a:schemeClr val="bg1"/>
                  </a:solidFill>
                  <a:effectLst>
                    <a:outerShdw blurRad="50800" dist="25400" algn="l" rotWithShape="0">
                      <a:prstClr val="black">
                        <a:alpha val="40000"/>
                      </a:prstClr>
                    </a:outerShdw>
                  </a:effectLst>
                  <a:latin typeface="字体视界-你的童趣体" panose="02000500000000000000" pitchFamily="2" charset="-122"/>
                  <a:ea typeface="字体视界-你的童趣体" panose="02000500000000000000" pitchFamily="2" charset="-122"/>
                  <a:cs typeface="+mn-ea"/>
                </a:defRPr>
              </a:lvl1pPr>
            </a:lstStyle>
            <a:p>
              <a:pPr algn="dist"/>
              <a:r>
                <a:rPr lang="zh-CN" altLang="en-US" sz="3200" dirty="0">
                  <a:ln w="25400">
                    <a:noFill/>
                  </a:ln>
                  <a:solidFill>
                    <a:srgbClr val="1F7E60"/>
                  </a:solidFill>
                  <a:effectLst/>
                  <a:latin typeface="+mn-lt"/>
                  <a:ea typeface="+mn-ea"/>
                  <a:sym typeface="+mn-lt"/>
                </a:rPr>
                <a:t>夏至的习俗</a:t>
              </a:r>
              <a:endParaRPr lang="en-US" altLang="zh-CN" sz="3200" dirty="0">
                <a:ln w="25400">
                  <a:noFill/>
                </a:ln>
                <a:solidFill>
                  <a:srgbClr val="1F7E60"/>
                </a:solidFill>
                <a:effectLst/>
                <a:latin typeface="+mn-lt"/>
                <a:ea typeface="+mn-ea"/>
                <a:sym typeface="+mn-lt"/>
              </a:endParaRPr>
            </a:p>
            <a:p>
              <a:pPr algn="dist"/>
              <a:endParaRPr lang="zh-CN" altLang="en-US" sz="3200" dirty="0">
                <a:ln w="25400">
                  <a:noFill/>
                </a:ln>
                <a:solidFill>
                  <a:srgbClr val="1F7E60"/>
                </a:solidFill>
                <a:effectLst/>
                <a:latin typeface="+mn-lt"/>
                <a:ea typeface="+mn-ea"/>
                <a:sym typeface="+mn-lt"/>
              </a:endParaRPr>
            </a:p>
          </p:txBody>
        </p:sp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3642F1A3-8425-437A-8FBD-130E05D9493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6064" y="192484"/>
              <a:ext cx="862078" cy="862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986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ripple dir="ru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1"/>
            </p:custDataLst>
          </p:nvPr>
        </p:nvSpPr>
        <p:spPr>
          <a:xfrm>
            <a:off x="1488095" y="2268832"/>
            <a:ext cx="5724644" cy="29830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indent="457200">
              <a:lnSpc>
                <a:spcPct val="120000"/>
              </a:lnSpc>
              <a:defRPr sz="2400">
                <a:latin typeface="思源宋体 CN SemiBold" panose="02020600000000000000" pitchFamily="18" charset="-128"/>
                <a:ea typeface="思源宋体 CN SemiBold" panose="02020600000000000000" pitchFamily="18" charset="-128"/>
              </a:defRPr>
            </a:lvl1pPr>
          </a:lstStyle>
          <a:p>
            <a:pPr indent="0" algn="just">
              <a:lnSpc>
                <a:spcPct val="150000"/>
              </a:lnSpc>
            </a:pPr>
            <a:r>
              <a:rPr lang="zh-CN" altLang="en-US" sz="2000" spc="600" dirty="0">
                <a:latin typeface="+mn-lt"/>
                <a:ea typeface="+mn-ea"/>
                <a:cs typeface="+mn-ea"/>
                <a:sym typeface="+mn-lt"/>
              </a:rPr>
              <a:t>夏至，古时又称“夏节”、“夏至节”。古时夏至日，人们通过祭神以祈求灾消年丰。《周礼·春官》载：“以夏日至，致地方物魈。”周代夏至祭神，意为清除疫疠、荒年与饥饿死亡。《史记·封禅书》记载：“夏至日，祭地，皆用乐舞。”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4A3850E3-BFF7-4F09-9A8F-324938CCF1DD}"/>
              </a:ext>
            </a:extLst>
          </p:cNvPr>
          <p:cNvGrpSpPr/>
          <p:nvPr/>
        </p:nvGrpSpPr>
        <p:grpSpPr>
          <a:xfrm>
            <a:off x="574126" y="690681"/>
            <a:ext cx="3827753" cy="1236270"/>
            <a:chOff x="176064" y="192484"/>
            <a:chExt cx="3827753" cy="1236270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9F822C6B-2B53-41A2-AD72-92A8782C299C}"/>
                </a:ext>
              </a:extLst>
            </p:cNvPr>
            <p:cNvSpPr txBox="1">
              <a:spLocks/>
            </p:cNvSpPr>
            <p:nvPr/>
          </p:nvSpPr>
          <p:spPr>
            <a:xfrm>
              <a:off x="1038143" y="351536"/>
              <a:ext cx="2965674" cy="1077218"/>
            </a:xfrm>
            <a:prstGeom prst="rect">
              <a:avLst/>
            </a:prstGeom>
            <a:noFill/>
            <a:effectLst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10400" b="1">
                  <a:ln w="25400">
                    <a:solidFill>
                      <a:srgbClr val="1F7E60"/>
                    </a:solidFill>
                  </a:ln>
                  <a:solidFill>
                    <a:schemeClr val="bg1"/>
                  </a:solidFill>
                  <a:effectLst>
                    <a:outerShdw blurRad="50800" dist="25400" algn="l" rotWithShape="0">
                      <a:prstClr val="black">
                        <a:alpha val="40000"/>
                      </a:prstClr>
                    </a:outerShdw>
                  </a:effectLst>
                  <a:latin typeface="字体视界-你的童趣体" panose="02000500000000000000" pitchFamily="2" charset="-122"/>
                  <a:ea typeface="字体视界-你的童趣体" panose="02000500000000000000" pitchFamily="2" charset="-122"/>
                  <a:cs typeface="+mn-ea"/>
                </a:defRPr>
              </a:lvl1pPr>
            </a:lstStyle>
            <a:p>
              <a:pPr algn="dist"/>
              <a:r>
                <a:rPr lang="zh-CN" altLang="en-US" sz="3200" dirty="0">
                  <a:ln w="25400">
                    <a:noFill/>
                  </a:ln>
                  <a:solidFill>
                    <a:srgbClr val="1F7E60"/>
                  </a:solidFill>
                  <a:effectLst/>
                  <a:latin typeface="+mn-lt"/>
                  <a:ea typeface="+mn-ea"/>
                  <a:sym typeface="+mn-lt"/>
                </a:rPr>
                <a:t>夏至的习俗</a:t>
              </a:r>
              <a:endParaRPr lang="en-US" altLang="zh-CN" sz="3200" dirty="0">
                <a:ln w="25400">
                  <a:noFill/>
                </a:ln>
                <a:solidFill>
                  <a:srgbClr val="1F7E60"/>
                </a:solidFill>
                <a:effectLst/>
                <a:latin typeface="+mn-lt"/>
                <a:ea typeface="+mn-ea"/>
                <a:sym typeface="+mn-lt"/>
              </a:endParaRPr>
            </a:p>
            <a:p>
              <a:pPr algn="dist"/>
              <a:endParaRPr lang="zh-CN" altLang="en-US" sz="3200" dirty="0">
                <a:ln w="25400">
                  <a:noFill/>
                </a:ln>
                <a:solidFill>
                  <a:srgbClr val="1F7E60"/>
                </a:solidFill>
                <a:effectLst/>
                <a:latin typeface="+mn-lt"/>
                <a:ea typeface="+mn-ea"/>
                <a:sym typeface="+mn-lt"/>
              </a:endParaRPr>
            </a:p>
          </p:txBody>
        </p:sp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F1DC75B6-46D0-41DD-A12C-9EE4AD2D7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6064" y="192484"/>
              <a:ext cx="862078" cy="862076"/>
            </a:xfrm>
            <a:prstGeom prst="rect">
              <a:avLst/>
            </a:prstGeom>
          </p:spPr>
        </p:pic>
      </p:grp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7D9D5DAB-1EBD-48D6-90DF-5EB875CAF70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577" y="1542913"/>
            <a:ext cx="4777562" cy="37721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861532" y="6182688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066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ripple dir="ru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-文本框 6"/>
          <p:cNvSpPr txBox="1"/>
          <p:nvPr>
            <p:custDataLst>
              <p:tags r:id="rId1"/>
            </p:custDataLst>
          </p:nvPr>
        </p:nvSpPr>
        <p:spPr>
          <a:xfrm>
            <a:off x="1436205" y="1711809"/>
            <a:ext cx="96545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457200">
              <a:defRPr sz="2400">
                <a:latin typeface="思源宋体 CN SemiBold" panose="02020600000000000000" pitchFamily="18" charset="-128"/>
                <a:ea typeface="思源宋体 CN SemiBold" panose="02020600000000000000" pitchFamily="18" charset="-128"/>
              </a:defRPr>
            </a:lvl1pPr>
          </a:lstStyle>
          <a:p>
            <a:pPr indent="0" algn="just">
              <a:lnSpc>
                <a:spcPct val="150000"/>
              </a:lnSpc>
            </a:pPr>
            <a:r>
              <a:rPr lang="zh-CN" altLang="en-US" sz="2000" spc="300" dirty="0">
                <a:latin typeface="+mn-lt"/>
                <a:ea typeface="+mn-ea"/>
                <a:cs typeface="+mn-ea"/>
                <a:sym typeface="+mn-lt"/>
              </a:rPr>
              <a:t>夏至作为古代节日，宋朝在夏至之日始，百官放假三天，辽代则是“夏至日谓之‘朝节’，妇女进彩扇，以粉脂囊相赠遗”（《辽史》），清朝又是“夏至日为交时，日头时、二时、末时，谓之‘三时’，居人慎起居、禁诅咒、戒剃头，多所忌讳……”（《清嘉录》）。</a:t>
            </a:r>
          </a:p>
        </p:txBody>
      </p:sp>
      <p:pic>
        <p:nvPicPr>
          <p:cNvPr id="3" name="PA-图片 2">
            <a:extLst>
              <a:ext uri="{FF2B5EF4-FFF2-40B4-BE49-F238E27FC236}">
                <a16:creationId xmlns="" xmlns:a16="http://schemas.microsoft.com/office/drawing/2014/main" id="{131EA83F-2758-4496-B6B3-423DAADC0C3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3597" y="3511603"/>
            <a:ext cx="4357831" cy="2701855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FC39E6BE-F1D2-4AFB-89BD-BA2D326DE708}"/>
              </a:ext>
            </a:extLst>
          </p:cNvPr>
          <p:cNvGrpSpPr/>
          <p:nvPr/>
        </p:nvGrpSpPr>
        <p:grpSpPr>
          <a:xfrm>
            <a:off x="574126" y="690681"/>
            <a:ext cx="3827753" cy="1236270"/>
            <a:chOff x="176064" y="192484"/>
            <a:chExt cx="3827753" cy="1236270"/>
          </a:xfrm>
        </p:grpSpPr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04CFABEC-8AE7-4830-BEC8-DF6FC60A5A50}"/>
                </a:ext>
              </a:extLst>
            </p:cNvPr>
            <p:cNvSpPr txBox="1">
              <a:spLocks/>
            </p:cNvSpPr>
            <p:nvPr/>
          </p:nvSpPr>
          <p:spPr>
            <a:xfrm>
              <a:off x="1038143" y="351536"/>
              <a:ext cx="2965674" cy="1077218"/>
            </a:xfrm>
            <a:prstGeom prst="rect">
              <a:avLst/>
            </a:prstGeom>
            <a:noFill/>
            <a:effectLst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10400" b="1">
                  <a:ln w="25400">
                    <a:solidFill>
                      <a:srgbClr val="1F7E60"/>
                    </a:solidFill>
                  </a:ln>
                  <a:solidFill>
                    <a:schemeClr val="bg1"/>
                  </a:solidFill>
                  <a:effectLst>
                    <a:outerShdw blurRad="50800" dist="25400" algn="l" rotWithShape="0">
                      <a:prstClr val="black">
                        <a:alpha val="40000"/>
                      </a:prstClr>
                    </a:outerShdw>
                  </a:effectLst>
                  <a:latin typeface="字体视界-你的童趣体" panose="02000500000000000000" pitchFamily="2" charset="-122"/>
                  <a:ea typeface="字体视界-你的童趣体" panose="02000500000000000000" pitchFamily="2" charset="-122"/>
                  <a:cs typeface="+mn-ea"/>
                </a:defRPr>
              </a:lvl1pPr>
            </a:lstStyle>
            <a:p>
              <a:pPr algn="dist"/>
              <a:r>
                <a:rPr lang="zh-CN" altLang="en-US" sz="3200" dirty="0">
                  <a:ln w="25400">
                    <a:noFill/>
                  </a:ln>
                  <a:solidFill>
                    <a:srgbClr val="1F7E60"/>
                  </a:solidFill>
                  <a:effectLst/>
                  <a:latin typeface="+mn-lt"/>
                  <a:ea typeface="+mn-ea"/>
                  <a:sym typeface="+mn-lt"/>
                </a:rPr>
                <a:t>夏至的习俗</a:t>
              </a:r>
              <a:endParaRPr lang="en-US" altLang="zh-CN" sz="3200" dirty="0">
                <a:ln w="25400">
                  <a:noFill/>
                </a:ln>
                <a:solidFill>
                  <a:srgbClr val="1F7E60"/>
                </a:solidFill>
                <a:effectLst/>
                <a:latin typeface="+mn-lt"/>
                <a:ea typeface="+mn-ea"/>
                <a:sym typeface="+mn-lt"/>
              </a:endParaRPr>
            </a:p>
            <a:p>
              <a:pPr algn="dist"/>
              <a:endParaRPr lang="zh-CN" altLang="en-US" sz="3200" dirty="0">
                <a:ln w="25400">
                  <a:noFill/>
                </a:ln>
                <a:solidFill>
                  <a:srgbClr val="1F7E60"/>
                </a:solidFill>
                <a:effectLst/>
                <a:latin typeface="+mn-lt"/>
                <a:ea typeface="+mn-ea"/>
                <a:sym typeface="+mn-lt"/>
              </a:endParaRPr>
            </a:p>
          </p:txBody>
        </p:sp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6BA29982-7EA5-4BFA-8B2D-132B6760F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6064" y="192484"/>
              <a:ext cx="862078" cy="862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024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ripple dir="ru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9F61205A-C4CA-4B61-BAFD-08E780B149EB}"/>
              </a:ext>
            </a:extLst>
          </p:cNvPr>
          <p:cNvSpPr txBox="1"/>
          <p:nvPr/>
        </p:nvSpPr>
        <p:spPr>
          <a:xfrm flipH="1">
            <a:off x="3778184" y="1795253"/>
            <a:ext cx="4635631" cy="1323439"/>
          </a:xfrm>
          <a:prstGeom prst="rect">
            <a:avLst/>
          </a:prstGeom>
          <a:noFill/>
          <a:effectLst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11500">
                <a:ln w="25400">
                  <a:noFill/>
                </a:ln>
                <a:blipFill dpi="0" rotWithShape="1">
                  <a:blip r:embed="rId2">
                    <a:alphaModFix amt="82000"/>
                  </a:blip>
                  <a:srcRect/>
                  <a:tile tx="0" ty="0" sx="100000" sy="100000" flip="none" algn="ctr"/>
                </a:blipFill>
                <a:effectLst>
                  <a:outerShdw blurRad="76200" dist="38100" dir="18000000" algn="l" rotWithShape="0">
                    <a:prstClr val="black">
                      <a:alpha val="70000"/>
                    </a:prstClr>
                  </a:outerShdw>
                </a:effectLst>
                <a:latin typeface="思源宋体 CN Heavy" panose="02020900000000000000" pitchFamily="18" charset="-128"/>
                <a:ea typeface="思源宋体 CN Heavy" panose="02020900000000000000" pitchFamily="18" charset="-128"/>
              </a:defRPr>
            </a:lvl1pPr>
          </a:lstStyle>
          <a:p>
            <a:pPr algn="dist"/>
            <a:r>
              <a:rPr lang="en-US" altLang="zh-CN" sz="8000" b="1" dirty="0">
                <a:solidFill>
                  <a:schemeClr val="bg1"/>
                </a:solidFill>
                <a:effectLst>
                  <a:outerShdw blurRad="50800" dist="25400" algn="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PART 04</a:t>
            </a:r>
            <a:endParaRPr lang="zh-CN" altLang="en-US" sz="8000" b="1" dirty="0">
              <a:solidFill>
                <a:schemeClr val="bg1"/>
              </a:solidFill>
              <a:effectLst>
                <a:outerShdw blurRad="50800" dist="25400" algn="l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C7538C30-BB4C-49C7-BEDC-7258EE41037A}"/>
              </a:ext>
            </a:extLst>
          </p:cNvPr>
          <p:cNvSpPr txBox="1"/>
          <p:nvPr/>
        </p:nvSpPr>
        <p:spPr>
          <a:xfrm>
            <a:off x="2711900" y="3118692"/>
            <a:ext cx="6768200" cy="1446550"/>
          </a:xfrm>
          <a:prstGeom prst="rect">
            <a:avLst/>
          </a:prstGeom>
          <a:noFill/>
          <a:effectLst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12500" b="1">
                <a:ln w="25400">
                  <a:solidFill>
                    <a:srgbClr val="1F7E60"/>
                  </a:solidFill>
                </a:ln>
                <a:solidFill>
                  <a:schemeClr val="bg1"/>
                </a:solidFill>
                <a:effectLst>
                  <a:outerShdw blurRad="50800" dist="25400" algn="l" rotWithShape="0">
                    <a:prstClr val="black">
                      <a:alpha val="40000"/>
                    </a:prstClr>
                  </a:outerShdw>
                </a:effectLst>
                <a:latin typeface="字体视界-你的童趣体" panose="02000500000000000000" pitchFamily="2" charset="-122"/>
                <a:ea typeface="字体视界-你的童趣体" panose="02000500000000000000" pitchFamily="2" charset="-122"/>
                <a:cs typeface="+mn-ea"/>
              </a:defRPr>
            </a:lvl1pPr>
          </a:lstStyle>
          <a:p>
            <a:pPr algn="dist"/>
            <a:r>
              <a:rPr lang="zh-CN" altLang="en-US" sz="8800" dirty="0">
                <a:ln w="25400">
                  <a:noFill/>
                </a:ln>
                <a:latin typeface="+mn-lt"/>
                <a:ea typeface="+mn-ea"/>
                <a:sym typeface="+mn-lt"/>
              </a:rPr>
              <a:t>夏至的诗歌</a:t>
            </a:r>
          </a:p>
        </p:txBody>
      </p:sp>
    </p:spTree>
    <p:extLst>
      <p:ext uri="{BB962C8B-B14F-4D97-AF65-F5344CB8AC3E}">
        <p14:creationId xmlns:p14="http://schemas.microsoft.com/office/powerpoint/2010/main" val="92261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rippl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-矩形 10"/>
          <p:cNvSpPr/>
          <p:nvPr>
            <p:custDataLst>
              <p:tags r:id="rId1"/>
            </p:custDataLst>
          </p:nvPr>
        </p:nvSpPr>
        <p:spPr>
          <a:xfrm>
            <a:off x="6747049" y="2519621"/>
            <a:ext cx="40797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pc="600" dirty="0">
                <a:cs typeface="+mn-ea"/>
                <a:sym typeface="+mn-lt"/>
              </a:rPr>
              <a:t>“夏九九”是以夏至那一天为起点，每九天为一个九，每年九个九共八十一天。同样，三九、四九是全年最炎热的季节。它与“冬九九”形成鲜明的对照，遗憾的是它不广为流传，其实“夏九九”确实生动形象地反映日期与物候的关系。</a:t>
            </a:r>
          </a:p>
        </p:txBody>
      </p:sp>
      <p:sp>
        <p:nvSpPr>
          <p:cNvPr id="7" name="PA-文本框 6"/>
          <p:cNvSpPr txBox="1"/>
          <p:nvPr>
            <p:custDataLst>
              <p:tags r:id="rId2"/>
            </p:custDataLst>
          </p:nvPr>
        </p:nvSpPr>
        <p:spPr>
          <a:xfrm>
            <a:off x="2223827" y="2399520"/>
            <a:ext cx="34797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600" dirty="0">
                <a:cs typeface="+mn-ea"/>
                <a:sym typeface="+mn-lt"/>
              </a:rPr>
              <a:t>我国农历中“九”是习惯用的杂节，有“冬九九”和“夏九九”。其中“冬九九”流传较广，它是以冬至那一天为起点，每九天为一个九，每年九个九共八十一天。三九、四九是全年最寒冷的季节。</a:t>
            </a:r>
          </a:p>
        </p:txBody>
      </p:sp>
      <p:grpSp>
        <p:nvGrpSpPr>
          <p:cNvPr id="10" name="PA-组合 9">
            <a:extLst>
              <a:ext uri="{FF2B5EF4-FFF2-40B4-BE49-F238E27FC236}">
                <a16:creationId xmlns="" xmlns:a16="http://schemas.microsoft.com/office/drawing/2014/main" id="{C0C49A0D-FD99-44B4-88CB-93EF15821229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907664" y="1509824"/>
            <a:ext cx="5745922" cy="4563440"/>
            <a:chOff x="1278046" y="1803982"/>
            <a:chExt cx="5005158" cy="3975123"/>
          </a:xfrm>
        </p:grpSpPr>
        <p:sp>
          <p:nvSpPr>
            <p:cNvPr id="9" name="PA-圆角矩形 8">
              <a:extLst>
                <a:ext uri="{FF2B5EF4-FFF2-40B4-BE49-F238E27FC236}">
                  <a16:creationId xmlns="" xmlns:a16="http://schemas.microsoft.com/office/drawing/2014/main" id="{C1CF3744-D4C2-4ED8-98D0-1A395B802138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797862" y="2072549"/>
              <a:ext cx="4156229" cy="3170099"/>
            </a:xfrm>
            <a:custGeom>
              <a:avLst/>
              <a:gdLst>
                <a:gd name="connsiteX0" fmla="*/ 0 w 4156229"/>
                <a:gd name="connsiteY0" fmla="*/ 528360 h 3170099"/>
                <a:gd name="connsiteX1" fmla="*/ 528360 w 4156229"/>
                <a:gd name="connsiteY1" fmla="*/ 0 h 3170099"/>
                <a:gd name="connsiteX2" fmla="*/ 3627869 w 4156229"/>
                <a:gd name="connsiteY2" fmla="*/ 0 h 3170099"/>
                <a:gd name="connsiteX3" fmla="*/ 4156229 w 4156229"/>
                <a:gd name="connsiteY3" fmla="*/ 528360 h 3170099"/>
                <a:gd name="connsiteX4" fmla="*/ 4156229 w 4156229"/>
                <a:gd name="connsiteY4" fmla="*/ 2641739 h 3170099"/>
                <a:gd name="connsiteX5" fmla="*/ 3627869 w 4156229"/>
                <a:gd name="connsiteY5" fmla="*/ 3170099 h 3170099"/>
                <a:gd name="connsiteX6" fmla="*/ 528360 w 4156229"/>
                <a:gd name="connsiteY6" fmla="*/ 3170099 h 3170099"/>
                <a:gd name="connsiteX7" fmla="*/ 0 w 4156229"/>
                <a:gd name="connsiteY7" fmla="*/ 2641739 h 3170099"/>
                <a:gd name="connsiteX8" fmla="*/ 0 w 4156229"/>
                <a:gd name="connsiteY8" fmla="*/ 528360 h 3170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56229" h="3170099" fill="none" extrusionOk="0">
                  <a:moveTo>
                    <a:pt x="0" y="528360"/>
                  </a:moveTo>
                  <a:cubicBezTo>
                    <a:pt x="-43927" y="229450"/>
                    <a:pt x="280628" y="36044"/>
                    <a:pt x="528360" y="0"/>
                  </a:cubicBezTo>
                  <a:cubicBezTo>
                    <a:pt x="1866816" y="130954"/>
                    <a:pt x="2872550" y="43574"/>
                    <a:pt x="3627869" y="0"/>
                  </a:cubicBezTo>
                  <a:cubicBezTo>
                    <a:pt x="3930692" y="16971"/>
                    <a:pt x="4172809" y="256864"/>
                    <a:pt x="4156229" y="528360"/>
                  </a:cubicBezTo>
                  <a:cubicBezTo>
                    <a:pt x="4005790" y="1034365"/>
                    <a:pt x="4242108" y="2141817"/>
                    <a:pt x="4156229" y="2641739"/>
                  </a:cubicBezTo>
                  <a:cubicBezTo>
                    <a:pt x="4125453" y="2938598"/>
                    <a:pt x="3915269" y="3167059"/>
                    <a:pt x="3627869" y="3170099"/>
                  </a:cubicBezTo>
                  <a:cubicBezTo>
                    <a:pt x="2853903" y="3325296"/>
                    <a:pt x="1333031" y="3333119"/>
                    <a:pt x="528360" y="3170099"/>
                  </a:cubicBezTo>
                  <a:cubicBezTo>
                    <a:pt x="237292" y="3160126"/>
                    <a:pt x="-48651" y="2961952"/>
                    <a:pt x="0" y="2641739"/>
                  </a:cubicBezTo>
                  <a:cubicBezTo>
                    <a:pt x="64656" y="1741509"/>
                    <a:pt x="-17807" y="811738"/>
                    <a:pt x="0" y="528360"/>
                  </a:cubicBezTo>
                  <a:close/>
                </a:path>
                <a:path w="4156229" h="3170099" stroke="0" extrusionOk="0">
                  <a:moveTo>
                    <a:pt x="0" y="528360"/>
                  </a:moveTo>
                  <a:cubicBezTo>
                    <a:pt x="-45105" y="208733"/>
                    <a:pt x="232697" y="1448"/>
                    <a:pt x="528360" y="0"/>
                  </a:cubicBezTo>
                  <a:cubicBezTo>
                    <a:pt x="892123" y="132882"/>
                    <a:pt x="3005985" y="-84951"/>
                    <a:pt x="3627869" y="0"/>
                  </a:cubicBezTo>
                  <a:cubicBezTo>
                    <a:pt x="3907563" y="11827"/>
                    <a:pt x="4148179" y="281048"/>
                    <a:pt x="4156229" y="528360"/>
                  </a:cubicBezTo>
                  <a:cubicBezTo>
                    <a:pt x="4176416" y="1013984"/>
                    <a:pt x="4308709" y="1987695"/>
                    <a:pt x="4156229" y="2641739"/>
                  </a:cubicBezTo>
                  <a:cubicBezTo>
                    <a:pt x="4186108" y="2937089"/>
                    <a:pt x="3930902" y="3146991"/>
                    <a:pt x="3627869" y="3170099"/>
                  </a:cubicBezTo>
                  <a:cubicBezTo>
                    <a:pt x="2831438" y="3257738"/>
                    <a:pt x="1527899" y="3097420"/>
                    <a:pt x="528360" y="3170099"/>
                  </a:cubicBezTo>
                  <a:cubicBezTo>
                    <a:pt x="234187" y="3147518"/>
                    <a:pt x="-18033" y="2958605"/>
                    <a:pt x="0" y="2641739"/>
                  </a:cubicBezTo>
                  <a:cubicBezTo>
                    <a:pt x="-38581" y="1640268"/>
                    <a:pt x="63341" y="1387208"/>
                    <a:pt x="0" y="528360"/>
                  </a:cubicBezTo>
                  <a:close/>
                </a:path>
              </a:pathLst>
            </a:custGeom>
            <a:noFill/>
            <a:ln>
              <a:solidFill>
                <a:srgbClr val="1F7E60"/>
              </a:solidFill>
              <a:extLst>
                <a:ext uri="{C807C97D-BFC1-408E-A445-0C87EB9F89A2}">
                  <ask:lineSketchStyleProps xmlns="" xmlns:ask="http://schemas.microsoft.com/office/drawing/2018/sketchyshapes" sd="1219033472">
                    <a:custGeom>
                      <a:avLst/>
                      <a:gdLst>
                        <a:gd name="connsiteX0" fmla="*/ 0 w 4771351"/>
                        <a:gd name="connsiteY0" fmla="*/ 606558 h 3639273"/>
                        <a:gd name="connsiteX1" fmla="*/ 606558 w 4771351"/>
                        <a:gd name="connsiteY1" fmla="*/ 0 h 3639273"/>
                        <a:gd name="connsiteX2" fmla="*/ 4164793 w 4771351"/>
                        <a:gd name="connsiteY2" fmla="*/ 0 h 3639273"/>
                        <a:gd name="connsiteX3" fmla="*/ 4771351 w 4771351"/>
                        <a:gd name="connsiteY3" fmla="*/ 606558 h 3639273"/>
                        <a:gd name="connsiteX4" fmla="*/ 4771351 w 4771351"/>
                        <a:gd name="connsiteY4" fmla="*/ 3032715 h 3639273"/>
                        <a:gd name="connsiteX5" fmla="*/ 4164793 w 4771351"/>
                        <a:gd name="connsiteY5" fmla="*/ 3639273 h 3639273"/>
                        <a:gd name="connsiteX6" fmla="*/ 606558 w 4771351"/>
                        <a:gd name="connsiteY6" fmla="*/ 3639273 h 3639273"/>
                        <a:gd name="connsiteX7" fmla="*/ 0 w 4771351"/>
                        <a:gd name="connsiteY7" fmla="*/ 3032715 h 3639273"/>
                        <a:gd name="connsiteX8" fmla="*/ 0 w 4771351"/>
                        <a:gd name="connsiteY8" fmla="*/ 606558 h 36392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71351" h="3639273" extrusionOk="0">
                          <a:moveTo>
                            <a:pt x="0" y="606558"/>
                          </a:moveTo>
                          <a:cubicBezTo>
                            <a:pt x="-53244" y="238723"/>
                            <a:pt x="226012" y="17097"/>
                            <a:pt x="606558" y="0"/>
                          </a:cubicBezTo>
                          <a:cubicBezTo>
                            <a:pt x="2004354" y="132882"/>
                            <a:pt x="3682059" y="-84951"/>
                            <a:pt x="4164793" y="0"/>
                          </a:cubicBezTo>
                          <a:cubicBezTo>
                            <a:pt x="4487219" y="12273"/>
                            <a:pt x="4762840" y="318611"/>
                            <a:pt x="4771351" y="606558"/>
                          </a:cubicBezTo>
                          <a:cubicBezTo>
                            <a:pt x="4791538" y="1216214"/>
                            <a:pt x="4923831" y="2183848"/>
                            <a:pt x="4771351" y="3032715"/>
                          </a:cubicBezTo>
                          <a:cubicBezTo>
                            <a:pt x="4809518" y="3372236"/>
                            <a:pt x="4502091" y="3634529"/>
                            <a:pt x="4164793" y="3639273"/>
                          </a:cubicBezTo>
                          <a:cubicBezTo>
                            <a:pt x="2894757" y="3726912"/>
                            <a:pt x="1314174" y="3566594"/>
                            <a:pt x="606558" y="3639273"/>
                          </a:cubicBezTo>
                          <a:cubicBezTo>
                            <a:pt x="266915" y="3594926"/>
                            <a:pt x="-26712" y="3404830"/>
                            <a:pt x="0" y="3032715"/>
                          </a:cubicBezTo>
                          <a:cubicBezTo>
                            <a:pt x="-38581" y="2425189"/>
                            <a:pt x="63341" y="888868"/>
                            <a:pt x="0" y="606558"/>
                          </a:cubicBezTo>
                          <a:close/>
                        </a:path>
                      </a:pathLst>
                    </a:cu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3" name="PA-图片 12">
              <a:extLst>
                <a:ext uri="{FF2B5EF4-FFF2-40B4-BE49-F238E27FC236}">
                  <a16:creationId xmlns="" xmlns:a16="http://schemas.microsoft.com/office/drawing/2014/main" id="{3287BA8B-3A59-4D2B-B7A4-7DCEE3470798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78046" y="1803982"/>
              <a:ext cx="1193859" cy="1193859"/>
            </a:xfrm>
            <a:prstGeom prst="rect">
              <a:avLst/>
            </a:prstGeom>
          </p:spPr>
        </p:pic>
        <p:pic>
          <p:nvPicPr>
            <p:cNvPr id="14" name="PA-图片 13">
              <a:extLst>
                <a:ext uri="{FF2B5EF4-FFF2-40B4-BE49-F238E27FC236}">
                  <a16:creationId xmlns="" xmlns:a16="http://schemas.microsoft.com/office/drawing/2014/main" id="{E0A931CF-A174-4A9F-8DF4-971D2564C3AF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89345" y="4585246"/>
              <a:ext cx="1193859" cy="1193859"/>
            </a:xfrm>
            <a:prstGeom prst="rect">
              <a:avLst/>
            </a:prstGeom>
          </p:spPr>
        </p:pic>
      </p:grpSp>
      <p:grpSp>
        <p:nvGrpSpPr>
          <p:cNvPr id="17" name="PA-组合 16">
            <a:extLst>
              <a:ext uri="{FF2B5EF4-FFF2-40B4-BE49-F238E27FC236}">
                <a16:creationId xmlns="" xmlns:a16="http://schemas.microsoft.com/office/drawing/2014/main" id="{A7D588CD-CEBB-40F4-BAF5-7713A3FFCB11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847225" y="1509824"/>
            <a:ext cx="5745922" cy="4563440"/>
            <a:chOff x="6217607" y="1803982"/>
            <a:chExt cx="5005158" cy="3975123"/>
          </a:xfrm>
        </p:grpSpPr>
        <p:sp>
          <p:nvSpPr>
            <p:cNvPr id="12" name="PA-圆角矩形 11">
              <a:extLst>
                <a:ext uri="{FF2B5EF4-FFF2-40B4-BE49-F238E27FC236}">
                  <a16:creationId xmlns="" xmlns:a16="http://schemas.microsoft.com/office/drawing/2014/main" id="{A9D95A40-B156-49E5-8099-1BB999E4CD8C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28134" y="2072548"/>
              <a:ext cx="4156229" cy="3170099"/>
            </a:xfrm>
            <a:custGeom>
              <a:avLst/>
              <a:gdLst>
                <a:gd name="connsiteX0" fmla="*/ 0 w 4156229"/>
                <a:gd name="connsiteY0" fmla="*/ 528360 h 3170099"/>
                <a:gd name="connsiteX1" fmla="*/ 528360 w 4156229"/>
                <a:gd name="connsiteY1" fmla="*/ 0 h 3170099"/>
                <a:gd name="connsiteX2" fmla="*/ 3627869 w 4156229"/>
                <a:gd name="connsiteY2" fmla="*/ 0 h 3170099"/>
                <a:gd name="connsiteX3" fmla="*/ 4156229 w 4156229"/>
                <a:gd name="connsiteY3" fmla="*/ 528360 h 3170099"/>
                <a:gd name="connsiteX4" fmla="*/ 4156229 w 4156229"/>
                <a:gd name="connsiteY4" fmla="*/ 2641739 h 3170099"/>
                <a:gd name="connsiteX5" fmla="*/ 3627869 w 4156229"/>
                <a:gd name="connsiteY5" fmla="*/ 3170099 h 3170099"/>
                <a:gd name="connsiteX6" fmla="*/ 528360 w 4156229"/>
                <a:gd name="connsiteY6" fmla="*/ 3170099 h 3170099"/>
                <a:gd name="connsiteX7" fmla="*/ 0 w 4156229"/>
                <a:gd name="connsiteY7" fmla="*/ 2641739 h 3170099"/>
                <a:gd name="connsiteX8" fmla="*/ 0 w 4156229"/>
                <a:gd name="connsiteY8" fmla="*/ 528360 h 3170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56229" h="3170099" fill="none" extrusionOk="0">
                  <a:moveTo>
                    <a:pt x="0" y="528360"/>
                  </a:moveTo>
                  <a:cubicBezTo>
                    <a:pt x="-43927" y="229450"/>
                    <a:pt x="280628" y="36044"/>
                    <a:pt x="528360" y="0"/>
                  </a:cubicBezTo>
                  <a:cubicBezTo>
                    <a:pt x="1866816" y="130954"/>
                    <a:pt x="2872550" y="43574"/>
                    <a:pt x="3627869" y="0"/>
                  </a:cubicBezTo>
                  <a:cubicBezTo>
                    <a:pt x="3930692" y="16971"/>
                    <a:pt x="4172809" y="256864"/>
                    <a:pt x="4156229" y="528360"/>
                  </a:cubicBezTo>
                  <a:cubicBezTo>
                    <a:pt x="4005790" y="1034365"/>
                    <a:pt x="4242108" y="2141817"/>
                    <a:pt x="4156229" y="2641739"/>
                  </a:cubicBezTo>
                  <a:cubicBezTo>
                    <a:pt x="4125453" y="2938598"/>
                    <a:pt x="3915269" y="3167059"/>
                    <a:pt x="3627869" y="3170099"/>
                  </a:cubicBezTo>
                  <a:cubicBezTo>
                    <a:pt x="2853903" y="3325296"/>
                    <a:pt x="1333031" y="3333119"/>
                    <a:pt x="528360" y="3170099"/>
                  </a:cubicBezTo>
                  <a:cubicBezTo>
                    <a:pt x="237292" y="3160126"/>
                    <a:pt x="-48651" y="2961952"/>
                    <a:pt x="0" y="2641739"/>
                  </a:cubicBezTo>
                  <a:cubicBezTo>
                    <a:pt x="64656" y="1741509"/>
                    <a:pt x="-17807" y="811738"/>
                    <a:pt x="0" y="528360"/>
                  </a:cubicBezTo>
                  <a:close/>
                </a:path>
                <a:path w="4156229" h="3170099" stroke="0" extrusionOk="0">
                  <a:moveTo>
                    <a:pt x="0" y="528360"/>
                  </a:moveTo>
                  <a:cubicBezTo>
                    <a:pt x="-45105" y="208733"/>
                    <a:pt x="232697" y="1448"/>
                    <a:pt x="528360" y="0"/>
                  </a:cubicBezTo>
                  <a:cubicBezTo>
                    <a:pt x="892123" y="132882"/>
                    <a:pt x="3005985" y="-84951"/>
                    <a:pt x="3627869" y="0"/>
                  </a:cubicBezTo>
                  <a:cubicBezTo>
                    <a:pt x="3907563" y="11827"/>
                    <a:pt x="4148179" y="281048"/>
                    <a:pt x="4156229" y="528360"/>
                  </a:cubicBezTo>
                  <a:cubicBezTo>
                    <a:pt x="4176416" y="1013984"/>
                    <a:pt x="4308709" y="1987695"/>
                    <a:pt x="4156229" y="2641739"/>
                  </a:cubicBezTo>
                  <a:cubicBezTo>
                    <a:pt x="4186108" y="2937089"/>
                    <a:pt x="3930902" y="3146991"/>
                    <a:pt x="3627869" y="3170099"/>
                  </a:cubicBezTo>
                  <a:cubicBezTo>
                    <a:pt x="2831438" y="3257738"/>
                    <a:pt x="1527899" y="3097420"/>
                    <a:pt x="528360" y="3170099"/>
                  </a:cubicBezTo>
                  <a:cubicBezTo>
                    <a:pt x="234187" y="3147518"/>
                    <a:pt x="-18033" y="2958605"/>
                    <a:pt x="0" y="2641739"/>
                  </a:cubicBezTo>
                  <a:cubicBezTo>
                    <a:pt x="-38581" y="1640268"/>
                    <a:pt x="63341" y="1387208"/>
                    <a:pt x="0" y="528360"/>
                  </a:cubicBezTo>
                  <a:close/>
                </a:path>
              </a:pathLst>
            </a:custGeom>
            <a:noFill/>
            <a:ln>
              <a:solidFill>
                <a:srgbClr val="1F7E60"/>
              </a:solidFill>
              <a:extLst>
                <a:ext uri="{C807C97D-BFC1-408E-A445-0C87EB9F89A2}">
                  <ask:lineSketchStyleProps xmlns="" xmlns:ask="http://schemas.microsoft.com/office/drawing/2018/sketchyshapes" sd="1219033472">
                    <a:custGeom>
                      <a:avLst/>
                      <a:gdLst>
                        <a:gd name="connsiteX0" fmla="*/ 0 w 4771351"/>
                        <a:gd name="connsiteY0" fmla="*/ 606558 h 3639273"/>
                        <a:gd name="connsiteX1" fmla="*/ 606558 w 4771351"/>
                        <a:gd name="connsiteY1" fmla="*/ 0 h 3639273"/>
                        <a:gd name="connsiteX2" fmla="*/ 4164793 w 4771351"/>
                        <a:gd name="connsiteY2" fmla="*/ 0 h 3639273"/>
                        <a:gd name="connsiteX3" fmla="*/ 4771351 w 4771351"/>
                        <a:gd name="connsiteY3" fmla="*/ 606558 h 3639273"/>
                        <a:gd name="connsiteX4" fmla="*/ 4771351 w 4771351"/>
                        <a:gd name="connsiteY4" fmla="*/ 3032715 h 3639273"/>
                        <a:gd name="connsiteX5" fmla="*/ 4164793 w 4771351"/>
                        <a:gd name="connsiteY5" fmla="*/ 3639273 h 3639273"/>
                        <a:gd name="connsiteX6" fmla="*/ 606558 w 4771351"/>
                        <a:gd name="connsiteY6" fmla="*/ 3639273 h 3639273"/>
                        <a:gd name="connsiteX7" fmla="*/ 0 w 4771351"/>
                        <a:gd name="connsiteY7" fmla="*/ 3032715 h 3639273"/>
                        <a:gd name="connsiteX8" fmla="*/ 0 w 4771351"/>
                        <a:gd name="connsiteY8" fmla="*/ 606558 h 36392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71351" h="3639273" extrusionOk="0">
                          <a:moveTo>
                            <a:pt x="0" y="606558"/>
                          </a:moveTo>
                          <a:cubicBezTo>
                            <a:pt x="-53244" y="238723"/>
                            <a:pt x="226012" y="17097"/>
                            <a:pt x="606558" y="0"/>
                          </a:cubicBezTo>
                          <a:cubicBezTo>
                            <a:pt x="2004354" y="132882"/>
                            <a:pt x="3682059" y="-84951"/>
                            <a:pt x="4164793" y="0"/>
                          </a:cubicBezTo>
                          <a:cubicBezTo>
                            <a:pt x="4487219" y="12273"/>
                            <a:pt x="4762840" y="318611"/>
                            <a:pt x="4771351" y="606558"/>
                          </a:cubicBezTo>
                          <a:cubicBezTo>
                            <a:pt x="4791538" y="1216214"/>
                            <a:pt x="4923831" y="2183848"/>
                            <a:pt x="4771351" y="3032715"/>
                          </a:cubicBezTo>
                          <a:cubicBezTo>
                            <a:pt x="4809518" y="3372236"/>
                            <a:pt x="4502091" y="3634529"/>
                            <a:pt x="4164793" y="3639273"/>
                          </a:cubicBezTo>
                          <a:cubicBezTo>
                            <a:pt x="2894757" y="3726912"/>
                            <a:pt x="1314174" y="3566594"/>
                            <a:pt x="606558" y="3639273"/>
                          </a:cubicBezTo>
                          <a:cubicBezTo>
                            <a:pt x="266915" y="3594926"/>
                            <a:pt x="-26712" y="3404830"/>
                            <a:pt x="0" y="3032715"/>
                          </a:cubicBezTo>
                          <a:cubicBezTo>
                            <a:pt x="-38581" y="2425189"/>
                            <a:pt x="63341" y="888868"/>
                            <a:pt x="0" y="606558"/>
                          </a:cubicBezTo>
                          <a:close/>
                        </a:path>
                      </a:pathLst>
                    </a:cu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spc="600">
                <a:cs typeface="+mn-ea"/>
                <a:sym typeface="+mn-lt"/>
              </a:endParaRPr>
            </a:p>
          </p:txBody>
        </p:sp>
        <p:pic>
          <p:nvPicPr>
            <p:cNvPr id="15" name="PA-图片 14">
              <a:extLst>
                <a:ext uri="{FF2B5EF4-FFF2-40B4-BE49-F238E27FC236}">
                  <a16:creationId xmlns="" xmlns:a16="http://schemas.microsoft.com/office/drawing/2014/main" id="{365A74BF-1618-4BE8-A062-ED8A574ACD23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17607" y="1803982"/>
              <a:ext cx="1193859" cy="1193859"/>
            </a:xfrm>
            <a:prstGeom prst="rect">
              <a:avLst/>
            </a:prstGeom>
          </p:spPr>
        </p:pic>
        <p:pic>
          <p:nvPicPr>
            <p:cNvPr id="16" name="PA-图片 15">
              <a:extLst>
                <a:ext uri="{FF2B5EF4-FFF2-40B4-BE49-F238E27FC236}">
                  <a16:creationId xmlns="" xmlns:a16="http://schemas.microsoft.com/office/drawing/2014/main" id="{879EF608-598E-4AF8-A862-EADD2C84CC3D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028906" y="4585246"/>
              <a:ext cx="1193859" cy="1193859"/>
            </a:xfrm>
            <a:prstGeom prst="rect">
              <a:avLst/>
            </a:prstGeom>
          </p:spPr>
        </p:pic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BF27D1C8-6A8D-44C5-9A62-5F1C257EBA0D}"/>
              </a:ext>
            </a:extLst>
          </p:cNvPr>
          <p:cNvGrpSpPr/>
          <p:nvPr/>
        </p:nvGrpSpPr>
        <p:grpSpPr>
          <a:xfrm>
            <a:off x="574126" y="690681"/>
            <a:ext cx="3827753" cy="1236270"/>
            <a:chOff x="176064" y="192484"/>
            <a:chExt cx="3827753" cy="1236270"/>
          </a:xfrm>
        </p:grpSpPr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D13E3ECC-8EAF-4ABE-B726-D5BF7AAFD24C}"/>
                </a:ext>
              </a:extLst>
            </p:cNvPr>
            <p:cNvSpPr txBox="1">
              <a:spLocks/>
            </p:cNvSpPr>
            <p:nvPr/>
          </p:nvSpPr>
          <p:spPr>
            <a:xfrm>
              <a:off x="1038143" y="351536"/>
              <a:ext cx="2965674" cy="1077218"/>
            </a:xfrm>
            <a:prstGeom prst="rect">
              <a:avLst/>
            </a:prstGeom>
            <a:noFill/>
            <a:effectLst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10400" b="1">
                  <a:ln w="25400">
                    <a:solidFill>
                      <a:srgbClr val="1F7E60"/>
                    </a:solidFill>
                  </a:ln>
                  <a:solidFill>
                    <a:schemeClr val="bg1"/>
                  </a:solidFill>
                  <a:effectLst>
                    <a:outerShdw blurRad="50800" dist="25400" algn="l" rotWithShape="0">
                      <a:prstClr val="black">
                        <a:alpha val="40000"/>
                      </a:prstClr>
                    </a:outerShdw>
                  </a:effectLst>
                  <a:latin typeface="字体视界-你的童趣体" panose="02000500000000000000" pitchFamily="2" charset="-122"/>
                  <a:ea typeface="字体视界-你的童趣体" panose="02000500000000000000" pitchFamily="2" charset="-122"/>
                  <a:cs typeface="+mn-ea"/>
                </a:defRPr>
              </a:lvl1pPr>
            </a:lstStyle>
            <a:p>
              <a:pPr algn="dist"/>
              <a:r>
                <a:rPr lang="zh-CN" altLang="en-US" sz="3200" dirty="0">
                  <a:ln w="25400">
                    <a:noFill/>
                  </a:ln>
                  <a:solidFill>
                    <a:srgbClr val="1F7E60"/>
                  </a:solidFill>
                  <a:effectLst/>
                  <a:latin typeface="+mn-lt"/>
                  <a:ea typeface="+mn-ea"/>
                  <a:sym typeface="+mn-lt"/>
                </a:rPr>
                <a:t>夏至的诗歌</a:t>
              </a:r>
              <a:endParaRPr lang="en-US" altLang="zh-CN" sz="3200" dirty="0">
                <a:ln w="25400">
                  <a:noFill/>
                </a:ln>
                <a:solidFill>
                  <a:srgbClr val="1F7E60"/>
                </a:solidFill>
                <a:effectLst/>
                <a:latin typeface="+mn-lt"/>
                <a:ea typeface="+mn-ea"/>
                <a:sym typeface="+mn-lt"/>
              </a:endParaRPr>
            </a:p>
            <a:p>
              <a:pPr algn="dist"/>
              <a:endParaRPr lang="zh-CN" altLang="en-US" sz="3200" dirty="0">
                <a:ln w="25400">
                  <a:noFill/>
                </a:ln>
                <a:solidFill>
                  <a:srgbClr val="1F7E60"/>
                </a:solidFill>
                <a:effectLst/>
                <a:latin typeface="+mn-lt"/>
                <a:ea typeface="+mn-ea"/>
                <a:sym typeface="+mn-lt"/>
              </a:endParaRPr>
            </a:p>
          </p:txBody>
        </p:sp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C2236FBD-38A0-46E9-98F7-4A150A7218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6064" y="192484"/>
              <a:ext cx="862078" cy="862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375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ripple dir="ru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-文本框 6"/>
          <p:cNvSpPr txBox="1"/>
          <p:nvPr>
            <p:custDataLst>
              <p:tags r:id="rId1"/>
            </p:custDataLst>
          </p:nvPr>
        </p:nvSpPr>
        <p:spPr>
          <a:xfrm>
            <a:off x="1550713" y="2612396"/>
            <a:ext cx="7275838" cy="24912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spc="600" dirty="0">
                <a:cs typeface="+mn-ea"/>
                <a:sym typeface="+mn-lt"/>
              </a:rPr>
              <a:t>一九至二九，扇子不离手；三九二十七，冰水甜如蜜；四九三十六，汗湿衣服透；五九四十五，树头清风舞；六九五十四，乘凉莫太迟；七九六十三，夜眠要盖单；八九七十二，当心莫受寒；九九八十一，家家找棉衣。</a:t>
            </a:r>
          </a:p>
        </p:txBody>
      </p:sp>
      <p:sp>
        <p:nvSpPr>
          <p:cNvPr id="8" name="PA-文本框 7"/>
          <p:cNvSpPr txBox="1"/>
          <p:nvPr>
            <p:custDataLst>
              <p:tags r:id="rId2"/>
            </p:custDataLst>
          </p:nvPr>
        </p:nvSpPr>
        <p:spPr>
          <a:xfrm>
            <a:off x="9841068" y="2443162"/>
            <a:ext cx="800219" cy="282969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000" b="1" spc="600" dirty="0">
                <a:solidFill>
                  <a:srgbClr val="1F7E60"/>
                </a:solidFill>
                <a:cs typeface="+mn-ea"/>
                <a:sym typeface="+mn-lt"/>
              </a:rPr>
              <a:t>夏九九歌</a:t>
            </a:r>
          </a:p>
        </p:txBody>
      </p:sp>
      <p:grpSp>
        <p:nvGrpSpPr>
          <p:cNvPr id="2" name="PA-组合 1">
            <a:extLst>
              <a:ext uri="{FF2B5EF4-FFF2-40B4-BE49-F238E27FC236}">
                <a16:creationId xmlns="" xmlns:a16="http://schemas.microsoft.com/office/drawing/2014/main" id="{924B5F18-F86A-4092-B11A-48A03EC62FD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265114" y="957137"/>
            <a:ext cx="8315180" cy="4607476"/>
            <a:chOff x="1265114" y="1599299"/>
            <a:chExt cx="8315180" cy="3323152"/>
          </a:xfrm>
        </p:grpSpPr>
        <p:sp>
          <p:nvSpPr>
            <p:cNvPr id="10" name="PA-圆角矩形 9">
              <a:extLst>
                <a:ext uri="{FF2B5EF4-FFF2-40B4-BE49-F238E27FC236}">
                  <a16:creationId xmlns="" xmlns:a16="http://schemas.microsoft.com/office/drawing/2014/main" id="{9B396A30-E379-486E-8B69-C5B05233AAF3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1265114" y="2299706"/>
              <a:ext cx="7847037" cy="2622745"/>
            </a:xfrm>
            <a:custGeom>
              <a:avLst/>
              <a:gdLst>
                <a:gd name="connsiteX0" fmla="*/ 0 w 7847037"/>
                <a:gd name="connsiteY0" fmla="*/ 437133 h 2622745"/>
                <a:gd name="connsiteX1" fmla="*/ 437133 w 7847037"/>
                <a:gd name="connsiteY1" fmla="*/ 0 h 2622745"/>
                <a:gd name="connsiteX2" fmla="*/ 7409904 w 7847037"/>
                <a:gd name="connsiteY2" fmla="*/ 0 h 2622745"/>
                <a:gd name="connsiteX3" fmla="*/ 7847037 w 7847037"/>
                <a:gd name="connsiteY3" fmla="*/ 437133 h 2622745"/>
                <a:gd name="connsiteX4" fmla="*/ 7847037 w 7847037"/>
                <a:gd name="connsiteY4" fmla="*/ 2185612 h 2622745"/>
                <a:gd name="connsiteX5" fmla="*/ 7409904 w 7847037"/>
                <a:gd name="connsiteY5" fmla="*/ 2622745 h 2622745"/>
                <a:gd name="connsiteX6" fmla="*/ 437133 w 7847037"/>
                <a:gd name="connsiteY6" fmla="*/ 2622745 h 2622745"/>
                <a:gd name="connsiteX7" fmla="*/ 0 w 7847037"/>
                <a:gd name="connsiteY7" fmla="*/ 2185612 h 2622745"/>
                <a:gd name="connsiteX8" fmla="*/ 0 w 7847037"/>
                <a:gd name="connsiteY8" fmla="*/ 437133 h 262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47037" h="2622745" extrusionOk="0">
                  <a:moveTo>
                    <a:pt x="0" y="437133"/>
                  </a:moveTo>
                  <a:cubicBezTo>
                    <a:pt x="-3821" y="193354"/>
                    <a:pt x="166430" y="10990"/>
                    <a:pt x="437133" y="0"/>
                  </a:cubicBezTo>
                  <a:cubicBezTo>
                    <a:pt x="1619331" y="132882"/>
                    <a:pt x="5678580" y="-84951"/>
                    <a:pt x="7409904" y="0"/>
                  </a:cubicBezTo>
                  <a:cubicBezTo>
                    <a:pt x="7619724" y="30861"/>
                    <a:pt x="7845070" y="206584"/>
                    <a:pt x="7847037" y="437133"/>
                  </a:cubicBezTo>
                  <a:cubicBezTo>
                    <a:pt x="7700552" y="1141367"/>
                    <a:pt x="7913464" y="1938553"/>
                    <a:pt x="7847037" y="2185612"/>
                  </a:cubicBezTo>
                  <a:cubicBezTo>
                    <a:pt x="7890574" y="2432199"/>
                    <a:pt x="7669062" y="2586245"/>
                    <a:pt x="7409904" y="2622745"/>
                  </a:cubicBezTo>
                  <a:cubicBezTo>
                    <a:pt x="6426666" y="2710384"/>
                    <a:pt x="2561296" y="2550066"/>
                    <a:pt x="437133" y="2622745"/>
                  </a:cubicBezTo>
                  <a:cubicBezTo>
                    <a:pt x="193959" y="2606042"/>
                    <a:pt x="-27707" y="2465539"/>
                    <a:pt x="0" y="2185612"/>
                  </a:cubicBezTo>
                  <a:cubicBezTo>
                    <a:pt x="142949" y="1877641"/>
                    <a:pt x="74790" y="1266151"/>
                    <a:pt x="0" y="437133"/>
                  </a:cubicBezTo>
                  <a:close/>
                </a:path>
              </a:pathLst>
            </a:custGeom>
            <a:noFill/>
            <a:ln>
              <a:solidFill>
                <a:srgbClr val="1F7E60"/>
              </a:solidFill>
              <a:extLst>
                <a:ext uri="{C807C97D-BFC1-408E-A445-0C87EB9F89A2}">
                  <ask:lineSketchStyleProps xmlns="" xmlns:ask="http://schemas.microsoft.com/office/drawing/2018/sketchyshapes" sd="1219033472">
                    <a:custGeom>
                      <a:avLst/>
                      <a:gdLst>
                        <a:gd name="connsiteX0" fmla="*/ 0 w 7847037"/>
                        <a:gd name="connsiteY0" fmla="*/ 606075 h 3636377"/>
                        <a:gd name="connsiteX1" fmla="*/ 606075 w 7847037"/>
                        <a:gd name="connsiteY1" fmla="*/ 0 h 3636377"/>
                        <a:gd name="connsiteX2" fmla="*/ 7240962 w 7847037"/>
                        <a:gd name="connsiteY2" fmla="*/ 0 h 3636377"/>
                        <a:gd name="connsiteX3" fmla="*/ 7847037 w 7847037"/>
                        <a:gd name="connsiteY3" fmla="*/ 606075 h 3636377"/>
                        <a:gd name="connsiteX4" fmla="*/ 7847037 w 7847037"/>
                        <a:gd name="connsiteY4" fmla="*/ 3030302 h 3636377"/>
                        <a:gd name="connsiteX5" fmla="*/ 7240962 w 7847037"/>
                        <a:gd name="connsiteY5" fmla="*/ 3636377 h 3636377"/>
                        <a:gd name="connsiteX6" fmla="*/ 606075 w 7847037"/>
                        <a:gd name="connsiteY6" fmla="*/ 3636377 h 3636377"/>
                        <a:gd name="connsiteX7" fmla="*/ 0 w 7847037"/>
                        <a:gd name="connsiteY7" fmla="*/ 3030302 h 3636377"/>
                        <a:gd name="connsiteX8" fmla="*/ 0 w 7847037"/>
                        <a:gd name="connsiteY8" fmla="*/ 606075 h 36363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7847037" h="3636377" extrusionOk="0">
                          <a:moveTo>
                            <a:pt x="0" y="606075"/>
                          </a:moveTo>
                          <a:cubicBezTo>
                            <a:pt x="-4464" y="268595"/>
                            <a:pt x="241721" y="11120"/>
                            <a:pt x="606075" y="0"/>
                          </a:cubicBezTo>
                          <a:cubicBezTo>
                            <a:pt x="3571448" y="132882"/>
                            <a:pt x="4116367" y="-84951"/>
                            <a:pt x="7240962" y="0"/>
                          </a:cubicBezTo>
                          <a:cubicBezTo>
                            <a:pt x="7571785" y="3811"/>
                            <a:pt x="7838553" y="318244"/>
                            <a:pt x="7847037" y="606075"/>
                          </a:cubicBezTo>
                          <a:cubicBezTo>
                            <a:pt x="7867224" y="1387635"/>
                            <a:pt x="7999517" y="1922888"/>
                            <a:pt x="7847037" y="3030302"/>
                          </a:cubicBezTo>
                          <a:cubicBezTo>
                            <a:pt x="7858039" y="3366333"/>
                            <a:pt x="7603645" y="3578841"/>
                            <a:pt x="7240962" y="3636377"/>
                          </a:cubicBezTo>
                          <a:cubicBezTo>
                            <a:pt x="5334587" y="3724016"/>
                            <a:pt x="3372890" y="3563698"/>
                            <a:pt x="606075" y="3636377"/>
                          </a:cubicBezTo>
                          <a:cubicBezTo>
                            <a:pt x="267370" y="3598436"/>
                            <a:pt x="-19710" y="3392419"/>
                            <a:pt x="0" y="3030302"/>
                          </a:cubicBezTo>
                          <a:cubicBezTo>
                            <a:pt x="-38581" y="2738005"/>
                            <a:pt x="63341" y="1803192"/>
                            <a:pt x="0" y="606075"/>
                          </a:cubicBezTo>
                          <a:close/>
                        </a:path>
                      </a:pathLst>
                    </a:cu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1" name="PA-图片 10">
              <a:extLst>
                <a:ext uri="{FF2B5EF4-FFF2-40B4-BE49-F238E27FC236}">
                  <a16:creationId xmlns="" xmlns:a16="http://schemas.microsoft.com/office/drawing/2014/main" id="{6C1188AD-1A79-4182-ACD2-632170B5447F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86435" y="1599299"/>
              <a:ext cx="1193859" cy="1193859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C17EDDD1-0E03-4895-93B8-C78444719DAE}"/>
              </a:ext>
            </a:extLst>
          </p:cNvPr>
          <p:cNvGrpSpPr/>
          <p:nvPr/>
        </p:nvGrpSpPr>
        <p:grpSpPr>
          <a:xfrm>
            <a:off x="574126" y="690681"/>
            <a:ext cx="3827753" cy="1236270"/>
            <a:chOff x="176064" y="192484"/>
            <a:chExt cx="3827753" cy="1236270"/>
          </a:xfrm>
        </p:grpSpPr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F0A3E257-3F05-414B-B011-AB21D46E16B9}"/>
                </a:ext>
              </a:extLst>
            </p:cNvPr>
            <p:cNvSpPr txBox="1">
              <a:spLocks/>
            </p:cNvSpPr>
            <p:nvPr/>
          </p:nvSpPr>
          <p:spPr>
            <a:xfrm>
              <a:off x="1038143" y="351536"/>
              <a:ext cx="2965674" cy="1077218"/>
            </a:xfrm>
            <a:prstGeom prst="rect">
              <a:avLst/>
            </a:prstGeom>
            <a:noFill/>
            <a:effectLst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10400" b="1">
                  <a:ln w="25400">
                    <a:solidFill>
                      <a:srgbClr val="1F7E60"/>
                    </a:solidFill>
                  </a:ln>
                  <a:solidFill>
                    <a:schemeClr val="bg1"/>
                  </a:solidFill>
                  <a:effectLst>
                    <a:outerShdw blurRad="50800" dist="25400" algn="l" rotWithShape="0">
                      <a:prstClr val="black">
                        <a:alpha val="40000"/>
                      </a:prstClr>
                    </a:outerShdw>
                  </a:effectLst>
                  <a:latin typeface="字体视界-你的童趣体" panose="02000500000000000000" pitchFamily="2" charset="-122"/>
                  <a:ea typeface="字体视界-你的童趣体" panose="02000500000000000000" pitchFamily="2" charset="-122"/>
                  <a:cs typeface="+mn-ea"/>
                </a:defRPr>
              </a:lvl1pPr>
            </a:lstStyle>
            <a:p>
              <a:pPr algn="dist"/>
              <a:r>
                <a:rPr lang="zh-CN" altLang="en-US" sz="3200" dirty="0">
                  <a:ln w="25400">
                    <a:noFill/>
                  </a:ln>
                  <a:solidFill>
                    <a:srgbClr val="1F7E60"/>
                  </a:solidFill>
                  <a:effectLst/>
                  <a:latin typeface="+mn-lt"/>
                  <a:ea typeface="+mn-ea"/>
                  <a:sym typeface="+mn-lt"/>
                </a:rPr>
                <a:t>夏至的诗歌</a:t>
              </a:r>
              <a:endParaRPr lang="en-US" altLang="zh-CN" sz="3200" dirty="0">
                <a:ln w="25400">
                  <a:noFill/>
                </a:ln>
                <a:solidFill>
                  <a:srgbClr val="1F7E60"/>
                </a:solidFill>
                <a:effectLst/>
                <a:latin typeface="+mn-lt"/>
                <a:ea typeface="+mn-ea"/>
                <a:sym typeface="+mn-lt"/>
              </a:endParaRPr>
            </a:p>
            <a:p>
              <a:pPr algn="dist"/>
              <a:endParaRPr lang="zh-CN" altLang="en-US" sz="3200" dirty="0">
                <a:ln w="25400">
                  <a:noFill/>
                </a:ln>
                <a:solidFill>
                  <a:srgbClr val="1F7E60"/>
                </a:solidFill>
                <a:effectLst/>
                <a:latin typeface="+mn-lt"/>
                <a:ea typeface="+mn-ea"/>
                <a:sym typeface="+mn-lt"/>
              </a:endParaRPr>
            </a:p>
          </p:txBody>
        </p:sp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A03E553F-9458-4C98-8A4C-1DE7A1A4F51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6064" y="192484"/>
              <a:ext cx="862078" cy="862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3078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ripple dir="ru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180916CF-55C2-4667-9E48-D3F1B616B74D}"/>
              </a:ext>
            </a:extLst>
          </p:cNvPr>
          <p:cNvSpPr txBox="1"/>
          <p:nvPr/>
        </p:nvSpPr>
        <p:spPr>
          <a:xfrm flipH="1">
            <a:off x="2042609" y="508806"/>
            <a:ext cx="2602380" cy="1200329"/>
          </a:xfrm>
          <a:prstGeom prst="rect">
            <a:avLst/>
          </a:prstGeom>
          <a:noFill/>
          <a:effectLst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11500">
                <a:ln w="25400">
                  <a:noFill/>
                </a:ln>
                <a:blipFill dpi="0" rotWithShape="1">
                  <a:blip r:embed="rId3">
                    <a:alphaModFix amt="82000"/>
                  </a:blip>
                  <a:srcRect/>
                  <a:tile tx="0" ty="0" sx="100000" sy="100000" flip="none" algn="ctr"/>
                </a:blipFill>
                <a:effectLst>
                  <a:outerShdw blurRad="76200" dist="38100" dir="18000000" algn="l" rotWithShape="0">
                    <a:prstClr val="black">
                      <a:alpha val="70000"/>
                    </a:prstClr>
                  </a:outerShdw>
                </a:effectLst>
                <a:latin typeface="思源宋体 CN Heavy" panose="02020900000000000000" pitchFamily="18" charset="-128"/>
                <a:ea typeface="思源宋体 CN Heavy" panose="02020900000000000000" pitchFamily="18" charset="-128"/>
              </a:defRPr>
            </a:lvl1pPr>
          </a:lstStyle>
          <a:p>
            <a:pPr algn="dist"/>
            <a:r>
              <a:rPr lang="zh-CN" altLang="en-US" sz="7200" b="1" dirty="0">
                <a:solidFill>
                  <a:schemeClr val="bg1"/>
                </a:solidFill>
                <a:effectLst>
                  <a:outerShdw blurRad="50800" dist="25400" algn="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目录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86FAAB4C-8DA2-4135-84B2-3A9D3D8881A4}"/>
              </a:ext>
            </a:extLst>
          </p:cNvPr>
          <p:cNvSpPr txBox="1"/>
          <p:nvPr/>
        </p:nvSpPr>
        <p:spPr>
          <a:xfrm>
            <a:off x="3049608" y="3163579"/>
            <a:ext cx="738664" cy="2437966"/>
          </a:xfrm>
          <a:prstGeom prst="rect">
            <a:avLst/>
          </a:prstGeom>
          <a:noFill/>
          <a:effectLst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3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夏至的由来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1BEED41-190A-4F2E-83E6-F16584C99430}"/>
              </a:ext>
            </a:extLst>
          </p:cNvPr>
          <p:cNvGrpSpPr/>
          <p:nvPr/>
        </p:nvGrpSpPr>
        <p:grpSpPr>
          <a:xfrm>
            <a:off x="2773307" y="1701320"/>
            <a:ext cx="1524000" cy="1549400"/>
            <a:chOff x="2500963" y="2070414"/>
            <a:chExt cx="1524000" cy="1549400"/>
          </a:xfrm>
        </p:grpSpPr>
        <p:pic>
          <p:nvPicPr>
            <p:cNvPr id="12" name="图片 11" descr="图片包含 游戏机, 花, 笔记本&#10;&#10;描述已自动生成">
              <a:extLst>
                <a:ext uri="{FF2B5EF4-FFF2-40B4-BE49-F238E27FC236}">
                  <a16:creationId xmlns="" xmlns:a16="http://schemas.microsoft.com/office/drawing/2014/main" id="{86C00DF5-EE46-4A3B-9413-69300CD373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00963" y="2070414"/>
              <a:ext cx="1524000" cy="1549400"/>
            </a:xfrm>
            <a:prstGeom prst="rect">
              <a:avLst/>
            </a:prstGeom>
          </p:spPr>
        </p:pic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98EB8320-017C-4390-B634-47C5B3D4E004}"/>
                </a:ext>
              </a:extLst>
            </p:cNvPr>
            <p:cNvSpPr txBox="1"/>
            <p:nvPr/>
          </p:nvSpPr>
          <p:spPr>
            <a:xfrm>
              <a:off x="2746487" y="2349247"/>
              <a:ext cx="800219" cy="830997"/>
            </a:xfrm>
            <a:prstGeom prst="rect">
              <a:avLst/>
            </a:prstGeom>
            <a:noFill/>
            <a:effectLst/>
          </p:spPr>
          <p:txBody>
            <a:bodyPr vert="horz" wrap="none" rtlCol="0">
              <a:spAutoFit/>
            </a:bodyPr>
            <a:lstStyle>
              <a:defPPr>
                <a:defRPr lang="zh-CN"/>
              </a:defPPr>
              <a:lvl1pPr>
                <a:defRPr sz="10400" b="1">
                  <a:ln w="25400">
                    <a:solidFill>
                      <a:srgbClr val="1F7E60"/>
                    </a:solidFill>
                  </a:ln>
                  <a:solidFill>
                    <a:schemeClr val="bg1"/>
                  </a:solidFill>
                  <a:effectLst>
                    <a:outerShdw blurRad="50800" dist="25400" algn="l" rotWithShape="0">
                      <a:prstClr val="black">
                        <a:alpha val="40000"/>
                      </a:prstClr>
                    </a:outerShdw>
                  </a:effectLst>
                  <a:latin typeface="字体视界-你的童趣体" panose="02000500000000000000" pitchFamily="2" charset="-122"/>
                  <a:ea typeface="字体视界-你的童趣体" panose="02000500000000000000" pitchFamily="2" charset="-122"/>
                  <a:cs typeface="+mn-ea"/>
                </a:defRPr>
              </a:lvl1pPr>
            </a:lstStyle>
            <a:p>
              <a:pPr algn="ctr"/>
              <a:r>
                <a:rPr lang="zh-CN" altLang="en-US" sz="4800" dirty="0">
                  <a:ln w="25400">
                    <a:noFill/>
                  </a:ln>
                  <a:latin typeface="+mn-lt"/>
                  <a:ea typeface="+mn-ea"/>
                  <a:sym typeface="+mn-lt"/>
                </a:rPr>
                <a:t>壹</a:t>
              </a:r>
            </a:p>
          </p:txBody>
        </p:sp>
      </p:grpSp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099E4AF6-3FE7-46BB-B1D8-34C8AB3FBC57}"/>
              </a:ext>
            </a:extLst>
          </p:cNvPr>
          <p:cNvSpPr txBox="1"/>
          <p:nvPr/>
        </p:nvSpPr>
        <p:spPr>
          <a:xfrm>
            <a:off x="4718590" y="3163579"/>
            <a:ext cx="738664" cy="2437966"/>
          </a:xfrm>
          <a:prstGeom prst="rect">
            <a:avLst/>
          </a:prstGeom>
          <a:noFill/>
          <a:effectLst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3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夏至的特点</a:t>
            </a:r>
          </a:p>
        </p:txBody>
      </p: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3ABC58A0-4E12-4E1F-8C72-AB968B1773C8}"/>
              </a:ext>
            </a:extLst>
          </p:cNvPr>
          <p:cNvGrpSpPr/>
          <p:nvPr/>
        </p:nvGrpSpPr>
        <p:grpSpPr>
          <a:xfrm>
            <a:off x="4442289" y="1701320"/>
            <a:ext cx="1524000" cy="1549400"/>
            <a:chOff x="2500963" y="2070414"/>
            <a:chExt cx="1524000" cy="1549400"/>
          </a:xfrm>
        </p:grpSpPr>
        <p:pic>
          <p:nvPicPr>
            <p:cNvPr id="56" name="图片 55" descr="图片包含 游戏机, 花, 笔记本&#10;&#10;描述已自动生成">
              <a:extLst>
                <a:ext uri="{FF2B5EF4-FFF2-40B4-BE49-F238E27FC236}">
                  <a16:creationId xmlns="" xmlns:a16="http://schemas.microsoft.com/office/drawing/2014/main" id="{FF5FBA6B-16F8-420A-84B4-1D24960101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00963" y="2070414"/>
              <a:ext cx="1524000" cy="1549400"/>
            </a:xfrm>
            <a:prstGeom prst="rect">
              <a:avLst/>
            </a:prstGeom>
          </p:spPr>
        </p:pic>
        <p:sp>
          <p:nvSpPr>
            <p:cNvPr id="57" name="文本框 56">
              <a:extLst>
                <a:ext uri="{FF2B5EF4-FFF2-40B4-BE49-F238E27FC236}">
                  <a16:creationId xmlns="" xmlns:a16="http://schemas.microsoft.com/office/drawing/2014/main" id="{50FC78C0-2C9A-437B-84E1-A8BE3C331A82}"/>
                </a:ext>
              </a:extLst>
            </p:cNvPr>
            <p:cNvSpPr txBox="1"/>
            <p:nvPr/>
          </p:nvSpPr>
          <p:spPr>
            <a:xfrm>
              <a:off x="2744884" y="2349247"/>
              <a:ext cx="803426" cy="830997"/>
            </a:xfrm>
            <a:prstGeom prst="rect">
              <a:avLst/>
            </a:prstGeom>
            <a:noFill/>
            <a:effectLst/>
          </p:spPr>
          <p:txBody>
            <a:bodyPr vert="horz" wrap="none" rtlCol="0">
              <a:spAutoFit/>
            </a:bodyPr>
            <a:lstStyle>
              <a:defPPr>
                <a:defRPr lang="zh-CN"/>
              </a:defPPr>
              <a:lvl1pPr>
                <a:defRPr sz="10400" b="1">
                  <a:ln w="25400">
                    <a:solidFill>
                      <a:srgbClr val="1F7E60"/>
                    </a:solidFill>
                  </a:ln>
                  <a:solidFill>
                    <a:schemeClr val="bg1"/>
                  </a:solidFill>
                  <a:effectLst>
                    <a:outerShdw blurRad="50800" dist="25400" algn="l" rotWithShape="0">
                      <a:prstClr val="black">
                        <a:alpha val="40000"/>
                      </a:prstClr>
                    </a:outerShdw>
                  </a:effectLst>
                  <a:latin typeface="字体视界-你的童趣体" panose="02000500000000000000" pitchFamily="2" charset="-122"/>
                  <a:ea typeface="字体视界-你的童趣体" panose="02000500000000000000" pitchFamily="2" charset="-122"/>
                  <a:cs typeface="+mn-ea"/>
                </a:defRPr>
              </a:lvl1pPr>
            </a:lstStyle>
            <a:p>
              <a:pPr algn="ctr"/>
              <a:r>
                <a:rPr lang="zh-CN" altLang="en-US" sz="4800" dirty="0">
                  <a:ln w="25400">
                    <a:noFill/>
                  </a:ln>
                  <a:latin typeface="+mn-lt"/>
                  <a:ea typeface="+mn-ea"/>
                  <a:sym typeface="+mn-lt"/>
                </a:rPr>
                <a:t>貳</a:t>
              </a:r>
            </a:p>
          </p:txBody>
        </p:sp>
      </p:grpSp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EEFD9E43-0D25-425D-8C37-1242E3A7F6E6}"/>
              </a:ext>
            </a:extLst>
          </p:cNvPr>
          <p:cNvSpPr txBox="1"/>
          <p:nvPr/>
        </p:nvSpPr>
        <p:spPr>
          <a:xfrm>
            <a:off x="6667620" y="3163579"/>
            <a:ext cx="738664" cy="2437966"/>
          </a:xfrm>
          <a:prstGeom prst="rect">
            <a:avLst/>
          </a:prstGeom>
          <a:noFill/>
          <a:effectLst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3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夏至的习俗</a:t>
            </a:r>
          </a:p>
        </p:txBody>
      </p: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1752FED0-DF82-418D-B5E0-CB63ED0CDE1D}"/>
              </a:ext>
            </a:extLst>
          </p:cNvPr>
          <p:cNvGrpSpPr/>
          <p:nvPr/>
        </p:nvGrpSpPr>
        <p:grpSpPr>
          <a:xfrm>
            <a:off x="6391319" y="1701320"/>
            <a:ext cx="1524000" cy="1549400"/>
            <a:chOff x="2500963" y="2070414"/>
            <a:chExt cx="1524000" cy="1549400"/>
          </a:xfrm>
        </p:grpSpPr>
        <p:pic>
          <p:nvPicPr>
            <p:cNvPr id="60" name="图片 59" descr="图片包含 游戏机, 花, 笔记本&#10;&#10;描述已自动生成">
              <a:extLst>
                <a:ext uri="{FF2B5EF4-FFF2-40B4-BE49-F238E27FC236}">
                  <a16:creationId xmlns="" xmlns:a16="http://schemas.microsoft.com/office/drawing/2014/main" id="{4A4C09FA-15A8-478D-AEFD-BB126D5B14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00963" y="2070414"/>
              <a:ext cx="1524000" cy="1549400"/>
            </a:xfrm>
            <a:prstGeom prst="rect">
              <a:avLst/>
            </a:prstGeom>
          </p:spPr>
        </p:pic>
        <p:sp>
          <p:nvSpPr>
            <p:cNvPr id="61" name="文本框 60">
              <a:extLst>
                <a:ext uri="{FF2B5EF4-FFF2-40B4-BE49-F238E27FC236}">
                  <a16:creationId xmlns="" xmlns:a16="http://schemas.microsoft.com/office/drawing/2014/main" id="{1B45335B-4D75-45B8-A627-0749A7293112}"/>
                </a:ext>
              </a:extLst>
            </p:cNvPr>
            <p:cNvSpPr txBox="1"/>
            <p:nvPr/>
          </p:nvSpPr>
          <p:spPr>
            <a:xfrm>
              <a:off x="2746488" y="2349247"/>
              <a:ext cx="800219" cy="830997"/>
            </a:xfrm>
            <a:prstGeom prst="rect">
              <a:avLst/>
            </a:prstGeom>
            <a:noFill/>
            <a:effectLst/>
          </p:spPr>
          <p:txBody>
            <a:bodyPr vert="horz" wrap="none" rtlCol="0">
              <a:spAutoFit/>
            </a:bodyPr>
            <a:lstStyle>
              <a:defPPr>
                <a:defRPr lang="zh-CN"/>
              </a:defPPr>
              <a:lvl1pPr>
                <a:defRPr sz="10400" b="1">
                  <a:ln w="25400">
                    <a:solidFill>
                      <a:srgbClr val="1F7E60"/>
                    </a:solidFill>
                  </a:ln>
                  <a:solidFill>
                    <a:schemeClr val="bg1"/>
                  </a:solidFill>
                  <a:effectLst>
                    <a:outerShdw blurRad="50800" dist="25400" algn="l" rotWithShape="0">
                      <a:prstClr val="black">
                        <a:alpha val="40000"/>
                      </a:prstClr>
                    </a:outerShdw>
                  </a:effectLst>
                  <a:latin typeface="字体视界-你的童趣体" panose="02000500000000000000" pitchFamily="2" charset="-122"/>
                  <a:ea typeface="字体视界-你的童趣体" panose="02000500000000000000" pitchFamily="2" charset="-122"/>
                  <a:cs typeface="+mn-ea"/>
                </a:defRPr>
              </a:lvl1pPr>
            </a:lstStyle>
            <a:p>
              <a:pPr algn="ctr"/>
              <a:r>
                <a:rPr lang="zh-CN" altLang="en-US" sz="4800" dirty="0">
                  <a:ln w="25400">
                    <a:noFill/>
                  </a:ln>
                  <a:latin typeface="+mn-lt"/>
                  <a:ea typeface="+mn-ea"/>
                  <a:sym typeface="+mn-lt"/>
                </a:rPr>
                <a:t>叁</a:t>
              </a:r>
            </a:p>
          </p:txBody>
        </p:sp>
      </p:grpSp>
      <p:sp>
        <p:nvSpPr>
          <p:cNvPr id="62" name="文本框 61">
            <a:extLst>
              <a:ext uri="{FF2B5EF4-FFF2-40B4-BE49-F238E27FC236}">
                <a16:creationId xmlns="" xmlns:a16="http://schemas.microsoft.com/office/drawing/2014/main" id="{EBCC30DD-6330-47FC-8D87-3E726AF4F9F0}"/>
              </a:ext>
            </a:extLst>
          </p:cNvPr>
          <p:cNvSpPr txBox="1"/>
          <p:nvPr/>
        </p:nvSpPr>
        <p:spPr>
          <a:xfrm>
            <a:off x="8443288" y="3163579"/>
            <a:ext cx="738664" cy="2437966"/>
          </a:xfrm>
          <a:prstGeom prst="rect">
            <a:avLst/>
          </a:prstGeom>
          <a:noFill/>
          <a:effectLst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3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夏至的诗歌</a:t>
            </a:r>
          </a:p>
        </p:txBody>
      </p:sp>
      <p:grpSp>
        <p:nvGrpSpPr>
          <p:cNvPr id="63" name="组合 62">
            <a:extLst>
              <a:ext uri="{FF2B5EF4-FFF2-40B4-BE49-F238E27FC236}">
                <a16:creationId xmlns="" xmlns:a16="http://schemas.microsoft.com/office/drawing/2014/main" id="{4F600AAE-1F8A-44C0-85A7-BDE5E84E83F8}"/>
              </a:ext>
            </a:extLst>
          </p:cNvPr>
          <p:cNvGrpSpPr/>
          <p:nvPr/>
        </p:nvGrpSpPr>
        <p:grpSpPr>
          <a:xfrm>
            <a:off x="8166987" y="1701320"/>
            <a:ext cx="1524000" cy="1549400"/>
            <a:chOff x="2500963" y="2070414"/>
            <a:chExt cx="1524000" cy="1549400"/>
          </a:xfrm>
        </p:grpSpPr>
        <p:pic>
          <p:nvPicPr>
            <p:cNvPr id="64" name="图片 63" descr="图片包含 游戏机, 花, 笔记本&#10;&#10;描述已自动生成">
              <a:extLst>
                <a:ext uri="{FF2B5EF4-FFF2-40B4-BE49-F238E27FC236}">
                  <a16:creationId xmlns="" xmlns:a16="http://schemas.microsoft.com/office/drawing/2014/main" id="{66C233FD-8C1D-4603-A993-D057093D51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00963" y="2070414"/>
              <a:ext cx="1524000" cy="1549400"/>
            </a:xfrm>
            <a:prstGeom prst="rect">
              <a:avLst/>
            </a:prstGeom>
          </p:spPr>
        </p:pic>
        <p:sp>
          <p:nvSpPr>
            <p:cNvPr id="65" name="文本框 64">
              <a:extLst>
                <a:ext uri="{FF2B5EF4-FFF2-40B4-BE49-F238E27FC236}">
                  <a16:creationId xmlns="" xmlns:a16="http://schemas.microsoft.com/office/drawing/2014/main" id="{0434F7B9-3206-44DA-B05E-79399919B3B0}"/>
                </a:ext>
              </a:extLst>
            </p:cNvPr>
            <p:cNvSpPr txBox="1"/>
            <p:nvPr/>
          </p:nvSpPr>
          <p:spPr>
            <a:xfrm>
              <a:off x="2746487" y="2349247"/>
              <a:ext cx="800220" cy="830997"/>
            </a:xfrm>
            <a:prstGeom prst="rect">
              <a:avLst/>
            </a:prstGeom>
            <a:noFill/>
            <a:effectLst/>
          </p:spPr>
          <p:txBody>
            <a:bodyPr vert="horz" wrap="none" rtlCol="0">
              <a:spAutoFit/>
            </a:bodyPr>
            <a:lstStyle>
              <a:defPPr>
                <a:defRPr lang="zh-CN"/>
              </a:defPPr>
              <a:lvl1pPr>
                <a:defRPr sz="10400" b="1">
                  <a:ln w="25400">
                    <a:solidFill>
                      <a:srgbClr val="1F7E60"/>
                    </a:solidFill>
                  </a:ln>
                  <a:solidFill>
                    <a:schemeClr val="bg1"/>
                  </a:solidFill>
                  <a:effectLst>
                    <a:outerShdw blurRad="50800" dist="25400" algn="l" rotWithShape="0">
                      <a:prstClr val="black">
                        <a:alpha val="40000"/>
                      </a:prstClr>
                    </a:outerShdw>
                  </a:effectLst>
                  <a:latin typeface="字体视界-你的童趣体" panose="02000500000000000000" pitchFamily="2" charset="-122"/>
                  <a:ea typeface="字体视界-你的童趣体" panose="02000500000000000000" pitchFamily="2" charset="-122"/>
                  <a:cs typeface="+mn-ea"/>
                </a:defRPr>
              </a:lvl1pPr>
            </a:lstStyle>
            <a:p>
              <a:pPr algn="ctr"/>
              <a:r>
                <a:rPr lang="zh-CN" altLang="en-US" sz="4800" dirty="0">
                  <a:ln w="25400">
                    <a:noFill/>
                  </a:ln>
                  <a:latin typeface="+mn-lt"/>
                  <a:ea typeface="+mn-ea"/>
                  <a:sym typeface="+mn-lt"/>
                </a:rPr>
                <a:t>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955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ripple dir="lu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4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4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8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800"/>
                            </p:stCondLst>
                            <p:childTnLst>
                              <p:par>
                                <p:cTn id="4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20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200"/>
                            </p:stCondLst>
                            <p:childTnLst>
                              <p:par>
                                <p:cTn id="6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2" grpId="0"/>
      <p:bldP spid="54" grpId="0"/>
      <p:bldP spid="58" grpId="0"/>
      <p:bldP spid="6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矩形 1">
            <a:extLst>
              <a:ext uri="{FF2B5EF4-FFF2-40B4-BE49-F238E27FC236}">
                <a16:creationId xmlns="" xmlns:a16="http://schemas.microsoft.com/office/drawing/2014/main" id="{59555D57-50A7-4F47-BB22-4875BAF19FF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696063" y="2134792"/>
            <a:ext cx="830997" cy="3247043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b="1" spc="600" dirty="0">
                <a:cs typeface="+mn-ea"/>
                <a:sym typeface="+mn-lt"/>
              </a:rPr>
              <a:t>《</a:t>
            </a:r>
            <a:r>
              <a:rPr lang="zh-CN" altLang="en-US" sz="2800" b="1" spc="600" dirty="0">
                <a:cs typeface="+mn-ea"/>
                <a:sym typeface="+mn-lt"/>
              </a:rPr>
              <a:t>夏至避暑北池</a:t>
            </a:r>
            <a:r>
              <a:rPr lang="en-US" altLang="zh-CN" sz="2800" b="1" spc="600" dirty="0">
                <a:cs typeface="+mn-ea"/>
                <a:sym typeface="+mn-lt"/>
              </a:rPr>
              <a:t>》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3" name="PA-矩形 2">
            <a:extLst>
              <a:ext uri="{FF2B5EF4-FFF2-40B4-BE49-F238E27FC236}">
                <a16:creationId xmlns="" xmlns:a16="http://schemas.microsoft.com/office/drawing/2014/main" id="{24E6FA68-77BE-49A6-8E52-90C17F80558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2539096" y="2936294"/>
            <a:ext cx="600164" cy="1644040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pc="600" dirty="0">
                <a:cs typeface="+mn-ea"/>
                <a:sym typeface="+mn-lt"/>
              </a:rPr>
              <a:t>唐代·韦应物</a:t>
            </a:r>
          </a:p>
        </p:txBody>
      </p:sp>
      <p:grpSp>
        <p:nvGrpSpPr>
          <p:cNvPr id="8" name="PA-组合 7">
            <a:extLst>
              <a:ext uri="{FF2B5EF4-FFF2-40B4-BE49-F238E27FC236}">
                <a16:creationId xmlns="" xmlns:a16="http://schemas.microsoft.com/office/drawing/2014/main" id="{AA816DB7-6EE1-4D3C-BE3D-5ED74A49583F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383331" y="1278295"/>
            <a:ext cx="7930477" cy="4701131"/>
            <a:chOff x="1811821" y="1278295"/>
            <a:chExt cx="7930477" cy="4701131"/>
          </a:xfrm>
        </p:grpSpPr>
        <p:sp>
          <p:nvSpPr>
            <p:cNvPr id="9" name="PA-文本框 8"/>
            <p:cNvSpPr txBox="1"/>
            <p:nvPr>
              <p:custDataLst>
                <p:tags r:id="rId4"/>
              </p:custDataLst>
            </p:nvPr>
          </p:nvSpPr>
          <p:spPr>
            <a:xfrm>
              <a:off x="3052445" y="2009628"/>
              <a:ext cx="6087110" cy="363791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kern="4800" spc="250" dirty="0">
                  <a:cs typeface="+mn-ea"/>
                  <a:sym typeface="+mn-lt"/>
                </a:rPr>
                <a:t>昼晷已云极，   宵漏自此长。</a:t>
              </a:r>
            </a:p>
            <a:p>
              <a:pPr algn="ctr">
                <a:lnSpc>
                  <a:spcPct val="120000"/>
                </a:lnSpc>
              </a:pPr>
              <a:r>
                <a:rPr lang="zh-CN" altLang="en-US" sz="2400" kern="4800" spc="250" dirty="0">
                  <a:cs typeface="+mn-ea"/>
                  <a:sym typeface="+mn-lt"/>
                </a:rPr>
                <a:t>未</a:t>
              </a:r>
              <a:r>
                <a:rPr lang="zh-CN" altLang="en-US" sz="2400" kern="4800" spc="250" dirty="0">
                  <a:uFillTx/>
                  <a:cs typeface="+mn-ea"/>
                  <a:sym typeface="+mn-lt"/>
                </a:rPr>
                <a:t>及施政教，   所忧变炎凉。</a:t>
              </a:r>
            </a:p>
            <a:p>
              <a:pPr algn="ctr">
                <a:lnSpc>
                  <a:spcPct val="120000"/>
                </a:lnSpc>
              </a:pPr>
              <a:r>
                <a:rPr lang="zh-CN" altLang="en-US" sz="2400" kern="4800" spc="250" dirty="0">
                  <a:uFillTx/>
                  <a:cs typeface="+mn-ea"/>
                  <a:sym typeface="+mn-lt"/>
                </a:rPr>
                <a:t>公门日多暇，   是月农稍忙。</a:t>
              </a:r>
            </a:p>
            <a:p>
              <a:pPr algn="ctr">
                <a:lnSpc>
                  <a:spcPct val="120000"/>
                </a:lnSpc>
              </a:pPr>
              <a:r>
                <a:rPr lang="zh-CN" altLang="en-US" sz="2400" kern="4800" spc="250" dirty="0">
                  <a:uFillTx/>
                  <a:cs typeface="+mn-ea"/>
                  <a:sym typeface="+mn-lt"/>
                </a:rPr>
                <a:t>高居念田里，   苦热安可当。</a:t>
              </a:r>
            </a:p>
            <a:p>
              <a:pPr algn="ctr">
                <a:lnSpc>
                  <a:spcPct val="120000"/>
                </a:lnSpc>
              </a:pPr>
              <a:r>
                <a:rPr lang="zh-CN" altLang="en-US" sz="2400" kern="4800" spc="250" dirty="0">
                  <a:uFillTx/>
                  <a:cs typeface="+mn-ea"/>
                  <a:sym typeface="+mn-lt"/>
                </a:rPr>
                <a:t>亭午息群物，   独游爱方塘。</a:t>
              </a:r>
            </a:p>
            <a:p>
              <a:pPr algn="ctr">
                <a:lnSpc>
                  <a:spcPct val="120000"/>
                </a:lnSpc>
              </a:pPr>
              <a:r>
                <a:rPr lang="zh-CN" altLang="en-US" sz="2400" kern="4800" spc="250" dirty="0">
                  <a:uFillTx/>
                  <a:cs typeface="+mn-ea"/>
                  <a:sym typeface="+mn-lt"/>
                </a:rPr>
                <a:t>门闭阴寂寂，   城高树苍苍。</a:t>
              </a:r>
            </a:p>
            <a:p>
              <a:pPr algn="ctr">
                <a:lnSpc>
                  <a:spcPct val="120000"/>
                </a:lnSpc>
              </a:pPr>
              <a:r>
                <a:rPr lang="zh-CN" altLang="en-US" sz="2400" kern="4800" spc="250" dirty="0">
                  <a:uFillTx/>
                  <a:cs typeface="+mn-ea"/>
                  <a:sym typeface="+mn-lt"/>
                </a:rPr>
                <a:t>绿筠尚含粉，   圆荷始散芳。</a:t>
              </a:r>
            </a:p>
            <a:p>
              <a:pPr algn="ctr">
                <a:lnSpc>
                  <a:spcPct val="120000"/>
                </a:lnSpc>
              </a:pPr>
              <a:r>
                <a:rPr lang="zh-CN" altLang="en-US" sz="2400" kern="4800" spc="250" dirty="0">
                  <a:uFillTx/>
                  <a:cs typeface="+mn-ea"/>
                  <a:sym typeface="+mn-lt"/>
                </a:rPr>
                <a:t>于焉洒烦抱，   可以对华觞。</a:t>
              </a:r>
            </a:p>
          </p:txBody>
        </p:sp>
        <p:sp>
          <p:nvSpPr>
            <p:cNvPr id="10" name="PA-圆角矩形 9">
              <a:extLst>
                <a:ext uri="{FF2B5EF4-FFF2-40B4-BE49-F238E27FC236}">
                  <a16:creationId xmlns="" xmlns:a16="http://schemas.microsoft.com/office/drawing/2014/main" id="{92B959BC-B6D6-40DD-828E-B56B7072DB40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3025041" y="1850300"/>
              <a:ext cx="5764998" cy="3918360"/>
            </a:xfrm>
            <a:custGeom>
              <a:avLst/>
              <a:gdLst>
                <a:gd name="connsiteX0" fmla="*/ 0 w 5764998"/>
                <a:gd name="connsiteY0" fmla="*/ 653073 h 3918360"/>
                <a:gd name="connsiteX1" fmla="*/ 653073 w 5764998"/>
                <a:gd name="connsiteY1" fmla="*/ 0 h 3918360"/>
                <a:gd name="connsiteX2" fmla="*/ 5111925 w 5764998"/>
                <a:gd name="connsiteY2" fmla="*/ 0 h 3918360"/>
                <a:gd name="connsiteX3" fmla="*/ 5764998 w 5764998"/>
                <a:gd name="connsiteY3" fmla="*/ 653073 h 3918360"/>
                <a:gd name="connsiteX4" fmla="*/ 5764998 w 5764998"/>
                <a:gd name="connsiteY4" fmla="*/ 3265287 h 3918360"/>
                <a:gd name="connsiteX5" fmla="*/ 5111925 w 5764998"/>
                <a:gd name="connsiteY5" fmla="*/ 3918360 h 3918360"/>
                <a:gd name="connsiteX6" fmla="*/ 653073 w 5764998"/>
                <a:gd name="connsiteY6" fmla="*/ 3918360 h 3918360"/>
                <a:gd name="connsiteX7" fmla="*/ 0 w 5764998"/>
                <a:gd name="connsiteY7" fmla="*/ 3265287 h 3918360"/>
                <a:gd name="connsiteX8" fmla="*/ 0 w 5764998"/>
                <a:gd name="connsiteY8" fmla="*/ 653073 h 3918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4998" h="3918360" extrusionOk="0">
                  <a:moveTo>
                    <a:pt x="0" y="653073"/>
                  </a:moveTo>
                  <a:cubicBezTo>
                    <a:pt x="-12419" y="284731"/>
                    <a:pt x="270266" y="8304"/>
                    <a:pt x="653073" y="0"/>
                  </a:cubicBezTo>
                  <a:cubicBezTo>
                    <a:pt x="1577474" y="132882"/>
                    <a:pt x="4072053" y="-84951"/>
                    <a:pt x="5111925" y="0"/>
                  </a:cubicBezTo>
                  <a:cubicBezTo>
                    <a:pt x="5442500" y="29401"/>
                    <a:pt x="5759382" y="323432"/>
                    <a:pt x="5764998" y="653073"/>
                  </a:cubicBezTo>
                  <a:cubicBezTo>
                    <a:pt x="5785185" y="923107"/>
                    <a:pt x="5917478" y="2336801"/>
                    <a:pt x="5764998" y="3265287"/>
                  </a:cubicBezTo>
                  <a:cubicBezTo>
                    <a:pt x="5800824" y="3630219"/>
                    <a:pt x="5499868" y="3862258"/>
                    <a:pt x="5111925" y="3918360"/>
                  </a:cubicBezTo>
                  <a:cubicBezTo>
                    <a:pt x="3778114" y="4005999"/>
                    <a:pt x="1198511" y="3845681"/>
                    <a:pt x="653073" y="3918360"/>
                  </a:cubicBezTo>
                  <a:cubicBezTo>
                    <a:pt x="289785" y="3893511"/>
                    <a:pt x="-36365" y="3676507"/>
                    <a:pt x="0" y="3265287"/>
                  </a:cubicBezTo>
                  <a:cubicBezTo>
                    <a:pt x="-38581" y="2011607"/>
                    <a:pt x="63341" y="928947"/>
                    <a:pt x="0" y="653073"/>
                  </a:cubicBezTo>
                  <a:close/>
                </a:path>
              </a:pathLst>
            </a:custGeom>
            <a:noFill/>
            <a:ln>
              <a:solidFill>
                <a:srgbClr val="1F7E60"/>
              </a:solidFill>
              <a:extLst>
                <a:ext uri="{C807C97D-BFC1-408E-A445-0C87EB9F89A2}">
                  <ask:lineSketchStyleProps xmlns="" xmlns:ask="http://schemas.microsoft.com/office/drawing/2018/sketchyshapes" sd="1219033472">
                    <a:prstGeom prst="round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1" name="PA-图片 10">
              <a:extLst>
                <a:ext uri="{FF2B5EF4-FFF2-40B4-BE49-F238E27FC236}">
                  <a16:creationId xmlns="" xmlns:a16="http://schemas.microsoft.com/office/drawing/2014/main" id="{3E99601B-55DD-4583-A48D-ABCE45AE34AE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09358" y="1278295"/>
              <a:ext cx="1462665" cy="1462665"/>
            </a:xfrm>
            <a:prstGeom prst="rect">
              <a:avLst/>
            </a:prstGeom>
          </p:spPr>
        </p:pic>
        <p:pic>
          <p:nvPicPr>
            <p:cNvPr id="12" name="PA-图片 11">
              <a:extLst>
                <a:ext uri="{FF2B5EF4-FFF2-40B4-BE49-F238E27FC236}">
                  <a16:creationId xmlns="" xmlns:a16="http://schemas.microsoft.com/office/drawing/2014/main" id="{E529FF4F-2EE0-4D0D-A2BF-42690A751D89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11821" y="3108419"/>
              <a:ext cx="1727408" cy="1727408"/>
            </a:xfrm>
            <a:prstGeom prst="rect">
              <a:avLst/>
            </a:prstGeom>
          </p:spPr>
        </p:pic>
        <p:pic>
          <p:nvPicPr>
            <p:cNvPr id="13" name="PA-图片 12">
              <a:extLst>
                <a:ext uri="{FF2B5EF4-FFF2-40B4-BE49-F238E27FC236}">
                  <a16:creationId xmlns="" xmlns:a16="http://schemas.microsoft.com/office/drawing/2014/main" id="{31926EEE-92CE-4CCC-BE90-05B417826969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97782" y="4835827"/>
              <a:ext cx="1844516" cy="1143599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DDA0D3D3-0ECD-4020-95D7-16F954D77422}"/>
              </a:ext>
            </a:extLst>
          </p:cNvPr>
          <p:cNvGrpSpPr/>
          <p:nvPr/>
        </p:nvGrpSpPr>
        <p:grpSpPr>
          <a:xfrm>
            <a:off x="574126" y="690681"/>
            <a:ext cx="3827753" cy="1236270"/>
            <a:chOff x="176064" y="192484"/>
            <a:chExt cx="3827753" cy="1236270"/>
          </a:xfrm>
        </p:grpSpPr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F7B6B4BB-B9AC-4EBD-9780-69BCD357C0A2}"/>
                </a:ext>
              </a:extLst>
            </p:cNvPr>
            <p:cNvSpPr txBox="1">
              <a:spLocks/>
            </p:cNvSpPr>
            <p:nvPr/>
          </p:nvSpPr>
          <p:spPr>
            <a:xfrm>
              <a:off x="1038143" y="351536"/>
              <a:ext cx="2965674" cy="1077218"/>
            </a:xfrm>
            <a:prstGeom prst="rect">
              <a:avLst/>
            </a:prstGeom>
            <a:noFill/>
            <a:effectLst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10400" b="1">
                  <a:ln w="25400">
                    <a:solidFill>
                      <a:srgbClr val="1F7E60"/>
                    </a:solidFill>
                  </a:ln>
                  <a:solidFill>
                    <a:schemeClr val="bg1"/>
                  </a:solidFill>
                  <a:effectLst>
                    <a:outerShdw blurRad="50800" dist="25400" algn="l" rotWithShape="0">
                      <a:prstClr val="black">
                        <a:alpha val="40000"/>
                      </a:prstClr>
                    </a:outerShdw>
                  </a:effectLst>
                  <a:latin typeface="字体视界-你的童趣体" panose="02000500000000000000" pitchFamily="2" charset="-122"/>
                  <a:ea typeface="字体视界-你的童趣体" panose="02000500000000000000" pitchFamily="2" charset="-122"/>
                  <a:cs typeface="+mn-ea"/>
                </a:defRPr>
              </a:lvl1pPr>
            </a:lstStyle>
            <a:p>
              <a:pPr algn="dist"/>
              <a:r>
                <a:rPr lang="zh-CN" altLang="en-US" sz="3200" dirty="0">
                  <a:ln w="25400">
                    <a:noFill/>
                  </a:ln>
                  <a:solidFill>
                    <a:srgbClr val="1F7E60"/>
                  </a:solidFill>
                  <a:effectLst/>
                  <a:latin typeface="+mn-lt"/>
                  <a:ea typeface="+mn-ea"/>
                  <a:sym typeface="+mn-lt"/>
                </a:rPr>
                <a:t>夏至的诗歌</a:t>
              </a:r>
              <a:endParaRPr lang="en-US" altLang="zh-CN" sz="3200" dirty="0">
                <a:ln w="25400">
                  <a:noFill/>
                </a:ln>
                <a:solidFill>
                  <a:srgbClr val="1F7E60"/>
                </a:solidFill>
                <a:effectLst/>
                <a:latin typeface="+mn-lt"/>
                <a:ea typeface="+mn-ea"/>
                <a:sym typeface="+mn-lt"/>
              </a:endParaRPr>
            </a:p>
            <a:p>
              <a:pPr algn="dist"/>
              <a:endParaRPr lang="zh-CN" altLang="en-US" sz="3200" dirty="0">
                <a:ln w="25400">
                  <a:noFill/>
                </a:ln>
                <a:solidFill>
                  <a:srgbClr val="1F7E60"/>
                </a:solidFill>
                <a:effectLst/>
                <a:latin typeface="+mn-lt"/>
                <a:ea typeface="+mn-ea"/>
                <a:sym typeface="+mn-lt"/>
              </a:endParaRPr>
            </a:p>
          </p:txBody>
        </p:sp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003F1D4A-6B24-40B2-BB28-FEBD437AAC4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6064" y="192484"/>
              <a:ext cx="862078" cy="862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6130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ripple dir="ru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1"/>
            </p:custDataLst>
          </p:nvPr>
        </p:nvSpPr>
        <p:spPr>
          <a:xfrm>
            <a:off x="2857116" y="3412270"/>
            <a:ext cx="6550794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唐朝·刘禹锡</a:t>
            </a:r>
          </a:p>
          <a:p>
            <a:pPr algn="ctr">
              <a:lnSpc>
                <a:spcPct val="150000"/>
              </a:lnSpc>
            </a:pPr>
            <a:r>
              <a:rPr lang="zh-CN" altLang="en-US" sz="2400" kern="3800" spc="250" dirty="0">
                <a:uFillTx/>
                <a:cs typeface="+mn-ea"/>
                <a:sym typeface="+mn-lt"/>
              </a:rPr>
              <a:t>杨柳青青江水平，闻郎岸上踏歌声。</a:t>
            </a:r>
          </a:p>
          <a:p>
            <a:pPr algn="ctr">
              <a:lnSpc>
                <a:spcPct val="150000"/>
              </a:lnSpc>
            </a:pPr>
            <a:r>
              <a:rPr lang="zh-CN" altLang="en-US" sz="2400" kern="3800" spc="250" dirty="0">
                <a:uFillTx/>
                <a:cs typeface="+mn-ea"/>
                <a:sym typeface="+mn-lt"/>
              </a:rPr>
              <a:t>东边日出西边雨，道是无晴却有晴。</a:t>
            </a:r>
          </a:p>
        </p:txBody>
      </p:sp>
      <p:grpSp>
        <p:nvGrpSpPr>
          <p:cNvPr id="11" name="PA-组合 10">
            <a:extLst>
              <a:ext uri="{FF2B5EF4-FFF2-40B4-BE49-F238E27FC236}">
                <a16:creationId xmlns="" xmlns:a16="http://schemas.microsoft.com/office/drawing/2014/main" id="{E265FA55-C0D6-45AA-9B82-CC6D562FC38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247244" y="1698149"/>
            <a:ext cx="5734585" cy="1487992"/>
            <a:chOff x="3247244" y="1698149"/>
            <a:chExt cx="5734585" cy="1487992"/>
          </a:xfrm>
        </p:grpSpPr>
        <p:sp>
          <p:nvSpPr>
            <p:cNvPr id="8" name="PA-圆角矩形 7">
              <a:extLst>
                <a:ext uri="{FF2B5EF4-FFF2-40B4-BE49-F238E27FC236}">
                  <a16:creationId xmlns="" xmlns:a16="http://schemas.microsoft.com/office/drawing/2014/main" id="{0C00D105-9BE6-432A-BAD5-ED87035E2DE8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4146981" y="2008927"/>
              <a:ext cx="3971064" cy="866437"/>
            </a:xfrm>
            <a:custGeom>
              <a:avLst/>
              <a:gdLst>
                <a:gd name="connsiteX0" fmla="*/ 0 w 3971064"/>
                <a:gd name="connsiteY0" fmla="*/ 144409 h 866437"/>
                <a:gd name="connsiteX1" fmla="*/ 144409 w 3971064"/>
                <a:gd name="connsiteY1" fmla="*/ 0 h 866437"/>
                <a:gd name="connsiteX2" fmla="*/ 3826655 w 3971064"/>
                <a:gd name="connsiteY2" fmla="*/ 0 h 866437"/>
                <a:gd name="connsiteX3" fmla="*/ 3971064 w 3971064"/>
                <a:gd name="connsiteY3" fmla="*/ 144409 h 866437"/>
                <a:gd name="connsiteX4" fmla="*/ 3971064 w 3971064"/>
                <a:gd name="connsiteY4" fmla="*/ 722028 h 866437"/>
                <a:gd name="connsiteX5" fmla="*/ 3826655 w 3971064"/>
                <a:gd name="connsiteY5" fmla="*/ 866437 h 866437"/>
                <a:gd name="connsiteX6" fmla="*/ 144409 w 3971064"/>
                <a:gd name="connsiteY6" fmla="*/ 866437 h 866437"/>
                <a:gd name="connsiteX7" fmla="*/ 0 w 3971064"/>
                <a:gd name="connsiteY7" fmla="*/ 722028 h 866437"/>
                <a:gd name="connsiteX8" fmla="*/ 0 w 3971064"/>
                <a:gd name="connsiteY8" fmla="*/ 144409 h 866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1064" h="866437" extrusionOk="0">
                  <a:moveTo>
                    <a:pt x="0" y="144409"/>
                  </a:moveTo>
                  <a:cubicBezTo>
                    <a:pt x="-4365" y="61962"/>
                    <a:pt x="50518" y="5306"/>
                    <a:pt x="144409" y="0"/>
                  </a:cubicBezTo>
                  <a:cubicBezTo>
                    <a:pt x="1438227" y="132882"/>
                    <a:pt x="2238679" y="-84951"/>
                    <a:pt x="3826655" y="0"/>
                  </a:cubicBezTo>
                  <a:cubicBezTo>
                    <a:pt x="3905387" y="999"/>
                    <a:pt x="3968290" y="79987"/>
                    <a:pt x="3971064" y="144409"/>
                  </a:cubicBezTo>
                  <a:cubicBezTo>
                    <a:pt x="3938322" y="380220"/>
                    <a:pt x="3956788" y="511406"/>
                    <a:pt x="3971064" y="722028"/>
                  </a:cubicBezTo>
                  <a:cubicBezTo>
                    <a:pt x="3978873" y="802709"/>
                    <a:pt x="3907079" y="865060"/>
                    <a:pt x="3826655" y="866437"/>
                  </a:cubicBezTo>
                  <a:cubicBezTo>
                    <a:pt x="3076571" y="954076"/>
                    <a:pt x="1092521" y="793758"/>
                    <a:pt x="144409" y="866437"/>
                  </a:cubicBezTo>
                  <a:cubicBezTo>
                    <a:pt x="63161" y="852196"/>
                    <a:pt x="-7477" y="812174"/>
                    <a:pt x="0" y="722028"/>
                  </a:cubicBezTo>
                  <a:cubicBezTo>
                    <a:pt x="7984" y="572215"/>
                    <a:pt x="-49193" y="411180"/>
                    <a:pt x="0" y="144409"/>
                  </a:cubicBezTo>
                  <a:close/>
                </a:path>
              </a:pathLst>
            </a:custGeom>
            <a:noFill/>
            <a:ln>
              <a:solidFill>
                <a:srgbClr val="1F7E60"/>
              </a:solidFill>
              <a:extLst>
                <a:ext uri="{C807C97D-BFC1-408E-A445-0C87EB9F89A2}">
                  <ask:lineSketchStyleProps xmlns="" xmlns:ask="http://schemas.microsoft.com/office/drawing/2018/sketchyshapes" sd="1219033472">
                    <a:prstGeom prst="round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9" name="PA-图片 8">
              <a:extLst>
                <a:ext uri="{FF2B5EF4-FFF2-40B4-BE49-F238E27FC236}">
                  <a16:creationId xmlns="" xmlns:a16="http://schemas.microsoft.com/office/drawing/2014/main" id="{DFE2FEA5-9BE7-449A-A7F7-C7E4124402B1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47244" y="1698149"/>
              <a:ext cx="1487994" cy="1487992"/>
            </a:xfrm>
            <a:prstGeom prst="rect">
              <a:avLst/>
            </a:prstGeom>
          </p:spPr>
        </p:pic>
        <p:pic>
          <p:nvPicPr>
            <p:cNvPr id="10" name="PA-图片 9">
              <a:extLst>
                <a:ext uri="{FF2B5EF4-FFF2-40B4-BE49-F238E27FC236}">
                  <a16:creationId xmlns="" xmlns:a16="http://schemas.microsoft.com/office/drawing/2014/main" id="{03EC1B5A-C597-4F17-885D-7411A4F92348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493835" y="1698149"/>
              <a:ext cx="1487994" cy="1487992"/>
            </a:xfrm>
            <a:prstGeom prst="rect">
              <a:avLst/>
            </a:prstGeom>
          </p:spPr>
        </p:pic>
        <p:sp>
          <p:nvSpPr>
            <p:cNvPr id="3" name="PA-矩形 2">
              <a:extLst>
                <a:ext uri="{FF2B5EF4-FFF2-40B4-BE49-F238E27FC236}">
                  <a16:creationId xmlns="" xmlns:a16="http://schemas.microsoft.com/office/drawing/2014/main" id="{9FFFCB12-03A9-4B9E-8EEB-AD314A3CC1AC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5138491" y="2008927"/>
              <a:ext cx="1988045" cy="6677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800" b="1" dirty="0">
                  <a:cs typeface="+mn-ea"/>
                  <a:sym typeface="+mn-lt"/>
                </a:rPr>
                <a:t>《竹枝词》</a:t>
              </a:r>
              <a:endParaRPr lang="en-US" altLang="zh-CN" sz="2800" b="1" dirty="0">
                <a:cs typeface="+mn-ea"/>
                <a:sym typeface="+mn-lt"/>
              </a:endParaRPr>
            </a:p>
          </p:txBody>
        </p:sp>
      </p:grpSp>
      <p:pic>
        <p:nvPicPr>
          <p:cNvPr id="12" name="PA-图片 11" descr="图片包含 游戏机&#10;&#10;描述已自动生成">
            <a:extLst>
              <a:ext uri="{FF2B5EF4-FFF2-40B4-BE49-F238E27FC236}">
                <a16:creationId xmlns="" xmlns:a16="http://schemas.microsoft.com/office/drawing/2014/main" id="{0C4B50FE-D54B-4856-9D1E-73745AB0D82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71251" y="2166072"/>
            <a:ext cx="1037583" cy="842599"/>
          </a:xfrm>
          <a:prstGeom prst="rect">
            <a:avLst/>
          </a:prstGeom>
        </p:spPr>
      </p:pic>
      <p:pic>
        <p:nvPicPr>
          <p:cNvPr id="13" name="PA-图片 12" descr="图片包含 游戏机&#10;&#10;描述已自动生成">
            <a:extLst>
              <a:ext uri="{FF2B5EF4-FFF2-40B4-BE49-F238E27FC236}">
                <a16:creationId xmlns="" xmlns:a16="http://schemas.microsoft.com/office/drawing/2014/main" id="{02EF95F6-2001-4A82-A415-11470D893B4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07675" y="4209693"/>
            <a:ext cx="1037583" cy="842599"/>
          </a:xfrm>
          <a:prstGeom prst="rect">
            <a:avLst/>
          </a:prstGeom>
        </p:spPr>
      </p:pic>
      <p:pic>
        <p:nvPicPr>
          <p:cNvPr id="14" name="PA-图片 13" descr="图片包含 游戏机&#10;&#10;描述已自动生成">
            <a:extLst>
              <a:ext uri="{FF2B5EF4-FFF2-40B4-BE49-F238E27FC236}">
                <a16:creationId xmlns="" xmlns:a16="http://schemas.microsoft.com/office/drawing/2014/main" id="{1852A864-A3F6-4A57-8C3D-850EB35DEF0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82340" y="3319876"/>
            <a:ext cx="1037583" cy="842599"/>
          </a:xfrm>
          <a:prstGeom prst="rect">
            <a:avLst/>
          </a:prstGeom>
        </p:spPr>
      </p:pic>
      <p:pic>
        <p:nvPicPr>
          <p:cNvPr id="15" name="PA-图片 14" descr="图片包含 游戏机&#10;&#10;描述已自动生成">
            <a:extLst>
              <a:ext uri="{FF2B5EF4-FFF2-40B4-BE49-F238E27FC236}">
                <a16:creationId xmlns="" xmlns:a16="http://schemas.microsoft.com/office/drawing/2014/main" id="{150DEA4E-D884-42B8-9F71-E9B83ACF58B9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7475" y="3741175"/>
            <a:ext cx="1037583" cy="842599"/>
          </a:xfrm>
          <a:prstGeom prst="rect">
            <a:avLst/>
          </a:prstGeom>
        </p:spPr>
      </p:pic>
      <p:pic>
        <p:nvPicPr>
          <p:cNvPr id="18" name="PA-图片 17" descr="图片包含 游戏机&#10;&#10;描述已自动生成">
            <a:extLst>
              <a:ext uri="{FF2B5EF4-FFF2-40B4-BE49-F238E27FC236}">
                <a16:creationId xmlns="" xmlns:a16="http://schemas.microsoft.com/office/drawing/2014/main" id="{69CF8503-7755-4751-BCA0-A93673895457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44757" y="1852927"/>
            <a:ext cx="1037583" cy="842599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98EF6815-A48A-436C-B0BC-B319EDA2D1E1}"/>
              </a:ext>
            </a:extLst>
          </p:cNvPr>
          <p:cNvGrpSpPr/>
          <p:nvPr/>
        </p:nvGrpSpPr>
        <p:grpSpPr>
          <a:xfrm>
            <a:off x="574126" y="690681"/>
            <a:ext cx="3827753" cy="1236270"/>
            <a:chOff x="176064" y="192484"/>
            <a:chExt cx="3827753" cy="1236270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7347C998-CC31-4C83-919C-2C08574A204E}"/>
                </a:ext>
              </a:extLst>
            </p:cNvPr>
            <p:cNvSpPr txBox="1">
              <a:spLocks/>
            </p:cNvSpPr>
            <p:nvPr/>
          </p:nvSpPr>
          <p:spPr>
            <a:xfrm>
              <a:off x="1038143" y="351536"/>
              <a:ext cx="2965674" cy="1077218"/>
            </a:xfrm>
            <a:prstGeom prst="rect">
              <a:avLst/>
            </a:prstGeom>
            <a:noFill/>
            <a:effectLst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10400" b="1">
                  <a:ln w="25400">
                    <a:solidFill>
                      <a:srgbClr val="1F7E60"/>
                    </a:solidFill>
                  </a:ln>
                  <a:solidFill>
                    <a:schemeClr val="bg1"/>
                  </a:solidFill>
                  <a:effectLst>
                    <a:outerShdw blurRad="50800" dist="25400" algn="l" rotWithShape="0">
                      <a:prstClr val="black">
                        <a:alpha val="40000"/>
                      </a:prstClr>
                    </a:outerShdw>
                  </a:effectLst>
                  <a:latin typeface="字体视界-你的童趣体" panose="02000500000000000000" pitchFamily="2" charset="-122"/>
                  <a:ea typeface="字体视界-你的童趣体" panose="02000500000000000000" pitchFamily="2" charset="-122"/>
                  <a:cs typeface="+mn-ea"/>
                </a:defRPr>
              </a:lvl1pPr>
            </a:lstStyle>
            <a:p>
              <a:pPr algn="dist"/>
              <a:r>
                <a:rPr lang="zh-CN" altLang="en-US" sz="3200" dirty="0">
                  <a:ln w="25400">
                    <a:noFill/>
                  </a:ln>
                  <a:solidFill>
                    <a:srgbClr val="1F7E60"/>
                  </a:solidFill>
                  <a:effectLst/>
                  <a:latin typeface="+mn-lt"/>
                  <a:ea typeface="+mn-ea"/>
                  <a:sym typeface="+mn-lt"/>
                </a:rPr>
                <a:t>夏至的诗歌</a:t>
              </a:r>
              <a:endParaRPr lang="en-US" altLang="zh-CN" sz="3200" dirty="0">
                <a:ln w="25400">
                  <a:noFill/>
                </a:ln>
                <a:solidFill>
                  <a:srgbClr val="1F7E60"/>
                </a:solidFill>
                <a:effectLst/>
                <a:latin typeface="+mn-lt"/>
                <a:ea typeface="+mn-ea"/>
                <a:sym typeface="+mn-lt"/>
              </a:endParaRPr>
            </a:p>
            <a:p>
              <a:pPr algn="dist"/>
              <a:endParaRPr lang="zh-CN" altLang="en-US" sz="3200" dirty="0">
                <a:ln w="25400">
                  <a:noFill/>
                </a:ln>
                <a:solidFill>
                  <a:srgbClr val="1F7E60"/>
                </a:solidFill>
                <a:effectLst/>
                <a:latin typeface="+mn-lt"/>
                <a:ea typeface="+mn-ea"/>
                <a:sym typeface="+mn-lt"/>
              </a:endParaRPr>
            </a:p>
          </p:txBody>
        </p:sp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A5504725-BB66-42D3-BCE4-D79E90CE7A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6064" y="192484"/>
              <a:ext cx="862078" cy="862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5361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ripple dir="ru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游戏机, 花, 笔记本&#10;&#10;描述已自动生成">
            <a:extLst>
              <a:ext uri="{FF2B5EF4-FFF2-40B4-BE49-F238E27FC236}">
                <a16:creationId xmlns="" xmlns:a16="http://schemas.microsoft.com/office/drawing/2014/main" id="{6784C212-79C4-4D34-9E38-3CF80C383DD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0913" y="4816005"/>
            <a:ext cx="820752" cy="834430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E989A836-7CDD-4EFA-8BE2-BAEC961B99AE}"/>
              </a:ext>
            </a:extLst>
          </p:cNvPr>
          <p:cNvSpPr txBox="1"/>
          <p:nvPr/>
        </p:nvSpPr>
        <p:spPr>
          <a:xfrm flipH="1">
            <a:off x="2184545" y="2209241"/>
            <a:ext cx="2492990" cy="2862322"/>
          </a:xfrm>
          <a:prstGeom prst="rect">
            <a:avLst/>
          </a:prstGeom>
          <a:noFill/>
          <a:effectLst/>
        </p:spPr>
        <p:txBody>
          <a:bodyPr vert="horz" wrap="none" rtlCol="0">
            <a:spAutoFit/>
          </a:bodyPr>
          <a:lstStyle>
            <a:defPPr>
              <a:defRPr lang="zh-CN"/>
            </a:defPPr>
            <a:lvl1pPr>
              <a:defRPr sz="11500">
                <a:ln w="25400">
                  <a:noFill/>
                </a:ln>
                <a:blipFill dpi="0" rotWithShape="1">
                  <a:blip r:embed="rId4">
                    <a:alphaModFix amt="82000"/>
                  </a:blip>
                  <a:srcRect/>
                  <a:tile tx="0" ty="0" sx="100000" sy="100000" flip="none" algn="ctr"/>
                </a:blipFill>
                <a:effectLst>
                  <a:outerShdw blurRad="76200" dist="38100" dir="18000000" algn="l" rotWithShape="0">
                    <a:prstClr val="black">
                      <a:alpha val="70000"/>
                    </a:prstClr>
                  </a:outerShdw>
                </a:effectLst>
                <a:latin typeface="思源宋体 CN Heavy" panose="02020900000000000000" pitchFamily="18" charset="-128"/>
                <a:ea typeface="思源宋体 CN Heavy" panose="02020900000000000000" pitchFamily="18" charset="-128"/>
              </a:defRPr>
            </a:lvl1pPr>
          </a:lstStyle>
          <a:p>
            <a:r>
              <a:rPr lang="zh-CN" altLang="en-US" sz="18000" b="1" dirty="0">
                <a:solidFill>
                  <a:schemeClr val="bg1"/>
                </a:solidFill>
                <a:effectLst>
                  <a:outerShdw blurRad="50800" dist="25400" algn="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夏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3CCDC060-7C72-433F-9AF0-0F113ED59FAF}"/>
              </a:ext>
            </a:extLst>
          </p:cNvPr>
          <p:cNvSpPr txBox="1"/>
          <p:nvPr/>
        </p:nvSpPr>
        <p:spPr>
          <a:xfrm>
            <a:off x="4463026" y="1886426"/>
            <a:ext cx="2492990" cy="2862322"/>
          </a:xfrm>
          <a:prstGeom prst="rect">
            <a:avLst/>
          </a:prstGeom>
          <a:noFill/>
          <a:effectLst/>
        </p:spPr>
        <p:txBody>
          <a:bodyPr vert="horz" wrap="none" rtlCol="0">
            <a:spAutoFit/>
          </a:bodyPr>
          <a:lstStyle/>
          <a:p>
            <a:r>
              <a:rPr lang="zh-CN" altLang="en-US" sz="180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50800" dist="25400" algn="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至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1EA36216-4B95-4D57-B054-CC4828639A88}"/>
              </a:ext>
            </a:extLst>
          </p:cNvPr>
          <p:cNvSpPr txBox="1"/>
          <p:nvPr/>
        </p:nvSpPr>
        <p:spPr>
          <a:xfrm>
            <a:off x="2989943" y="582993"/>
            <a:ext cx="6212113" cy="338554"/>
          </a:xfrm>
          <a:prstGeom prst="rect">
            <a:avLst/>
          </a:prstGeom>
          <a:noFill/>
          <a:effectLst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二</a:t>
            </a:r>
            <a:r>
              <a:rPr lang="en-US" altLang="zh-CN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十</a:t>
            </a:r>
            <a:r>
              <a:rPr lang="en-US" altLang="zh-CN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四</a:t>
            </a:r>
            <a:r>
              <a:rPr lang="en-US" altLang="zh-CN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节</a:t>
            </a:r>
            <a:r>
              <a:rPr lang="en-US" altLang="zh-CN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气</a:t>
            </a:r>
            <a:r>
              <a:rPr lang="en-US" altLang="zh-CN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夏</a:t>
            </a:r>
            <a:r>
              <a:rPr lang="en-US" altLang="zh-CN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日</a:t>
            </a:r>
            <a:r>
              <a:rPr lang="en-US" altLang="zh-CN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好</a:t>
            </a:r>
            <a:r>
              <a:rPr lang="en-US" altLang="zh-CN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时</a:t>
            </a:r>
            <a:r>
              <a:rPr lang="en-US" altLang="zh-CN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b="1" dirty="0">
                <a:ln w="254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2000"/>
                    </a:srgbClr>
                  </a:outerShdw>
                </a:effectLst>
                <a:cs typeface="+mn-ea"/>
                <a:sym typeface="+mn-lt"/>
              </a:rPr>
              <a:t>光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4339CB4F-2B91-4C4D-857C-C27E7C9E01DC}"/>
              </a:ext>
            </a:extLst>
          </p:cNvPr>
          <p:cNvSpPr txBox="1"/>
          <p:nvPr/>
        </p:nvSpPr>
        <p:spPr>
          <a:xfrm>
            <a:off x="3522513" y="1300713"/>
            <a:ext cx="982558" cy="908528"/>
          </a:xfrm>
          <a:prstGeom prst="wedgeEllipseCallout">
            <a:avLst>
              <a:gd name="adj1" fmla="val 55216"/>
              <a:gd name="adj2" fmla="val 36231"/>
            </a:avLst>
          </a:prstGeom>
          <a:solidFill>
            <a:srgbClr val="64B053"/>
          </a:solidFill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rtlCol="0">
            <a:noAutofit/>
          </a:bodyPr>
          <a:lstStyle/>
          <a:p>
            <a:pPr algn="ctr"/>
            <a:r>
              <a:rPr lang="en-US" altLang="zh-CN" b="1" dirty="0">
                <a:ln w="25400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6</a:t>
            </a:r>
            <a:r>
              <a:rPr lang="zh-CN" altLang="en-US" b="1" dirty="0">
                <a:ln w="25400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月</a:t>
            </a:r>
            <a:endParaRPr lang="en-US" altLang="zh-CN" b="1" dirty="0">
              <a:ln w="25400">
                <a:noFill/>
              </a:ln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b="1" dirty="0">
                <a:ln w="25400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21</a:t>
            </a:r>
            <a:r>
              <a:rPr lang="zh-CN" altLang="en-US" b="1" dirty="0">
                <a:ln w="25400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日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7AE5A397-EE8D-44CB-8FA1-06A781CF2036}"/>
              </a:ext>
            </a:extLst>
          </p:cNvPr>
          <p:cNvSpPr txBox="1"/>
          <p:nvPr/>
        </p:nvSpPr>
        <p:spPr>
          <a:xfrm>
            <a:off x="2516038" y="5071563"/>
            <a:ext cx="3978067" cy="400110"/>
          </a:xfrm>
          <a:prstGeom prst="rect">
            <a:avLst/>
          </a:prstGeom>
          <a:noFill/>
          <a:effectLst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2000" b="1" dirty="0">
                <a:ln w="25400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炎炎夏日浪漫邂逅</a:t>
            </a:r>
          </a:p>
        </p:txBody>
      </p:sp>
      <p:pic>
        <p:nvPicPr>
          <p:cNvPr id="28" name="图片 27" descr="图片包含 游戏机, 花, 笔记本&#10;&#10;描述已自动生成">
            <a:extLst>
              <a:ext uri="{FF2B5EF4-FFF2-40B4-BE49-F238E27FC236}">
                <a16:creationId xmlns="" xmlns:a16="http://schemas.microsoft.com/office/drawing/2014/main" id="{A60E9D6D-177F-4E28-85D2-586EA820AC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4929" y="3914318"/>
            <a:ext cx="820752" cy="83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177713"/>
      </p:ext>
    </p:extLst>
  </p:cSld>
  <p:clrMapOvr>
    <a:masterClrMapping/>
  </p:clrMapOvr>
  <p:transition spd="slow" advTm="9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  <p:bldP spid="25" grpId="0"/>
      <p:bldP spid="26" grpId="0" animBg="1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960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180916CF-55C2-4667-9E48-D3F1B616B74D}"/>
              </a:ext>
            </a:extLst>
          </p:cNvPr>
          <p:cNvSpPr txBox="1"/>
          <p:nvPr/>
        </p:nvSpPr>
        <p:spPr>
          <a:xfrm flipH="1">
            <a:off x="3778184" y="1795253"/>
            <a:ext cx="4635631" cy="1323439"/>
          </a:xfrm>
          <a:prstGeom prst="rect">
            <a:avLst/>
          </a:prstGeom>
          <a:noFill/>
          <a:effectLst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11500">
                <a:ln w="25400">
                  <a:noFill/>
                </a:ln>
                <a:blipFill dpi="0" rotWithShape="1">
                  <a:blip r:embed="rId3">
                    <a:alphaModFix amt="82000"/>
                  </a:blip>
                  <a:srcRect/>
                  <a:tile tx="0" ty="0" sx="100000" sy="100000" flip="none" algn="ctr"/>
                </a:blipFill>
                <a:effectLst>
                  <a:outerShdw blurRad="76200" dist="38100" dir="18000000" algn="l" rotWithShape="0">
                    <a:prstClr val="black">
                      <a:alpha val="70000"/>
                    </a:prstClr>
                  </a:outerShdw>
                </a:effectLst>
                <a:latin typeface="思源宋体 CN Heavy" panose="02020900000000000000" pitchFamily="18" charset="-128"/>
                <a:ea typeface="思源宋体 CN Heavy" panose="02020900000000000000" pitchFamily="18" charset="-128"/>
              </a:defRPr>
            </a:lvl1pPr>
          </a:lstStyle>
          <a:p>
            <a:pPr algn="dist"/>
            <a:r>
              <a:rPr lang="en-US" altLang="zh-CN" sz="8000" b="1" dirty="0">
                <a:solidFill>
                  <a:schemeClr val="bg1"/>
                </a:solidFill>
                <a:effectLst>
                  <a:outerShdw blurRad="50800" dist="25400" algn="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PART 01</a:t>
            </a:r>
            <a:endParaRPr lang="zh-CN" altLang="en-US" sz="8000" b="1" dirty="0">
              <a:solidFill>
                <a:schemeClr val="bg1"/>
              </a:solidFill>
              <a:effectLst>
                <a:outerShdw blurRad="50800" dist="25400" algn="l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74AC243C-273C-43B8-BBF3-4B53D9377B94}"/>
              </a:ext>
            </a:extLst>
          </p:cNvPr>
          <p:cNvSpPr txBox="1"/>
          <p:nvPr/>
        </p:nvSpPr>
        <p:spPr>
          <a:xfrm>
            <a:off x="2711900" y="3118692"/>
            <a:ext cx="6768200" cy="1446550"/>
          </a:xfrm>
          <a:prstGeom prst="rect">
            <a:avLst/>
          </a:prstGeom>
          <a:noFill/>
          <a:effectLst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12500" b="1">
                <a:ln w="25400">
                  <a:solidFill>
                    <a:srgbClr val="1F7E60"/>
                  </a:solidFill>
                </a:ln>
                <a:solidFill>
                  <a:schemeClr val="bg1"/>
                </a:solidFill>
                <a:effectLst>
                  <a:outerShdw blurRad="50800" dist="25400" algn="l" rotWithShape="0">
                    <a:prstClr val="black">
                      <a:alpha val="40000"/>
                    </a:prstClr>
                  </a:outerShdw>
                </a:effectLst>
                <a:latin typeface="字体视界-你的童趣体" panose="02000500000000000000" pitchFamily="2" charset="-122"/>
                <a:ea typeface="字体视界-你的童趣体" panose="02000500000000000000" pitchFamily="2" charset="-122"/>
                <a:cs typeface="+mn-ea"/>
              </a:defRPr>
            </a:lvl1pPr>
          </a:lstStyle>
          <a:p>
            <a:pPr algn="dist"/>
            <a:r>
              <a:rPr lang="zh-CN" altLang="en-US" sz="8800" dirty="0">
                <a:ln w="25400">
                  <a:noFill/>
                </a:ln>
                <a:latin typeface="+mn-lt"/>
                <a:ea typeface="+mn-ea"/>
                <a:sym typeface="+mn-lt"/>
              </a:rPr>
              <a:t>夏至的由来</a:t>
            </a:r>
          </a:p>
        </p:txBody>
      </p:sp>
    </p:spTree>
    <p:extLst>
      <p:ext uri="{BB962C8B-B14F-4D97-AF65-F5344CB8AC3E}">
        <p14:creationId xmlns:p14="http://schemas.microsoft.com/office/powerpoint/2010/main" val="308642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rippl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2"/>
          <p:cNvSpPr txBox="1"/>
          <p:nvPr>
            <p:custDataLst>
              <p:tags r:id="rId1"/>
            </p:custDataLst>
          </p:nvPr>
        </p:nvSpPr>
        <p:spPr>
          <a:xfrm>
            <a:off x="1840242" y="2104962"/>
            <a:ext cx="9511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600" dirty="0">
                <a:cs typeface="+mn-ea"/>
                <a:sym typeface="+mn-lt"/>
              </a:rPr>
              <a:t>夏至是二十四节气中最早被确定的一个节气。</a:t>
            </a:r>
            <a:endParaRPr lang="en-US" altLang="zh-CN" sz="2000" spc="600" dirty="0">
              <a:cs typeface="+mn-ea"/>
              <a:sym typeface="+mn-lt"/>
            </a:endParaRPr>
          </a:p>
          <a:p>
            <a:r>
              <a:rPr lang="zh-CN" altLang="en-US" sz="2000" spc="600" dirty="0">
                <a:cs typeface="+mn-ea"/>
                <a:sym typeface="+mn-lt"/>
              </a:rPr>
              <a:t>公元前七世纪，先人采用土圭测日影，就确定了夏至。</a:t>
            </a:r>
          </a:p>
        </p:txBody>
      </p:sp>
      <p:sp>
        <p:nvSpPr>
          <p:cNvPr id="4" name="PA-文本框 3"/>
          <p:cNvSpPr txBox="1"/>
          <p:nvPr>
            <p:custDataLst>
              <p:tags r:id="rId2"/>
            </p:custDataLst>
          </p:nvPr>
        </p:nvSpPr>
        <p:spPr>
          <a:xfrm>
            <a:off x="6351182" y="3645448"/>
            <a:ext cx="44940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1000" dirty="0">
                <a:solidFill>
                  <a:srgbClr val="000000"/>
                </a:solidFill>
                <a:cs typeface="+mn-ea"/>
                <a:sym typeface="+mn-lt"/>
              </a:rPr>
              <a:t>中国古代将夏至分为三候：“一候鹿角解；二候蝉始鸣；三候半夏生。可见夏至一到阴凉就不远了。</a:t>
            </a:r>
            <a:endParaRPr lang="zh-CN" altLang="en-US" sz="2000" spc="1000" dirty="0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E46BAAC-5C6C-46B8-A542-2A745BB24CDB}"/>
              </a:ext>
            </a:extLst>
          </p:cNvPr>
          <p:cNvGrpSpPr/>
          <p:nvPr/>
        </p:nvGrpSpPr>
        <p:grpSpPr>
          <a:xfrm>
            <a:off x="574126" y="690681"/>
            <a:ext cx="3827753" cy="862076"/>
            <a:chOff x="176064" y="192484"/>
            <a:chExt cx="3827753" cy="862076"/>
          </a:xfrm>
        </p:grpSpPr>
        <p:sp>
          <p:nvSpPr>
            <p:cNvPr id="8" name="文本框 7"/>
            <p:cNvSpPr txBox="1">
              <a:spLocks/>
            </p:cNvSpPr>
            <p:nvPr/>
          </p:nvSpPr>
          <p:spPr>
            <a:xfrm>
              <a:off x="1038143" y="351536"/>
              <a:ext cx="2965674" cy="584775"/>
            </a:xfrm>
            <a:prstGeom prst="rect">
              <a:avLst/>
            </a:prstGeom>
            <a:noFill/>
            <a:effectLst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10400" b="1">
                  <a:ln w="25400">
                    <a:solidFill>
                      <a:srgbClr val="1F7E60"/>
                    </a:solidFill>
                  </a:ln>
                  <a:solidFill>
                    <a:schemeClr val="bg1"/>
                  </a:solidFill>
                  <a:effectLst>
                    <a:outerShdw blurRad="50800" dist="25400" algn="l" rotWithShape="0">
                      <a:prstClr val="black">
                        <a:alpha val="40000"/>
                      </a:prstClr>
                    </a:outerShdw>
                  </a:effectLst>
                  <a:latin typeface="字体视界-你的童趣体" panose="02000500000000000000" pitchFamily="2" charset="-122"/>
                  <a:ea typeface="字体视界-你的童趣体" panose="02000500000000000000" pitchFamily="2" charset="-122"/>
                  <a:cs typeface="+mn-ea"/>
                </a:defRPr>
              </a:lvl1pPr>
            </a:lstStyle>
            <a:p>
              <a:pPr algn="dist"/>
              <a:r>
                <a:rPr lang="zh-CN" altLang="en-US" sz="3200" dirty="0">
                  <a:ln w="25400">
                    <a:noFill/>
                  </a:ln>
                  <a:solidFill>
                    <a:srgbClr val="1F7E60"/>
                  </a:solidFill>
                  <a:effectLst/>
                  <a:latin typeface="+mn-lt"/>
                  <a:ea typeface="+mn-ea"/>
                  <a:sym typeface="+mn-lt"/>
                </a:rPr>
                <a:t>夏至的由来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ADD57A9C-D3E8-4575-964E-25CC9F3EB4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6064" y="192484"/>
              <a:ext cx="862078" cy="862076"/>
            </a:xfrm>
            <a:prstGeom prst="rect">
              <a:avLst/>
            </a:prstGeom>
          </p:spPr>
        </p:pic>
      </p:grpSp>
      <p:pic>
        <p:nvPicPr>
          <p:cNvPr id="7" name="PA-图片 6">
            <a:extLst>
              <a:ext uri="{FF2B5EF4-FFF2-40B4-BE49-F238E27FC236}">
                <a16:creationId xmlns="" xmlns:a16="http://schemas.microsoft.com/office/drawing/2014/main" id="{6ED0FC7F-E7C4-457D-9111-59DBAA400B5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386" y="2446277"/>
            <a:ext cx="4069710" cy="406970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370990" y="1434508"/>
            <a:ext cx="13849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F"/>
                </a:solidFill>
              </a:rPr>
              <a:t>https://www.ypppt.com/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346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ripple dir="ru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-文本框 15"/>
          <p:cNvSpPr txBox="1"/>
          <p:nvPr>
            <p:custDataLst>
              <p:tags r:id="rId1"/>
            </p:custDataLst>
          </p:nvPr>
        </p:nvSpPr>
        <p:spPr>
          <a:xfrm>
            <a:off x="1005165" y="2336493"/>
            <a:ext cx="5948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rgbClr val="000000"/>
                </a:solidFill>
                <a:latin typeface="思源宋体 CN SemiBold" panose="02020600000000000000" pitchFamily="18" charset="-128"/>
                <a:ea typeface="思源宋体 CN SemiBold" panose="02020600000000000000" pitchFamily="18" charset="-128"/>
              </a:defRPr>
            </a:lvl1pPr>
          </a:lstStyle>
          <a:p>
            <a:pPr>
              <a:buClr>
                <a:schemeClr val="accent5"/>
              </a:buClr>
            </a:pPr>
            <a:r>
              <a:rPr lang="zh-CN" altLang="en-US" sz="2000" spc="600" dirty="0">
                <a:latin typeface="+mn-lt"/>
                <a:ea typeface="+mn-ea"/>
                <a:cs typeface="+mn-ea"/>
                <a:sym typeface="+mn-lt"/>
              </a:rPr>
              <a:t>中国民间把夏至后的15天分成3“时”，一般头时3天，中时5天，末时7天。</a:t>
            </a:r>
          </a:p>
        </p:txBody>
      </p:sp>
      <p:sp>
        <p:nvSpPr>
          <p:cNvPr id="11" name="PA-文本框 15"/>
          <p:cNvSpPr txBox="1"/>
          <p:nvPr>
            <p:custDataLst>
              <p:tags r:id="rId2"/>
            </p:custDataLst>
          </p:nvPr>
        </p:nvSpPr>
        <p:spPr>
          <a:xfrm>
            <a:off x="1005165" y="3270361"/>
            <a:ext cx="59487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rgbClr val="000000"/>
                </a:solidFill>
                <a:latin typeface="思源宋体 CN SemiBold" panose="02020600000000000000" pitchFamily="18" charset="-128"/>
                <a:ea typeface="思源宋体 CN SemiBold" panose="02020600000000000000" pitchFamily="18" charset="-128"/>
              </a:defRPr>
            </a:lvl1pPr>
          </a:lstStyle>
          <a:p>
            <a:pPr>
              <a:buClr>
                <a:schemeClr val="accent5"/>
              </a:buClr>
            </a:pPr>
            <a:r>
              <a:rPr lang="zh-CN" altLang="en-US" sz="2000" spc="600" dirty="0">
                <a:latin typeface="+mn-lt"/>
                <a:ea typeface="+mn-ea"/>
                <a:cs typeface="+mn-ea"/>
                <a:sym typeface="+mn-lt"/>
              </a:rPr>
              <a:t>这期间我国大部分地区气温较高，日照充足，作物生长很快，生理和生态需水均较多。</a:t>
            </a:r>
          </a:p>
        </p:txBody>
      </p:sp>
      <p:sp>
        <p:nvSpPr>
          <p:cNvPr id="12" name="PA-文本框 15"/>
          <p:cNvSpPr txBox="1"/>
          <p:nvPr>
            <p:custDataLst>
              <p:tags r:id="rId3"/>
            </p:custDataLst>
          </p:nvPr>
        </p:nvSpPr>
        <p:spPr>
          <a:xfrm>
            <a:off x="1047876" y="4513641"/>
            <a:ext cx="5948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rgbClr val="000000"/>
                </a:solidFill>
                <a:latin typeface="思源宋体 CN SemiBold" panose="02020600000000000000" pitchFamily="18" charset="-128"/>
                <a:ea typeface="思源宋体 CN SemiBold" panose="02020600000000000000" pitchFamily="18" charset="-128"/>
              </a:defRPr>
            </a:lvl1pPr>
          </a:lstStyle>
          <a:p>
            <a:pPr>
              <a:buClr>
                <a:schemeClr val="accent5"/>
              </a:buClr>
            </a:pPr>
            <a:r>
              <a:rPr lang="zh-CN" altLang="en-US" sz="2000" spc="600" dirty="0">
                <a:latin typeface="+mn-lt"/>
                <a:ea typeface="+mn-ea"/>
                <a:cs typeface="+mn-ea"/>
                <a:sym typeface="+mn-lt"/>
              </a:rPr>
              <a:t>此时的降水对农业产量影响很大，有“夏至雨点值千金”之说。</a:t>
            </a:r>
          </a:p>
        </p:txBody>
      </p:sp>
      <p:pic>
        <p:nvPicPr>
          <p:cNvPr id="3" name="PA-图片 2">
            <a:extLst>
              <a:ext uri="{FF2B5EF4-FFF2-40B4-BE49-F238E27FC236}">
                <a16:creationId xmlns="" xmlns:a16="http://schemas.microsoft.com/office/drawing/2014/main" id="{4E334869-CB1B-499E-B471-862BD4DFE04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96585" y="1637415"/>
            <a:ext cx="4281556" cy="4281554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FED67651-F2C5-49E2-A7B5-44501F62477B}"/>
              </a:ext>
            </a:extLst>
          </p:cNvPr>
          <p:cNvGrpSpPr/>
          <p:nvPr/>
        </p:nvGrpSpPr>
        <p:grpSpPr>
          <a:xfrm>
            <a:off x="574126" y="690681"/>
            <a:ext cx="3827753" cy="862076"/>
            <a:chOff x="176064" y="192484"/>
            <a:chExt cx="3827753" cy="862076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CB4B2933-9448-474F-929E-C931D650221E}"/>
                </a:ext>
              </a:extLst>
            </p:cNvPr>
            <p:cNvSpPr txBox="1">
              <a:spLocks/>
            </p:cNvSpPr>
            <p:nvPr/>
          </p:nvSpPr>
          <p:spPr>
            <a:xfrm>
              <a:off x="1038143" y="351536"/>
              <a:ext cx="2965674" cy="584775"/>
            </a:xfrm>
            <a:prstGeom prst="rect">
              <a:avLst/>
            </a:prstGeom>
            <a:noFill/>
            <a:effectLst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10400" b="1">
                  <a:ln w="25400">
                    <a:solidFill>
                      <a:srgbClr val="1F7E60"/>
                    </a:solidFill>
                  </a:ln>
                  <a:solidFill>
                    <a:schemeClr val="bg1"/>
                  </a:solidFill>
                  <a:effectLst>
                    <a:outerShdw blurRad="50800" dist="25400" algn="l" rotWithShape="0">
                      <a:prstClr val="black">
                        <a:alpha val="40000"/>
                      </a:prstClr>
                    </a:outerShdw>
                  </a:effectLst>
                  <a:latin typeface="字体视界-你的童趣体" panose="02000500000000000000" pitchFamily="2" charset="-122"/>
                  <a:ea typeface="字体视界-你的童趣体" panose="02000500000000000000" pitchFamily="2" charset="-122"/>
                  <a:cs typeface="+mn-ea"/>
                </a:defRPr>
              </a:lvl1pPr>
            </a:lstStyle>
            <a:p>
              <a:pPr algn="dist"/>
              <a:r>
                <a:rPr lang="zh-CN" altLang="en-US" sz="3200" dirty="0">
                  <a:ln w="25400">
                    <a:noFill/>
                  </a:ln>
                  <a:solidFill>
                    <a:srgbClr val="1F7E60"/>
                  </a:solidFill>
                  <a:effectLst/>
                  <a:latin typeface="+mn-lt"/>
                  <a:ea typeface="+mn-ea"/>
                  <a:sym typeface="+mn-lt"/>
                </a:rPr>
                <a:t>夏至的由来</a:t>
              </a:r>
            </a:p>
          </p:txBody>
        </p:sp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98DDD674-C2A2-4488-8596-52123E94DB9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6064" y="192484"/>
              <a:ext cx="862078" cy="862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133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ripple dir="ru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-文本框 9"/>
          <p:cNvSpPr txBox="1"/>
          <p:nvPr>
            <p:custDataLst>
              <p:tags r:id="rId1"/>
            </p:custDataLst>
          </p:nvPr>
        </p:nvSpPr>
        <p:spPr>
          <a:xfrm>
            <a:off x="1406507" y="1709956"/>
            <a:ext cx="5990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pc="600" dirty="0">
                <a:cs typeface="+mn-ea"/>
                <a:sym typeface="+mn-lt"/>
              </a:rPr>
              <a:t>夏至节气一般在公历6月21日或22日。</a:t>
            </a:r>
          </a:p>
        </p:txBody>
      </p:sp>
      <p:sp>
        <p:nvSpPr>
          <p:cNvPr id="11" name="PA-文本框 10"/>
          <p:cNvSpPr txBox="1"/>
          <p:nvPr>
            <p:custDataLst>
              <p:tags r:id="rId2"/>
            </p:custDataLst>
          </p:nvPr>
        </p:nvSpPr>
        <p:spPr>
          <a:xfrm>
            <a:off x="6132513" y="2811259"/>
            <a:ext cx="2893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>
                <a:cs typeface="+mn-ea"/>
                <a:sym typeface="+mn-lt"/>
              </a:rPr>
              <a:t>夏至为者，至有三义；</a:t>
            </a:r>
          </a:p>
        </p:txBody>
      </p:sp>
      <p:sp>
        <p:nvSpPr>
          <p:cNvPr id="12" name="PA-文本框 11"/>
          <p:cNvSpPr txBox="1"/>
          <p:nvPr>
            <p:custDataLst>
              <p:tags r:id="rId3"/>
            </p:custDataLst>
          </p:nvPr>
        </p:nvSpPr>
        <p:spPr>
          <a:xfrm>
            <a:off x="6096000" y="3320407"/>
            <a:ext cx="46474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pc="600" dirty="0">
                <a:cs typeface="+mn-ea"/>
                <a:sym typeface="+mn-lt"/>
              </a:rPr>
              <a:t>一以阴阳气之至极，</a:t>
            </a:r>
            <a:endParaRPr lang="en-US" altLang="zh-CN" spc="600" dirty="0">
              <a:cs typeface="+mn-ea"/>
              <a:sym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pc="600" dirty="0">
                <a:cs typeface="+mn-ea"/>
                <a:sym typeface="+mn-lt"/>
              </a:rPr>
              <a:t>二以明阳气之始至，</a:t>
            </a:r>
            <a:endParaRPr lang="en-US" altLang="zh-CN" spc="600" dirty="0">
              <a:cs typeface="+mn-ea"/>
              <a:sym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pc="600" dirty="0">
                <a:cs typeface="+mn-ea"/>
                <a:sym typeface="+mn-lt"/>
              </a:rPr>
              <a:t>三以明日行之北至。故为至。</a:t>
            </a:r>
          </a:p>
        </p:txBody>
      </p:sp>
      <p:sp>
        <p:nvSpPr>
          <p:cNvPr id="13" name="PA-文本框 12"/>
          <p:cNvSpPr txBox="1"/>
          <p:nvPr>
            <p:custDataLst>
              <p:tags r:id="rId4"/>
            </p:custDataLst>
          </p:nvPr>
        </p:nvSpPr>
        <p:spPr>
          <a:xfrm>
            <a:off x="1406507" y="5092759"/>
            <a:ext cx="92218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600" dirty="0">
                <a:cs typeface="+mn-ea"/>
                <a:sym typeface="+mn-lt"/>
              </a:rPr>
              <a:t>《月令七十二候集解》关于夏至说：五月中，夏，假也，至，极也，万物于此皆假大而至极也</a:t>
            </a:r>
          </a:p>
        </p:txBody>
      </p:sp>
      <p:pic>
        <p:nvPicPr>
          <p:cNvPr id="3" name="PA-图片 2">
            <a:extLst>
              <a:ext uri="{FF2B5EF4-FFF2-40B4-BE49-F238E27FC236}">
                <a16:creationId xmlns="" xmlns:a16="http://schemas.microsoft.com/office/drawing/2014/main" id="{B69454CB-7EBC-4C0C-A51E-F5D2AD4D602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08081" y="1892595"/>
            <a:ext cx="3309424" cy="3309424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AAC8A61E-6A3D-4154-AE1D-D60D1D1E84D6}"/>
              </a:ext>
            </a:extLst>
          </p:cNvPr>
          <p:cNvGrpSpPr/>
          <p:nvPr/>
        </p:nvGrpSpPr>
        <p:grpSpPr>
          <a:xfrm>
            <a:off x="574126" y="690681"/>
            <a:ext cx="3827753" cy="862076"/>
            <a:chOff x="176064" y="192484"/>
            <a:chExt cx="3827753" cy="862076"/>
          </a:xfrm>
        </p:grpSpPr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931D599B-2C99-456A-95A0-C4E434ACB8A0}"/>
                </a:ext>
              </a:extLst>
            </p:cNvPr>
            <p:cNvSpPr txBox="1">
              <a:spLocks/>
            </p:cNvSpPr>
            <p:nvPr/>
          </p:nvSpPr>
          <p:spPr>
            <a:xfrm>
              <a:off x="1038143" y="351536"/>
              <a:ext cx="2965674" cy="584775"/>
            </a:xfrm>
            <a:prstGeom prst="rect">
              <a:avLst/>
            </a:prstGeom>
            <a:noFill/>
            <a:effectLst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10400" b="1">
                  <a:ln w="25400">
                    <a:solidFill>
                      <a:srgbClr val="1F7E60"/>
                    </a:solidFill>
                  </a:ln>
                  <a:solidFill>
                    <a:schemeClr val="bg1"/>
                  </a:solidFill>
                  <a:effectLst>
                    <a:outerShdw blurRad="50800" dist="25400" algn="l" rotWithShape="0">
                      <a:prstClr val="black">
                        <a:alpha val="40000"/>
                      </a:prstClr>
                    </a:outerShdw>
                  </a:effectLst>
                  <a:latin typeface="字体视界-你的童趣体" panose="02000500000000000000" pitchFamily="2" charset="-122"/>
                  <a:ea typeface="字体视界-你的童趣体" panose="02000500000000000000" pitchFamily="2" charset="-122"/>
                  <a:cs typeface="+mn-ea"/>
                </a:defRPr>
              </a:lvl1pPr>
            </a:lstStyle>
            <a:p>
              <a:pPr algn="dist"/>
              <a:r>
                <a:rPr lang="zh-CN" altLang="en-US" sz="3200" dirty="0">
                  <a:ln w="25400">
                    <a:noFill/>
                  </a:ln>
                  <a:solidFill>
                    <a:srgbClr val="1F7E60"/>
                  </a:solidFill>
                  <a:effectLst/>
                  <a:latin typeface="+mn-lt"/>
                  <a:ea typeface="+mn-ea"/>
                  <a:sym typeface="+mn-lt"/>
                </a:rPr>
                <a:t>夏至的由来</a:t>
              </a:r>
            </a:p>
          </p:txBody>
        </p:sp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91DFDA2E-D2AD-479E-8C1B-D696E152E34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6064" y="192484"/>
              <a:ext cx="862078" cy="862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001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ripple dir="ru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8F89D206-88BE-4209-9DC8-7CA44CAA95E3}"/>
              </a:ext>
            </a:extLst>
          </p:cNvPr>
          <p:cNvSpPr txBox="1"/>
          <p:nvPr/>
        </p:nvSpPr>
        <p:spPr>
          <a:xfrm flipH="1">
            <a:off x="3778184" y="1795253"/>
            <a:ext cx="4635631" cy="1323439"/>
          </a:xfrm>
          <a:prstGeom prst="rect">
            <a:avLst/>
          </a:prstGeom>
          <a:noFill/>
          <a:effectLst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11500">
                <a:ln w="25400">
                  <a:noFill/>
                </a:ln>
                <a:blipFill dpi="0" rotWithShape="1">
                  <a:blip r:embed="rId3">
                    <a:alphaModFix amt="82000"/>
                  </a:blip>
                  <a:srcRect/>
                  <a:tile tx="0" ty="0" sx="100000" sy="100000" flip="none" algn="ctr"/>
                </a:blipFill>
                <a:effectLst>
                  <a:outerShdw blurRad="76200" dist="38100" dir="18000000" algn="l" rotWithShape="0">
                    <a:prstClr val="black">
                      <a:alpha val="70000"/>
                    </a:prstClr>
                  </a:outerShdw>
                </a:effectLst>
                <a:latin typeface="思源宋体 CN Heavy" panose="02020900000000000000" pitchFamily="18" charset="-128"/>
                <a:ea typeface="思源宋体 CN Heavy" panose="02020900000000000000" pitchFamily="18" charset="-128"/>
              </a:defRPr>
            </a:lvl1pPr>
          </a:lstStyle>
          <a:p>
            <a:pPr algn="dist"/>
            <a:r>
              <a:rPr lang="en-US" altLang="zh-CN" sz="8000" b="1" dirty="0">
                <a:solidFill>
                  <a:schemeClr val="bg1"/>
                </a:solidFill>
                <a:effectLst>
                  <a:outerShdw blurRad="50800" dist="25400" algn="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PART 02</a:t>
            </a:r>
            <a:endParaRPr lang="zh-CN" altLang="en-US" sz="8000" b="1" dirty="0">
              <a:solidFill>
                <a:schemeClr val="bg1"/>
              </a:solidFill>
              <a:effectLst>
                <a:outerShdw blurRad="50800" dist="25400" algn="l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94F736FA-4523-45DA-A8B0-DD9E236D8762}"/>
              </a:ext>
            </a:extLst>
          </p:cNvPr>
          <p:cNvSpPr txBox="1"/>
          <p:nvPr/>
        </p:nvSpPr>
        <p:spPr>
          <a:xfrm>
            <a:off x="2711900" y="3118692"/>
            <a:ext cx="6768200" cy="1446550"/>
          </a:xfrm>
          <a:prstGeom prst="rect">
            <a:avLst/>
          </a:prstGeom>
          <a:noFill/>
          <a:effectLst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12500" b="1">
                <a:ln w="25400">
                  <a:solidFill>
                    <a:srgbClr val="1F7E60"/>
                  </a:solidFill>
                </a:ln>
                <a:solidFill>
                  <a:schemeClr val="bg1"/>
                </a:solidFill>
                <a:effectLst>
                  <a:outerShdw blurRad="50800" dist="25400" algn="l" rotWithShape="0">
                    <a:prstClr val="black">
                      <a:alpha val="40000"/>
                    </a:prstClr>
                  </a:outerShdw>
                </a:effectLst>
                <a:latin typeface="字体视界-你的童趣体" panose="02000500000000000000" pitchFamily="2" charset="-122"/>
                <a:ea typeface="字体视界-你的童趣体" panose="02000500000000000000" pitchFamily="2" charset="-122"/>
                <a:cs typeface="+mn-ea"/>
              </a:defRPr>
            </a:lvl1pPr>
          </a:lstStyle>
          <a:p>
            <a:pPr algn="dist"/>
            <a:r>
              <a:rPr lang="zh-CN" altLang="en-US" sz="8800" dirty="0">
                <a:ln w="25400">
                  <a:noFill/>
                </a:ln>
                <a:latin typeface="+mn-lt"/>
                <a:ea typeface="+mn-ea"/>
                <a:sym typeface="+mn-lt"/>
              </a:rPr>
              <a:t>夏至的特点</a:t>
            </a:r>
          </a:p>
        </p:txBody>
      </p:sp>
    </p:spTree>
    <p:extLst>
      <p:ext uri="{BB962C8B-B14F-4D97-AF65-F5344CB8AC3E}">
        <p14:creationId xmlns:p14="http://schemas.microsoft.com/office/powerpoint/2010/main" val="10755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rippl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-文本框 10"/>
          <p:cNvSpPr txBox="1"/>
          <p:nvPr>
            <p:custDataLst>
              <p:tags r:id="rId1"/>
            </p:custDataLst>
          </p:nvPr>
        </p:nvSpPr>
        <p:spPr>
          <a:xfrm>
            <a:off x="1436204" y="1686071"/>
            <a:ext cx="8183546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2400" spc="300" dirty="0">
                <a:cs typeface="+mn-ea"/>
                <a:sym typeface="+mn-lt"/>
              </a:rPr>
              <a:t>夏至是北半球一年中白昼最长、黑夜最短的一天。</a:t>
            </a:r>
            <a:endParaRPr sz="2400" spc="300" dirty="0">
              <a:cs typeface="+mn-ea"/>
              <a:sym typeface="+mn-lt"/>
            </a:endParaRPr>
          </a:p>
        </p:txBody>
      </p:sp>
      <p:sp>
        <p:nvSpPr>
          <p:cNvPr id="12" name="PA-文本框 11"/>
          <p:cNvSpPr txBox="1"/>
          <p:nvPr>
            <p:custDataLst>
              <p:tags r:id="rId2"/>
            </p:custDataLst>
          </p:nvPr>
        </p:nvSpPr>
        <p:spPr>
          <a:xfrm>
            <a:off x="1920272" y="2828046"/>
            <a:ext cx="3416320" cy="2606221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pc="600" dirty="0">
                <a:cs typeface="+mn-ea"/>
                <a:sym typeface="+mn-lt"/>
              </a:rPr>
              <a:t>夏至日那天，整个地球上除南极点和南极圈内的极夜地区外，所有地点的日出方向都是从东北方开始的，在西北方落下。</a:t>
            </a:r>
            <a:endParaRPr sz="2000" spc="600" dirty="0">
              <a:cs typeface="+mn-ea"/>
              <a:sym typeface="+mn-lt"/>
            </a:endParaRPr>
          </a:p>
        </p:txBody>
      </p:sp>
      <p:pic>
        <p:nvPicPr>
          <p:cNvPr id="3" name="PA-图片 2">
            <a:extLst>
              <a:ext uri="{FF2B5EF4-FFF2-40B4-BE49-F238E27FC236}">
                <a16:creationId xmlns="" xmlns:a16="http://schemas.microsoft.com/office/drawing/2014/main" id="{ADCB9CD1-FCF4-470C-B3B0-D09F15586C0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57857" y="2281050"/>
            <a:ext cx="5588028" cy="3352816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0BCD3012-F5B8-4A71-8378-354E1D5BFFEB}"/>
              </a:ext>
            </a:extLst>
          </p:cNvPr>
          <p:cNvGrpSpPr/>
          <p:nvPr/>
        </p:nvGrpSpPr>
        <p:grpSpPr>
          <a:xfrm>
            <a:off x="574126" y="690681"/>
            <a:ext cx="3827753" cy="862076"/>
            <a:chOff x="176064" y="192484"/>
            <a:chExt cx="3827753" cy="862076"/>
          </a:xfrm>
        </p:grpSpPr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43838EFB-9A57-469E-906D-68EF4C00E9B4}"/>
                </a:ext>
              </a:extLst>
            </p:cNvPr>
            <p:cNvSpPr txBox="1">
              <a:spLocks/>
            </p:cNvSpPr>
            <p:nvPr/>
          </p:nvSpPr>
          <p:spPr>
            <a:xfrm>
              <a:off x="1038143" y="351536"/>
              <a:ext cx="2965674" cy="584775"/>
            </a:xfrm>
            <a:prstGeom prst="rect">
              <a:avLst/>
            </a:prstGeom>
            <a:noFill/>
            <a:effectLst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10400" b="1">
                  <a:ln w="25400">
                    <a:solidFill>
                      <a:srgbClr val="1F7E60"/>
                    </a:solidFill>
                  </a:ln>
                  <a:solidFill>
                    <a:schemeClr val="bg1"/>
                  </a:solidFill>
                  <a:effectLst>
                    <a:outerShdw blurRad="50800" dist="25400" algn="l" rotWithShape="0">
                      <a:prstClr val="black">
                        <a:alpha val="40000"/>
                      </a:prstClr>
                    </a:outerShdw>
                  </a:effectLst>
                  <a:latin typeface="字体视界-你的童趣体" panose="02000500000000000000" pitchFamily="2" charset="-122"/>
                  <a:ea typeface="字体视界-你的童趣体" panose="02000500000000000000" pitchFamily="2" charset="-122"/>
                  <a:cs typeface="+mn-ea"/>
                </a:defRPr>
              </a:lvl1pPr>
            </a:lstStyle>
            <a:p>
              <a:pPr algn="dist"/>
              <a:r>
                <a:rPr lang="zh-CN" altLang="en-US" sz="3200" dirty="0">
                  <a:ln w="25400">
                    <a:noFill/>
                  </a:ln>
                  <a:solidFill>
                    <a:srgbClr val="1F7E60"/>
                  </a:solidFill>
                  <a:effectLst/>
                  <a:latin typeface="+mn-lt"/>
                  <a:ea typeface="+mn-ea"/>
                  <a:sym typeface="+mn-lt"/>
                </a:rPr>
                <a:t>夏至的特点</a:t>
              </a:r>
            </a:p>
          </p:txBody>
        </p:sp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977156ED-B498-4C3F-9E6E-2DAB0CDBE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6064" y="192484"/>
              <a:ext cx="862078" cy="862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836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ripple dir="ru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文本框 15"/>
          <p:cNvSpPr txBox="1"/>
          <p:nvPr>
            <p:custDataLst>
              <p:tags r:id="rId1"/>
            </p:custDataLst>
          </p:nvPr>
        </p:nvSpPr>
        <p:spPr>
          <a:xfrm>
            <a:off x="1130541" y="3182168"/>
            <a:ext cx="2584802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800" spc="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“天文专家称，夏至是太阳的转折点，这天过后它将走“回头路”。</a:t>
            </a:r>
            <a:endParaRPr sz="1800" spc="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PA-文本框 15"/>
          <p:cNvSpPr txBox="1"/>
          <p:nvPr>
            <p:custDataLst>
              <p:tags r:id="rId2"/>
            </p:custDataLst>
          </p:nvPr>
        </p:nvSpPr>
        <p:spPr>
          <a:xfrm>
            <a:off x="4688755" y="3182168"/>
            <a:ext cx="2584802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800" spc="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夏至过后，太阳直射点逐渐向南移动，北半球白昼开始逐渐变短。</a:t>
            </a:r>
            <a:endParaRPr sz="1800" spc="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PA-文本框 15"/>
          <p:cNvSpPr txBox="1"/>
          <p:nvPr>
            <p:custDataLst>
              <p:tags r:id="rId3"/>
            </p:custDataLst>
          </p:nvPr>
        </p:nvSpPr>
        <p:spPr>
          <a:xfrm>
            <a:off x="8451015" y="3129348"/>
            <a:ext cx="2584802" cy="13047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800" spc="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对于北回归线及其以北的地区，夏至日过后，正午太阳高度也开始逐日降低。</a:t>
            </a:r>
            <a:endParaRPr sz="1800" spc="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PA-文本框 15"/>
          <p:cNvSpPr txBox="1"/>
          <p:nvPr>
            <p:custDataLst>
              <p:tags r:id="rId4"/>
            </p:custDataLst>
          </p:nvPr>
        </p:nvSpPr>
        <p:spPr>
          <a:xfrm>
            <a:off x="1516910" y="5002893"/>
            <a:ext cx="9158178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800" spc="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民间有“吃过夏至面，一天短一线”的说法，我国唐代诗人韦应物的</a:t>
            </a:r>
            <a:r>
              <a:rPr lang="en-US" altLang="zh-CN" sz="1800" spc="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800" spc="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夏至避暑北池</a:t>
            </a:r>
            <a:r>
              <a:rPr lang="en-US" altLang="zh-CN" sz="1800" spc="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800" spc="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也曾写到“昼晷已云极，宵漏自此长”。</a:t>
            </a:r>
            <a:endParaRPr sz="1800" spc="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PA-图片 2">
            <a:extLst>
              <a:ext uri="{FF2B5EF4-FFF2-40B4-BE49-F238E27FC236}">
                <a16:creationId xmlns="" xmlns:a16="http://schemas.microsoft.com/office/drawing/2014/main" id="{42F4B9DC-B49B-4AEE-B2C0-2FE93E1CAD2B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0567" y="1665607"/>
            <a:ext cx="1610870" cy="1610868"/>
          </a:xfrm>
          <a:prstGeom prst="rect">
            <a:avLst/>
          </a:prstGeom>
        </p:spPr>
      </p:pic>
      <p:pic>
        <p:nvPicPr>
          <p:cNvPr id="14" name="PA-图片 13">
            <a:extLst>
              <a:ext uri="{FF2B5EF4-FFF2-40B4-BE49-F238E27FC236}">
                <a16:creationId xmlns="" xmlns:a16="http://schemas.microsoft.com/office/drawing/2014/main" id="{026CF34B-DDBA-4813-8D94-7C006F60F34A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2587" y="1744383"/>
            <a:ext cx="1610870" cy="1610868"/>
          </a:xfrm>
          <a:prstGeom prst="rect">
            <a:avLst/>
          </a:prstGeom>
        </p:spPr>
      </p:pic>
      <p:pic>
        <p:nvPicPr>
          <p:cNvPr id="15" name="PA-图片 14">
            <a:extLst>
              <a:ext uri="{FF2B5EF4-FFF2-40B4-BE49-F238E27FC236}">
                <a16:creationId xmlns="" xmlns:a16="http://schemas.microsoft.com/office/drawing/2014/main" id="{4D212F9F-2481-45AC-988B-6333A91CEBAD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1115" y="1665607"/>
            <a:ext cx="1610870" cy="1610868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AB6872AA-BB17-4B43-A628-CC35FAD805F7}"/>
              </a:ext>
            </a:extLst>
          </p:cNvPr>
          <p:cNvGrpSpPr/>
          <p:nvPr/>
        </p:nvGrpSpPr>
        <p:grpSpPr>
          <a:xfrm>
            <a:off x="574126" y="690681"/>
            <a:ext cx="3827753" cy="862076"/>
            <a:chOff x="176064" y="192484"/>
            <a:chExt cx="3827753" cy="862076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6FD4EC22-053C-4DDA-AF21-A4E313282219}"/>
                </a:ext>
              </a:extLst>
            </p:cNvPr>
            <p:cNvSpPr txBox="1">
              <a:spLocks/>
            </p:cNvSpPr>
            <p:nvPr/>
          </p:nvSpPr>
          <p:spPr>
            <a:xfrm>
              <a:off x="1038143" y="351536"/>
              <a:ext cx="2965674" cy="584775"/>
            </a:xfrm>
            <a:prstGeom prst="rect">
              <a:avLst/>
            </a:prstGeom>
            <a:noFill/>
            <a:effectLst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10400" b="1">
                  <a:ln w="25400">
                    <a:solidFill>
                      <a:srgbClr val="1F7E60"/>
                    </a:solidFill>
                  </a:ln>
                  <a:solidFill>
                    <a:schemeClr val="bg1"/>
                  </a:solidFill>
                  <a:effectLst>
                    <a:outerShdw blurRad="50800" dist="25400" algn="l" rotWithShape="0">
                      <a:prstClr val="black">
                        <a:alpha val="40000"/>
                      </a:prstClr>
                    </a:outerShdw>
                  </a:effectLst>
                  <a:latin typeface="字体视界-你的童趣体" panose="02000500000000000000" pitchFamily="2" charset="-122"/>
                  <a:ea typeface="字体视界-你的童趣体" panose="02000500000000000000" pitchFamily="2" charset="-122"/>
                  <a:cs typeface="+mn-ea"/>
                </a:defRPr>
              </a:lvl1pPr>
            </a:lstStyle>
            <a:p>
              <a:pPr algn="dist"/>
              <a:r>
                <a:rPr lang="zh-CN" altLang="en-US" sz="3200" dirty="0">
                  <a:ln w="25400">
                    <a:noFill/>
                  </a:ln>
                  <a:solidFill>
                    <a:srgbClr val="1F7E60"/>
                  </a:solidFill>
                  <a:effectLst/>
                  <a:latin typeface="+mn-lt"/>
                  <a:ea typeface="+mn-ea"/>
                  <a:sym typeface="+mn-lt"/>
                </a:rPr>
                <a:t>夏至的特点</a:t>
              </a:r>
            </a:p>
          </p:txBody>
        </p:sp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17FC9E7B-E3DB-4FA6-A6DD-9CFAB4CCB16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6064" y="192484"/>
              <a:ext cx="862078" cy="862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307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ripple dir="ru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null,&quot;Name&quot;:&quot;适中&quot;,&quot;HeaderHeight&quot;:13.0,&quot;FooterHeight&quot;:6.0,&quot;SideMargin&quot;:4.0,&quot;TopMargin&quot;:0.0,&quot;BottomMargin&quot;:0.0,&quot;IntervalMargin&quot;:1.5,&quot;SettingType&quot;:&quot;System&quot;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heme/theme1.xml><?xml version="1.0" encoding="utf-8"?>
<a:theme xmlns:a="http://schemas.openxmlformats.org/drawingml/2006/main" name="第一PPT，www.1ppt.com">
  <a:themeElements>
    <a:clrScheme name="自定义 24">
      <a:dk1>
        <a:sysClr val="windowText" lastClr="000000"/>
      </a:dk1>
      <a:lt1>
        <a:sysClr val="window" lastClr="FFFFFF"/>
      </a:lt1>
      <a:dk2>
        <a:srgbClr val="D87818"/>
      </a:dk2>
      <a:lt2>
        <a:srgbClr val="FFFFFF"/>
      </a:lt2>
      <a:accent1>
        <a:srgbClr val="D87818"/>
      </a:accent1>
      <a:accent2>
        <a:srgbClr val="FFFFFF"/>
      </a:accent2>
      <a:accent3>
        <a:srgbClr val="F07830"/>
      </a:accent3>
      <a:accent4>
        <a:srgbClr val="FFFFFF"/>
      </a:accent4>
      <a:accent5>
        <a:srgbClr val="F07830"/>
      </a:accent5>
      <a:accent6>
        <a:srgbClr val="FFFFFF"/>
      </a:accent6>
      <a:hlink>
        <a:srgbClr val="D87818"/>
      </a:hlink>
      <a:folHlink>
        <a:srgbClr val="FFFFFF"/>
      </a:folHlink>
    </a:clrScheme>
    <a:fontScheme name="ijaihj03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1096</TotalTime>
  <Words>1447</Words>
  <Application>Microsoft Office PowerPoint</Application>
  <PresentationFormat>宽屏</PresentationFormat>
  <Paragraphs>118</Paragraphs>
  <Slides>23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84</cp:revision>
  <dcterms:created xsi:type="dcterms:W3CDTF">2018-04-18T06:17:00Z</dcterms:created>
  <dcterms:modified xsi:type="dcterms:W3CDTF">2023-06-26T11:43:11Z</dcterms:modified>
</cp:coreProperties>
</file>