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6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76" r:id="rId16"/>
    <p:sldId id="269" r:id="rId17"/>
    <p:sldId id="268" r:id="rId18"/>
    <p:sldId id="270" r:id="rId19"/>
    <p:sldId id="277" r:id="rId20"/>
    <p:sldId id="280" r:id="rId21"/>
    <p:sldId id="271" r:id="rId22"/>
    <p:sldId id="278" r:id="rId23"/>
    <p:sldId id="279" r:id="rId24"/>
    <p:sldId id="282" r:id="rId25"/>
    <p:sldId id="283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1C7718"/>
    <a:srgbClr val="1B6C18"/>
    <a:srgbClr val="3085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2A928-EFEC-4A4C-87FB-25065481316E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6DFC9-E8F9-4E22-B334-4EC96AEE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96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168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243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47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580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636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391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6666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371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76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944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88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575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616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1061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0962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2395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145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747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96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948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967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310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66DFC9-E8F9-4E22-B334-4EC96AEE23D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09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99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50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643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273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15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3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316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725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40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98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1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51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95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0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58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75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70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48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4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6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43" y="-13649"/>
            <a:ext cx="2059675" cy="136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4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10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252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06655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75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68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07F7E5-96EC-4441-A363-143A787D448C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4C46DB-E945-4C72-84F4-C0D5E8F73D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28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7451" cy="686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5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3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828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745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45" y="1596788"/>
            <a:ext cx="2607050" cy="52612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9" name="图片 8" descr="柳枝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" y="0"/>
            <a:ext cx="12192000" cy="3429000"/>
          </a:xfrm>
          <a:prstGeom prst="rect">
            <a:avLst/>
          </a:prstGeom>
        </p:spPr>
      </p:pic>
      <p:pic>
        <p:nvPicPr>
          <p:cNvPr id="11" name="图片 10" descr="人狗船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286" y="4654718"/>
            <a:ext cx="1939688" cy="210774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536177" y="1634282"/>
            <a:ext cx="5327788" cy="2368403"/>
            <a:chOff x="3808025" y="1778445"/>
            <a:chExt cx="5327788" cy="236840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965" b="95819" l="1673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8025" y="1778445"/>
              <a:ext cx="1775637" cy="236840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5286" y="1920613"/>
              <a:ext cx="2048577" cy="21577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06352" y="2834856"/>
              <a:ext cx="352905" cy="1059254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38919" y="2215351"/>
              <a:ext cx="296894" cy="16787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750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96000" y="1736849"/>
            <a:ext cx="5637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夏至这天虽然白昼最长，太阳角度最高，但并不是一年中天气最热的时候。因为，接近地表的热量，这时还在继续积蓄，并没有达到最多的时候。俗话说“热在三伏”，真正的暑热天气是以夏至和立秋为基点计算的。大约在七月中旬到八月中旬，中国各地的气温均为最高，有些地区的最高气温可达40度左右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013" y="1044053"/>
            <a:ext cx="5813947" cy="581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7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5679" y="1171783"/>
            <a:ext cx="66541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不过夏至不热”，“夏至三庚数头伏”。夏至虽表示炎热的夏天已经到来，但还不是最热的时候，夏至后的一段时间内气温仍继续升高，大约再过二三十天，一般是最热的天气了。夏至以后地面受热强烈，空气对流旺盛，午后至傍晚常易形成雷阵雨。这种热雷雨骤来疾去，降雨范围小，人们称夏雨隔田坎。唐代诗人刘禹锡在南方，曾巧妙地借喻这种天气，写出东边日出西边雨，道是无晴却有晴的著名诗句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976" y="1281927"/>
            <a:ext cx="4858024" cy="485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6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701" y="338349"/>
            <a:ext cx="5962935" cy="59629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4169" y="2269413"/>
            <a:ext cx="615553" cy="210080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夏至的习俗</a:t>
            </a:r>
          </a:p>
        </p:txBody>
      </p:sp>
      <p:sp>
        <p:nvSpPr>
          <p:cNvPr id="6" name="椭圆 5"/>
          <p:cNvSpPr/>
          <p:nvPr/>
        </p:nvSpPr>
        <p:spPr>
          <a:xfrm>
            <a:off x="4503760" y="2620369"/>
            <a:ext cx="1105468" cy="1105468"/>
          </a:xfrm>
          <a:prstGeom prst="ellipse">
            <a:avLst/>
          </a:prstGeom>
          <a:solidFill>
            <a:srgbClr val="308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叁</a:t>
            </a:r>
          </a:p>
        </p:txBody>
      </p:sp>
      <p:pic>
        <p:nvPicPr>
          <p:cNvPr id="7" name="图片 6" descr="人狗船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153" y="4571999"/>
            <a:ext cx="1412952" cy="15353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296" y="-27296"/>
            <a:ext cx="3851378" cy="25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8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9991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夏至的食物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10187" y="1179073"/>
            <a:ext cx="47767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自古以来，夏至当天各地普遍要吃凉面条，俗称过水面，有“冬至饺子夏至面”的谚语。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09732" y="3429000"/>
            <a:ext cx="56137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“吃了夏至狗，西风绕道走”，大意是人只要在夏至日这天吃了狗肉，其身体就能抵抗西风恶雨的入侵，少感冒，身体好。正是基于这一良好愿望，成就了“夏至狗肉”这一独特的民间饮食文化。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006" y="1179073"/>
            <a:ext cx="3330053" cy="2220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187" y="3429000"/>
            <a:ext cx="4017961" cy="26042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561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夏至的食物</a:t>
            </a:r>
            <a:endParaRPr lang="en-US" altLang="zh-CN" sz="3200" b="1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pic>
        <p:nvPicPr>
          <p:cNvPr id="3" name="图片 2" descr="timg (3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149" y="1072169"/>
            <a:ext cx="3317789" cy="27388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 descr="timg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024" y="4021360"/>
            <a:ext cx="3227016" cy="21883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1179149" y="3684384"/>
            <a:ext cx="69412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馄饨，古人称其形“有如鸡卵，颇似天地浑沌之象”，而“馄饨”又与“浑沌”谐音。盘古开天，浑沌初分，吃了馄饨可得聪明。“夏至吃馄饨，热天不疰夏。”夏至吃馄饨则又包含一种祈求平安度夏的良好愿望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96191" y="1224115"/>
            <a:ext cx="69467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旧时，在浙江绍兴地区，人们不分贫富，夏至日皆祭其祖，俗称“做夏至”，除常规供品外，特加一盘蒲丝饼。而绍兴地区龙舟竞渡因气候故，明、清以来多不在端午节，而在夏至，此风俗至今尚存。</a:t>
            </a:r>
          </a:p>
        </p:txBody>
      </p:sp>
    </p:spTree>
    <p:extLst>
      <p:ext uri="{BB962C8B-B14F-4D97-AF65-F5344CB8AC3E}">
        <p14:creationId xmlns:p14="http://schemas.microsoft.com/office/powerpoint/2010/main" val="237596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夏至的习俗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96000" y="2091137"/>
            <a:ext cx="51650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夏至，古时又称“夏节”、“夏至节”。古时夏至日，人们通过祭神以祈求灾消年丰。《周礼·春官》载：“以夏日至，致地方物魈。”周代夏至祭神，意为清除疫疠、荒年与饥饿死亡。《史记·封禅书》记载：“夏至日，祭地，皆用乐舞。”</a:t>
            </a:r>
          </a:p>
        </p:txBody>
      </p:sp>
      <p:pic>
        <p:nvPicPr>
          <p:cNvPr id="4" name="图片 3" descr="t01e32f0ea8c77f6fc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345" y="2091137"/>
            <a:ext cx="4722590" cy="3754768"/>
          </a:xfrm>
          <a:prstGeom prst="ellipse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311817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夏至的习俗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65926" y="1821408"/>
            <a:ext cx="59035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夏至作为古代节日，宋朝在夏至之日始，百官放假三天，辽代则是“夏至日谓之‘朝节’，妇女进彩扇，以粉脂囊相赠遗”（《辽史》），清朝又是“夏至日为交时，日头时、二时、末时，谓之‘三时’，居人慎起居、禁诅咒、戒剃头，多所忌讳……”（《清嘉录》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602" y="232010"/>
            <a:ext cx="48493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9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701" y="338349"/>
            <a:ext cx="5962935" cy="59629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4169" y="2269413"/>
            <a:ext cx="615553" cy="210080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6" name="椭圆 5"/>
          <p:cNvSpPr/>
          <p:nvPr/>
        </p:nvSpPr>
        <p:spPr>
          <a:xfrm>
            <a:off x="4503760" y="2620369"/>
            <a:ext cx="1105468" cy="1105468"/>
          </a:xfrm>
          <a:prstGeom prst="ellipse">
            <a:avLst/>
          </a:prstGeom>
          <a:solidFill>
            <a:srgbClr val="308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肆</a:t>
            </a:r>
          </a:p>
        </p:txBody>
      </p:sp>
      <p:pic>
        <p:nvPicPr>
          <p:cNvPr id="7" name="图片 6" descr="人狗船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153" y="4571999"/>
            <a:ext cx="1412952" cy="15353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296" y="-27296"/>
            <a:ext cx="3851378" cy="25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1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33632" y="1103476"/>
            <a:ext cx="2324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B6C18"/>
                </a:solidFill>
                <a:latin typeface="+mn-lt"/>
                <a:ea typeface="+mn-ea"/>
                <a:cs typeface="+mn-ea"/>
                <a:sym typeface="+mn-lt"/>
              </a:rPr>
              <a:t>夏九九歌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2863" y="2077159"/>
            <a:ext cx="95444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我国农历中“九”是习惯用的杂节，有“冬九九”和“夏九九”。其中“冬九九”流传较广，它是以冬至那一天为起点，每九天为一个九，每年九个九共八十一天。三九、四九是全年最寒冷的季节。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夏九九”是以夏至那一天为起点，每九天为一个九，每年九个九共八十一天。同样，三九、四九是全年最炎热的季节。它与“冬九九”形成鲜明的对照，遗憾的是它不广为流传，其实“夏九九”确实生动形象地反映日期与物候的关系。</a:t>
            </a:r>
          </a:p>
        </p:txBody>
      </p:sp>
      <p:pic>
        <p:nvPicPr>
          <p:cNvPr id="5" name="图片 4" descr="30d3b2ba362d3d201ebe6cef8588c99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522" y="3042657"/>
            <a:ext cx="2308860" cy="3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8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87156" y="1903426"/>
            <a:ext cx="39444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一九至二九，扇子不离手；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三九二十七，冰水甜如蜜；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四九三十六，汗湿衣服透；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五九四十五，树头清风舞；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六九五十四，乘凉莫太迟；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七九六十三，夜眠要盖单；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八九七十二，当心莫受寒；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九九八十一，家家找棉衣。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321990" y="1113202"/>
            <a:ext cx="2324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1B6C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夏九九歌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29" y="1113202"/>
            <a:ext cx="5478971" cy="547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6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09802" y="2136222"/>
            <a:ext cx="615553" cy="210080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夏至的由来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31964" y="2684597"/>
            <a:ext cx="615553" cy="2159462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30782" y="2136222"/>
            <a:ext cx="615553" cy="2159462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夏至的习俗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820637" y="2684598"/>
            <a:ext cx="615553" cy="2159462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ED24C9-22C0-49DB-9F7E-E3A1D015940B}"/>
              </a:ext>
            </a:extLst>
          </p:cNvPr>
          <p:cNvSpPr txBox="1"/>
          <p:nvPr/>
        </p:nvSpPr>
        <p:spPr>
          <a:xfrm>
            <a:off x="5415409" y="983792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30855F"/>
                </a:solidFill>
                <a:cs typeface="+mn-ea"/>
                <a:sym typeface="+mn-lt"/>
              </a:rPr>
              <a:t>目录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EBE2E3-193D-4BDE-90DA-FDA751F65AB0}"/>
              </a:ext>
            </a:extLst>
          </p:cNvPr>
          <p:cNvCxnSpPr>
            <a:cxnSpLocks/>
          </p:cNvCxnSpPr>
          <p:nvPr/>
        </p:nvCxnSpPr>
        <p:spPr>
          <a:xfrm flipH="1">
            <a:off x="6229741" y="1214714"/>
            <a:ext cx="1013584" cy="600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45" y="1596788"/>
            <a:ext cx="2607050" cy="526121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20" name="图片 19" descr="人狗船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493" y="5131558"/>
            <a:ext cx="1412952" cy="153537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41864" y="213064"/>
            <a:ext cx="1402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E"/>
                </a:solidFill>
              </a:rPr>
              <a:t>https://www.ypppt.com/</a:t>
            </a:r>
            <a:endParaRPr lang="zh-CN" altLang="en-US" sz="800" dirty="0">
              <a:solidFill>
                <a:srgbClr val="FFFF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0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4137" y="1083955"/>
            <a:ext cx="6087110" cy="4839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1B6C18"/>
                </a:solidFill>
                <a:latin typeface="+mn-lt"/>
                <a:ea typeface="+mn-ea"/>
                <a:cs typeface="+mn-ea"/>
                <a:sym typeface="+mn-lt"/>
              </a:rPr>
              <a:t>《夏至避暑北池》</a:t>
            </a:r>
          </a:p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唐代·韦应物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昼晷已云极，   宵漏自此长。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未及施政教，   所忧变炎凉。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公门日多暇，   是月农稍忙。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高居念田里，   苦热安可当。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亭午息群物，   独游爱方塘。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门闭阴寂寂，   城高树苍苍。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绿筠尚含粉，   圆荷始散芳。</a:t>
            </a:r>
          </a:p>
          <a:p>
            <a:pPr algn="ctr"/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于焉洒烦抱，   可以对华觞。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247" y="1455285"/>
            <a:ext cx="3402222" cy="43356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5624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夏至的诗歌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46377" y="2271508"/>
            <a:ext cx="3157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 algn="ctr">
              <a:lnSpc>
                <a:spcPct val="150000"/>
              </a:lnSpc>
              <a:buFont typeface="Arial" panose="020B0604020202020204" pitchFamily="34" charset="0"/>
              <a:buNone/>
              <a:defRPr sz="2400">
                <a:solidFill>
                  <a:srgbClr val="1B6C1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《竹枝词》</a:t>
            </a:r>
          </a:p>
          <a:p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唐朝·刘禹锡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杨柳青青江水平，</a:t>
            </a:r>
          </a:p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闻郎岸上踏歌声。 </a:t>
            </a:r>
          </a:p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东边日出西边雨，</a:t>
            </a:r>
          </a:p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道是无晴却有晴。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76" t="7616" r="19528"/>
          <a:stretch/>
        </p:blipFill>
        <p:spPr>
          <a:xfrm>
            <a:off x="2251549" y="2021718"/>
            <a:ext cx="3057764" cy="35465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6538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745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45" y="1596788"/>
            <a:ext cx="2607050" cy="52612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9" name="图片 8" descr="柳枝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" y="0"/>
            <a:ext cx="12192000" cy="3429000"/>
          </a:xfrm>
          <a:prstGeom prst="rect">
            <a:avLst/>
          </a:prstGeom>
        </p:spPr>
      </p:pic>
      <p:pic>
        <p:nvPicPr>
          <p:cNvPr id="11" name="图片 10" descr="人狗船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286" y="4654718"/>
            <a:ext cx="1939688" cy="21077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66105" y="2372962"/>
            <a:ext cx="721966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dirty="0">
                <a:solidFill>
                  <a:srgbClr val="1C7718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146792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99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2"/>
            <a:ext cx="3316408" cy="40278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701" y="338349"/>
            <a:ext cx="5962935" cy="59629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4169" y="2269413"/>
            <a:ext cx="615553" cy="210080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夏至的由来</a:t>
            </a:r>
          </a:p>
        </p:txBody>
      </p:sp>
      <p:sp>
        <p:nvSpPr>
          <p:cNvPr id="6" name="椭圆 5"/>
          <p:cNvSpPr/>
          <p:nvPr/>
        </p:nvSpPr>
        <p:spPr>
          <a:xfrm>
            <a:off x="4503760" y="2620369"/>
            <a:ext cx="1105468" cy="1105468"/>
          </a:xfrm>
          <a:prstGeom prst="ellipse">
            <a:avLst/>
          </a:prstGeom>
          <a:solidFill>
            <a:srgbClr val="308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壹</a:t>
            </a:r>
          </a:p>
        </p:txBody>
      </p:sp>
      <p:pic>
        <p:nvPicPr>
          <p:cNvPr id="7" name="图片 6" descr="人狗船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153" y="4571999"/>
            <a:ext cx="1412952" cy="15353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296" y="-27296"/>
            <a:ext cx="3851378" cy="25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88275" y="1997839"/>
            <a:ext cx="76154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夏至是二十四节气中最早被确定的一个节气。公元前七世纪，先人采用土圭测日影，就确定了夏至。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中国古代将夏至分为三候：“一候鹿角解；二候蝉始鸣；三候半夏生。可见夏至一到阴凉就不远了。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夏至的由来</a:t>
            </a:r>
          </a:p>
        </p:txBody>
      </p:sp>
      <p:pic>
        <p:nvPicPr>
          <p:cNvPr id="6" name="图片 5" descr="f96174974e42e1bfc043c855e4b997e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696" y="3429000"/>
            <a:ext cx="4311650" cy="371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4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夏至的由来</a:t>
            </a:r>
          </a:p>
        </p:txBody>
      </p:sp>
      <p:sp>
        <p:nvSpPr>
          <p:cNvPr id="3" name="TextBox 15"/>
          <p:cNvSpPr txBox="1"/>
          <p:nvPr/>
        </p:nvSpPr>
        <p:spPr>
          <a:xfrm>
            <a:off x="1705972" y="2222337"/>
            <a:ext cx="56911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国民间把夏至后的15天分成3“时”，一般头时3天，中时5天，末时7天。这期间我国大部分地区气温较高，日照充足，作物生长很快，生理和生态需水均较多。此时的降水对农业产量影响很大，有“夏至雨点值千金”之说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87" y="2063087"/>
            <a:ext cx="4794914" cy="479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夏至的由来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27719" y="1681578"/>
            <a:ext cx="48088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夏至节气一般在公历6月21日或22日。夏至为者，至有三义；一以阴阳气之至极，二以明阳气之始至，三以明日行之北至。故为至。《月令七十二候集解》关于夏至说：五月中，夏，假也，至，极也，万物于此皆假大而至极也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187" y="816785"/>
            <a:ext cx="4030728" cy="569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9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4"/>
          <a:stretch/>
        </p:blipFill>
        <p:spPr>
          <a:xfrm>
            <a:off x="8925636" y="2830123"/>
            <a:ext cx="3316408" cy="40278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701" y="338349"/>
            <a:ext cx="5962935" cy="59629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4169" y="2269413"/>
            <a:ext cx="615553" cy="210080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B6C18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6" name="椭圆 5"/>
          <p:cNvSpPr/>
          <p:nvPr/>
        </p:nvSpPr>
        <p:spPr>
          <a:xfrm>
            <a:off x="4503760" y="2620369"/>
            <a:ext cx="1105468" cy="1105468"/>
          </a:xfrm>
          <a:prstGeom prst="ellipse">
            <a:avLst/>
          </a:prstGeom>
          <a:solidFill>
            <a:srgbClr val="308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贰</a:t>
            </a:r>
          </a:p>
        </p:txBody>
      </p:sp>
      <p:pic>
        <p:nvPicPr>
          <p:cNvPr id="7" name="图片 6" descr="人狗船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153" y="4571999"/>
            <a:ext cx="1412952" cy="15353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296" y="-27296"/>
            <a:ext cx="3851378" cy="25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3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87913" y="1477759"/>
            <a:ext cx="78873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夏至是北半球一年中白昼最长、黑夜最短的一天。夏至日那天，整个地球上除南极点和南极圈内的极夜地区外，所有地点的日出方向都是从东北方开始的，在西北方落下。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1122" y="3106177"/>
            <a:ext cx="6042950" cy="3983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88654" y="10773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758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0187" y="232010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夏至的特点</a:t>
            </a:r>
          </a:p>
        </p:txBody>
      </p:sp>
      <p:sp>
        <p:nvSpPr>
          <p:cNvPr id="3" name="TextBox 15"/>
          <p:cNvSpPr txBox="1"/>
          <p:nvPr/>
        </p:nvSpPr>
        <p:spPr>
          <a:xfrm>
            <a:off x="860634" y="1315521"/>
            <a:ext cx="63590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天文专家称，夏至是太阳的转折点，这天过后它将走“回头路”。夏至过后，太阳直射点逐渐向南移动，北半球白昼开始逐渐变短。对于北回归线及其以北的地区，夏至日过后，正午太阳高度也开始逐日降低。民间有“吃过夏至面，一天短一线”的说法，我国唐代诗人韦应物的《夏至避暑北池》也曾写到“昼晷已云极，宵漏自此长”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666" y="1315521"/>
            <a:ext cx="5041402" cy="504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9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mxezvuc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1299</Words>
  <Application>Microsoft Office PowerPoint</Application>
  <PresentationFormat>宽屏</PresentationFormat>
  <Paragraphs>106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方正正大黑简体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22</cp:revision>
  <dcterms:created xsi:type="dcterms:W3CDTF">2019-04-29T16:18:54Z</dcterms:created>
  <dcterms:modified xsi:type="dcterms:W3CDTF">2023-06-27T07:59:11Z</dcterms:modified>
</cp:coreProperties>
</file>