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6" r:id="rId2"/>
    <p:sldMasterId id="2147483680" r:id="rId3"/>
  </p:sldMasterIdLst>
  <p:notesMasterIdLst>
    <p:notesMasterId r:id="rId24"/>
  </p:notesMasterIdLst>
  <p:sldIdLst>
    <p:sldId id="257" r:id="rId4"/>
    <p:sldId id="258" r:id="rId5"/>
    <p:sldId id="260" r:id="rId6"/>
    <p:sldId id="262" r:id="rId7"/>
    <p:sldId id="263" r:id="rId8"/>
    <p:sldId id="11088546" r:id="rId9"/>
    <p:sldId id="11088526" r:id="rId10"/>
    <p:sldId id="11088527" r:id="rId11"/>
    <p:sldId id="11088547" r:id="rId12"/>
    <p:sldId id="11088549" r:id="rId13"/>
    <p:sldId id="11088548" r:id="rId14"/>
    <p:sldId id="11088550" r:id="rId15"/>
    <p:sldId id="11088551" r:id="rId16"/>
    <p:sldId id="11088552" r:id="rId17"/>
    <p:sldId id="11088529" r:id="rId18"/>
    <p:sldId id="11088553" r:id="rId19"/>
    <p:sldId id="11088554" r:id="rId20"/>
    <p:sldId id="11088537" r:id="rId21"/>
    <p:sldId id="11088555" r:id="rId22"/>
    <p:sldId id="11088556" r:id="rId23"/>
  </p:sldIdLst>
  <p:sldSz cx="12192000" cy="6858000"/>
  <p:notesSz cx="6858000" cy="9144000"/>
  <p:custDataLst>
    <p:tags r:id="rId25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4E90F6"/>
    <a:srgbClr val="AE5122"/>
    <a:srgbClr val="2265B7"/>
    <a:srgbClr val="9A3D2A"/>
    <a:srgbClr val="607FDA"/>
    <a:srgbClr val="33AAB7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89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684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104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11656-C667-4815-9901-CA36BDFD9637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7E9CBD-A6CF-47FB-BBCF-964395D0D28E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09792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003277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2010574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9717391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2787844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1337729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81613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098921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448927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72334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37487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8824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57783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57310823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383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32421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7351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9629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444272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269963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7E9CBD-A6CF-47FB-BBCF-964395D0D28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794930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12EAC842-D8FF-48AE-AB5A-686FCD20E5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2" y="7280"/>
            <a:ext cx="12166116" cy="6843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1016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227781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2023/6/29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723604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206032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173915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945587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11483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>
            <a:extLst>
              <a:ext uri="{FF2B5EF4-FFF2-40B4-BE49-F238E27FC236}">
                <a16:creationId xmlns:a16="http://schemas.microsoft.com/office/drawing/2014/main" xmlns="" id="{76A88C41-C0AA-4B81-BC7F-EE48DDB63C1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942" y="7280"/>
            <a:ext cx="12166116" cy="6843440"/>
          </a:xfrm>
          <a:prstGeom prst="rect">
            <a:avLst/>
          </a:prstGeom>
        </p:spPr>
      </p:pic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  <p:pic>
        <p:nvPicPr>
          <p:cNvPr id="16" name="图片 15">
            <a:extLst>
              <a:ext uri="{FF2B5EF4-FFF2-40B4-BE49-F238E27FC236}">
                <a16:creationId xmlns:a16="http://schemas.microsoft.com/office/drawing/2014/main" xmlns="" id="{DA8FAEFA-4ED7-4D97-8CF9-171692203B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3189" y="445518"/>
            <a:ext cx="1519990" cy="15199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3112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27152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03254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782017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990835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16634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481468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69997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256704" y="67337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hlinkClick r:id="rId2"/>
              </a:rPr>
              <a:t>模板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</a:rPr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1886692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6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3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8.xml"/><Relationship Id="rId1" Type="http://schemas.openxmlformats.org/officeDocument/2006/relationships/slideLayout" Target="../slideLayouts/slideLayout17.xml"/><Relationship Id="rId6" Type="http://schemas.openxmlformats.org/officeDocument/2006/relationships/slideLayout" Target="../slideLayouts/slideLayout22.xml"/><Relationship Id="rId11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E8A390-2A5F-4155-A562-D6A2A42F588C}" type="datetimeFigureOut">
              <a:rPr lang="zh-CN" altLang="en-US" smtClean="0"/>
              <a:t>2023/6/29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5F9179-6C44-473B-93E2-48E4BFB2ADA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3" r:id="rId4"/>
    <p:sldLayoutId id="2147483654" r:id="rId5"/>
    <p:sldLayoutId id="2147483675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73" r:id="rId13"/>
  </p:sldLayoutIdLst>
  <mc:AlternateContent xmlns:mc="http://schemas.openxmlformats.org/markup-compatibility/2006" xmlns:p14="http://schemas.microsoft.com/office/powerpoint/2010/main">
    <mc:Choice Requires="p14">
      <p:transition spd="slow" p14:dur="1500" advTm="2000">
        <p:random/>
      </p:transition>
    </mc:Choice>
    <mc:Fallback xmlns="">
      <p:transition spd="slow" advTm="2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8753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4022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  <p:sldLayoutId id="2147483682" r:id="rId2"/>
    <p:sldLayoutId id="2147483683" r:id="rId3"/>
    <p:sldLayoutId id="2147483684" r:id="rId4"/>
    <p:sldLayoutId id="2147483685" r:id="rId5"/>
    <p:sldLayoutId id="2147483686" r:id="rId6"/>
    <p:sldLayoutId id="2147483687" r:id="rId7"/>
    <p:sldLayoutId id="2147483688" r:id="rId8"/>
    <p:sldLayoutId id="2147483689" r:id="rId9"/>
    <p:sldLayoutId id="2147483690" r:id="rId10"/>
    <p:sldLayoutId id="21474836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3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文本框 16"/>
          <p:cNvSpPr txBox="1"/>
          <p:nvPr/>
        </p:nvSpPr>
        <p:spPr>
          <a:xfrm>
            <a:off x="1616114" y="4340845"/>
            <a:ext cx="4416594" cy="7875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600" dirty="0">
                <a:solidFill>
                  <a:srgbClr val="9A3D2A"/>
                </a:solidFill>
                <a:cs typeface="+mn-ea"/>
                <a:sym typeface="+mn-lt"/>
              </a:rPr>
              <a:t>在这个属于父亲的季节</a:t>
            </a:r>
          </a:p>
          <a:p>
            <a:pPr algn="ctr">
              <a:lnSpc>
                <a:spcPct val="150000"/>
              </a:lnSpc>
            </a:pPr>
            <a:r>
              <a:rPr lang="zh-CN" altLang="en-US" sz="1600" spc="600" dirty="0">
                <a:solidFill>
                  <a:srgbClr val="9A3D2A"/>
                </a:solidFill>
                <a:cs typeface="+mn-ea"/>
                <a:sym typeface="+mn-lt"/>
              </a:rPr>
              <a:t>我们没有理由，不为父亲微笑喝彩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C2973316-B424-4B5F-BF13-E1760281EB0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874" y="-130795"/>
            <a:ext cx="6789074" cy="4794782"/>
          </a:xfrm>
          <a:prstGeom prst="rect">
            <a:avLst/>
          </a:prstGeom>
        </p:spPr>
      </p:pic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681D23F6-C9BD-4224-8A73-0ED9A0816C9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803375" y="240632"/>
            <a:ext cx="6128451" cy="6128451"/>
          </a:xfrm>
          <a:prstGeom prst="rect">
            <a:avLst/>
          </a:prstGeom>
        </p:spPr>
      </p:pic>
      <p:pic>
        <p:nvPicPr>
          <p:cNvPr id="10" name="图片 9">
            <a:extLst>
              <a:ext uri="{FF2B5EF4-FFF2-40B4-BE49-F238E27FC236}">
                <a16:creationId xmlns:a16="http://schemas.microsoft.com/office/drawing/2014/main" xmlns="" id="{FDDF1371-742C-43E5-B201-88B3E65021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874" y="4462085"/>
            <a:ext cx="1332568" cy="1332566"/>
          </a:xfrm>
          <a:prstGeom prst="rect">
            <a:avLst/>
          </a:prstGeom>
        </p:spPr>
      </p:pic>
      <p:sp>
        <p:nvSpPr>
          <p:cNvPr id="13" name="文本框 12">
            <a:extLst>
              <a:ext uri="{FF2B5EF4-FFF2-40B4-BE49-F238E27FC236}">
                <a16:creationId xmlns:a16="http://schemas.microsoft.com/office/drawing/2014/main" xmlns="" id="{B1D9DD24-B51A-4720-A5DC-1166D972C8A0}"/>
              </a:ext>
            </a:extLst>
          </p:cNvPr>
          <p:cNvSpPr txBox="1"/>
          <p:nvPr/>
        </p:nvSpPr>
        <p:spPr>
          <a:xfrm>
            <a:off x="2097787" y="3940735"/>
            <a:ext cx="345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2265B7"/>
                </a:solidFill>
                <a:cs typeface="+mn-ea"/>
                <a:sym typeface="+mn-lt"/>
              </a:rPr>
              <a:t>父 亲 节 节 日 介 绍 </a:t>
            </a: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xmlns="" id="{E3F84BC0-CAD5-4CEE-AAA1-E4BDFA937D75}"/>
              </a:ext>
            </a:extLst>
          </p:cNvPr>
          <p:cNvSpPr txBox="1"/>
          <p:nvPr/>
        </p:nvSpPr>
        <p:spPr>
          <a:xfrm>
            <a:off x="2043794" y="5280191"/>
            <a:ext cx="3561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作者</a:t>
            </a:r>
            <a:r>
              <a:rPr lang="zh-CN" altLang="en-US" sz="1400" spc="300" dirty="0" smtClean="0">
                <a:solidFill>
                  <a:srgbClr val="9A3D2A"/>
                </a:solidFill>
                <a:cs typeface="+mn-ea"/>
                <a:sym typeface="+mn-lt"/>
              </a:rPr>
              <a:t>：</a:t>
            </a:r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优品</a:t>
            </a:r>
            <a:r>
              <a:rPr lang="en-US" altLang="zh-CN" sz="1400" spc="300" dirty="0" smtClean="0">
                <a:solidFill>
                  <a:srgbClr val="9A3D2A"/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 smtClean="0">
                <a:solidFill>
                  <a:srgbClr val="9A3D2A"/>
                </a:solidFill>
                <a:cs typeface="+mn-ea"/>
                <a:sym typeface="+mn-lt"/>
              </a:rPr>
              <a:t>    </a:t>
            </a:r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时间：</a:t>
            </a:r>
            <a:r>
              <a:rPr lang="en-US" altLang="zh-CN" sz="1400" spc="300" dirty="0" smtClean="0">
                <a:solidFill>
                  <a:srgbClr val="9A3D2A"/>
                </a:solidFill>
                <a:cs typeface="+mn-ea"/>
                <a:sym typeface="+mn-lt"/>
              </a:rPr>
              <a:t>20XX.6</a:t>
            </a:r>
            <a:endParaRPr lang="zh-CN" altLang="en-US" sz="1400" spc="300" dirty="0">
              <a:solidFill>
                <a:srgbClr val="9A3D2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2000"/>
    </mc:Choice>
    <mc:Fallback xmlns="">
      <p:transition advTm="2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3" grpId="0"/>
      <p:bldP spid="1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>
            <a:extLst>
              <a:ext uri="{FF2B5EF4-FFF2-40B4-BE49-F238E27FC236}">
                <a16:creationId xmlns:a16="http://schemas.microsoft.com/office/drawing/2014/main" xmlns="" id="{F16E4680-5405-44A0-8A63-71C8E90AABA9}"/>
              </a:ext>
            </a:extLst>
          </p:cNvPr>
          <p:cNvSpPr txBox="1"/>
          <p:nvPr/>
        </p:nvSpPr>
        <p:spPr bwMode="auto">
          <a:xfrm>
            <a:off x="1268003" y="2833871"/>
            <a:ext cx="5125081" cy="16438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algn="dist">
              <a:defRPr/>
            </a:pPr>
            <a:r>
              <a:rPr lang="zh-CN" altLang="en-US" sz="8800" b="1" kern="0" dirty="0">
                <a:solidFill>
                  <a:srgbClr val="2265B7"/>
                </a:solidFill>
                <a:cs typeface="+mn-ea"/>
                <a:sym typeface="+mn-lt"/>
              </a:rPr>
              <a:t>活动内容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7D1976EF-8902-475C-89CF-E1300250C164}"/>
              </a:ext>
            </a:extLst>
          </p:cNvPr>
          <p:cNvSpPr txBox="1"/>
          <p:nvPr/>
        </p:nvSpPr>
        <p:spPr>
          <a:xfrm>
            <a:off x="1927040" y="1650466"/>
            <a:ext cx="3807010" cy="103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en-US" altLang="zh-CN" sz="7200" dirty="0">
                <a:solidFill>
                  <a:srgbClr val="2265B7"/>
                </a:solidFill>
                <a:cs typeface="+mn-ea"/>
                <a:sym typeface="+mn-lt"/>
              </a:rPr>
              <a:t>PART 03</a:t>
            </a:r>
            <a:endParaRPr lang="zh-CN" altLang="en-US" sz="7200" dirty="0">
              <a:solidFill>
                <a:srgbClr val="2265B7"/>
              </a:solidFill>
              <a:cs typeface="+mn-ea"/>
              <a:sym typeface="+mn-lt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0F6C6C14-BC40-47D8-BDD8-0ACD06B535D6}"/>
              </a:ext>
            </a:extLst>
          </p:cNvPr>
          <p:cNvSpPr txBox="1"/>
          <p:nvPr/>
        </p:nvSpPr>
        <p:spPr bwMode="auto">
          <a:xfrm>
            <a:off x="787896" y="4310608"/>
            <a:ext cx="6085296" cy="5461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在此录入此部分的内容及说明，</a:t>
            </a:r>
            <a:r>
              <a:rPr lang="zh-CN" altLang="en-US" sz="1600" kern="0" spc="300" dirty="0">
                <a:solidFill>
                  <a:srgbClr val="2265B7"/>
                </a:solidFill>
                <a:cs typeface="+mn-ea"/>
                <a:sym typeface="+mn-lt"/>
              </a:rPr>
              <a:t>简单扼要。在此录入此部分的内容及说明，简单扼要。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300" normalizeH="0" baseline="0" noProof="0" dirty="0">
              <a:ln>
                <a:noFill/>
              </a:ln>
              <a:solidFill>
                <a:srgbClr val="2265B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940598E2-7FD9-4D37-BA42-1224662A522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50" y="416615"/>
            <a:ext cx="6024770" cy="602477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187624" y="66235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模板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http://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www.ypppt.com/jieri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</a:rPr>
              <a:t>/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33045" y="2811463"/>
            <a:ext cx="5473848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父亲节当天早餐一般是由子女们来做，父母可以继续睡觉，不必早起。由子女们做好早餐拿到床前给父母亲食用。此外，在美国儿女也会给父亲寄贺卡，买领带、袜子之类的小礼品送给父亲，以表达对父亲的敬重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xmlns="" id="{3D876A5E-D308-4112-B72F-07FFAC9C4823}"/>
              </a:ext>
            </a:extLst>
          </p:cNvPr>
          <p:cNvSpPr txBox="1"/>
          <p:nvPr/>
        </p:nvSpPr>
        <p:spPr>
          <a:xfrm>
            <a:off x="981634" y="2349798"/>
            <a:ext cx="2486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AE5122"/>
                </a:solidFill>
                <a:cs typeface="+mn-ea"/>
                <a:sym typeface="+mn-lt"/>
              </a:rPr>
              <a:t>为父母做早餐</a:t>
            </a:r>
          </a:p>
        </p:txBody>
      </p:sp>
      <p:pic>
        <p:nvPicPr>
          <p:cNvPr id="7" name="图片 6">
            <a:extLst>
              <a:ext uri="{FF2B5EF4-FFF2-40B4-BE49-F238E27FC236}">
                <a16:creationId xmlns:a16="http://schemas.microsoft.com/office/drawing/2014/main" xmlns="" id="{9A6B2959-4EE9-403A-A085-A2B7E12D5D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49709" y="1315791"/>
            <a:ext cx="4226417" cy="4226417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06421C13-B660-4E97-AABC-5C9B20AA4860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活动内容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drap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146598" y="2605759"/>
            <a:ext cx="5174937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女儿一般会念感谢信给父亲。她们会和父亲团聚，给父亲送上礼物和祝福。在日本，不管是已经出嫁的还是待字闺中的女儿，一般要给父亲写一封挚爱和祝福的信，将这封信捧到父亲面前，大声念给父亲听，感谢父亲的生身和养育之恩。</a:t>
            </a: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xmlns="" id="{85C3E294-B697-4407-AE73-8AECE8E5ED89}"/>
              </a:ext>
            </a:extLst>
          </p:cNvPr>
          <p:cNvSpPr txBox="1"/>
          <p:nvPr/>
        </p:nvSpPr>
        <p:spPr>
          <a:xfrm>
            <a:off x="391497" y="2144094"/>
            <a:ext cx="51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AE5122"/>
                </a:solidFill>
                <a:cs typeface="+mn-ea"/>
                <a:sym typeface="+mn-lt"/>
              </a:rPr>
              <a:t>给父亲念感恩信、搓背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97B1F678-154A-4F63-BBDD-E5A178CA31B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492251"/>
            <a:ext cx="4852226" cy="3873498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DDC8D8CF-3AF3-4623-8F48-7650BD449364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活动内容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wind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8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451199" y="2842642"/>
            <a:ext cx="5101903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在德国的父亲节这一天，嗜酒的德国父亲们可以想喝多醉就喝多醉，而且回家之后媳妇不许管。一些小镇上的男人一早推着载满大木桶装的啤酒小车出门，碰上谁就和谁喝，直至醉倒在街上。</a:t>
            </a:r>
          </a:p>
        </p:txBody>
      </p:sp>
      <p:sp>
        <p:nvSpPr>
          <p:cNvPr id="6" name="文本框 5">
            <a:extLst>
              <a:ext uri="{FF2B5EF4-FFF2-40B4-BE49-F238E27FC236}">
                <a16:creationId xmlns:a16="http://schemas.microsoft.com/office/drawing/2014/main" xmlns="" id="{D711DF65-DDE8-41D5-9F81-3B0C9FC1F39B}"/>
              </a:ext>
            </a:extLst>
          </p:cNvPr>
          <p:cNvSpPr txBox="1"/>
          <p:nvPr/>
        </p:nvSpPr>
        <p:spPr>
          <a:xfrm>
            <a:off x="207034" y="2380977"/>
            <a:ext cx="51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400" b="1" spc="300" dirty="0">
                <a:solidFill>
                  <a:srgbClr val="AE5122"/>
                </a:solidFill>
                <a:cs typeface="+mn-ea"/>
                <a:sym typeface="+mn-lt"/>
              </a:rPr>
              <a:t>父亲喝啤酒庆祝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BB529D07-69D7-4B74-A9A1-3E1AA786414D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50315"/>
            <a:ext cx="4885608" cy="4738156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F7CF74EC-79FE-4115-9F3E-B837ED77ED4C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03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活动内容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7">
            <a:extLst>
              <a:ext uri="{FF2B5EF4-FFF2-40B4-BE49-F238E27FC236}">
                <a16:creationId xmlns:a16="http://schemas.microsoft.com/office/drawing/2014/main" xmlns="" id="{CC483504-3BE7-415A-B3A1-78A113B6ABD0}"/>
              </a:ext>
            </a:extLst>
          </p:cNvPr>
          <p:cNvSpPr txBox="1"/>
          <p:nvPr/>
        </p:nvSpPr>
        <p:spPr bwMode="auto">
          <a:xfrm>
            <a:off x="1268003" y="2833871"/>
            <a:ext cx="5125081" cy="16438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algn="dist">
              <a:defRPr/>
            </a:pPr>
            <a:r>
              <a:rPr lang="zh-CN" altLang="en-US" sz="8800" b="1" kern="0" dirty="0">
                <a:solidFill>
                  <a:srgbClr val="2265B7"/>
                </a:solidFill>
                <a:cs typeface="+mn-ea"/>
                <a:sym typeface="+mn-lt"/>
              </a:rPr>
              <a:t>社会文化</a:t>
            </a:r>
          </a:p>
        </p:txBody>
      </p:sp>
      <p:sp>
        <p:nvSpPr>
          <p:cNvPr id="9" name="TextBox 15">
            <a:extLst>
              <a:ext uri="{FF2B5EF4-FFF2-40B4-BE49-F238E27FC236}">
                <a16:creationId xmlns:a16="http://schemas.microsoft.com/office/drawing/2014/main" xmlns="" id="{986864BF-7DFB-4716-B58C-26C536B5FA0F}"/>
              </a:ext>
            </a:extLst>
          </p:cNvPr>
          <p:cNvSpPr txBox="1"/>
          <p:nvPr/>
        </p:nvSpPr>
        <p:spPr>
          <a:xfrm>
            <a:off x="1927040" y="1650466"/>
            <a:ext cx="3807010" cy="103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en-US" altLang="zh-CN" sz="7200" dirty="0">
                <a:solidFill>
                  <a:srgbClr val="2265B7"/>
                </a:solidFill>
                <a:cs typeface="+mn-ea"/>
                <a:sym typeface="+mn-lt"/>
              </a:rPr>
              <a:t>PART 04</a:t>
            </a:r>
            <a:endParaRPr lang="zh-CN" altLang="en-US" sz="7200" dirty="0">
              <a:solidFill>
                <a:srgbClr val="2265B7"/>
              </a:solidFill>
              <a:cs typeface="+mn-ea"/>
              <a:sym typeface="+mn-lt"/>
            </a:endParaRPr>
          </a:p>
        </p:txBody>
      </p:sp>
      <p:sp>
        <p:nvSpPr>
          <p:cNvPr id="10" name="TextBox 8">
            <a:extLst>
              <a:ext uri="{FF2B5EF4-FFF2-40B4-BE49-F238E27FC236}">
                <a16:creationId xmlns:a16="http://schemas.microsoft.com/office/drawing/2014/main" xmlns="" id="{C403BDD4-ED9F-43E2-A4A0-CD55D0DBF896}"/>
              </a:ext>
            </a:extLst>
          </p:cNvPr>
          <p:cNvSpPr txBox="1"/>
          <p:nvPr/>
        </p:nvSpPr>
        <p:spPr bwMode="auto">
          <a:xfrm>
            <a:off x="787896" y="4310608"/>
            <a:ext cx="6085296" cy="5461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在此录入此部分的内容及说明，</a:t>
            </a:r>
            <a:r>
              <a:rPr lang="zh-CN" altLang="en-US" sz="1600" kern="0" spc="300" dirty="0">
                <a:solidFill>
                  <a:srgbClr val="2265B7"/>
                </a:solidFill>
                <a:cs typeface="+mn-ea"/>
                <a:sym typeface="+mn-lt"/>
              </a:rPr>
              <a:t>简单扼要。在此录入此部分的内容及说明，简单扼要。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300" normalizeH="0" baseline="0" noProof="0" dirty="0">
              <a:ln>
                <a:noFill/>
              </a:ln>
              <a:solidFill>
                <a:srgbClr val="2265B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1" name="图片 10">
            <a:extLst>
              <a:ext uri="{FF2B5EF4-FFF2-40B4-BE49-F238E27FC236}">
                <a16:creationId xmlns:a16="http://schemas.microsoft.com/office/drawing/2014/main" xmlns="" id="{17AC29CD-D5A7-4CA7-AC17-05ED82A5274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50" y="416615"/>
            <a:ext cx="6024770" cy="6024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548135" y="2627430"/>
            <a:ext cx="492857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spc="300" dirty="0">
                <a:cs typeface="+mn-ea"/>
                <a:sym typeface="+mn-lt"/>
              </a:rPr>
              <a:t>拥有思想的瞬间，是幸福的；拥有感受的快意，是幸福的；拥有父爱也是幸福的。</a:t>
            </a:r>
            <a:endParaRPr lang="en-US" altLang="zh-CN" sz="2000" spc="3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z="2000" spc="300" dirty="0">
                <a:cs typeface="+mn-ea"/>
                <a:sym typeface="+mn-lt"/>
              </a:rPr>
              <a:t>——</a:t>
            </a:r>
            <a:r>
              <a:rPr lang="zh-CN" altLang="en-US" sz="2000" spc="300" dirty="0">
                <a:cs typeface="+mn-ea"/>
                <a:sym typeface="+mn-lt"/>
              </a:rPr>
              <a:t>台湾著名作家琼瑶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3BBFF6AE-6E7D-4A51-B1FA-2270CE7BF803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739155"/>
            <a:ext cx="5379690" cy="5379690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C6C28D4F-DE32-4DBE-BFED-F5494FF25F89}"/>
              </a:ext>
            </a:extLst>
          </p:cNvPr>
          <p:cNvSpPr/>
          <p:nvPr/>
        </p:nvSpPr>
        <p:spPr>
          <a:xfrm>
            <a:off x="1742808" y="1050315"/>
            <a:ext cx="4733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社会文化</a:t>
            </a: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名家父爱感言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1229761" y="2577323"/>
            <a:ext cx="5759999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恐惧时，父爱是一块踏脚的石；黑暗时，父爱是一盏照明的灯；枯竭时，父爱是一湾生命之水；努力时，父爱是精神上的支柱；成功时，父爱又是鼓励与警钟。 </a:t>
            </a:r>
            <a:endParaRPr lang="en-US" altLang="zh-CN" spc="3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pc="300" dirty="0">
                <a:cs typeface="+mn-ea"/>
                <a:sym typeface="+mn-lt"/>
              </a:rPr>
              <a:t>——</a:t>
            </a:r>
            <a:r>
              <a:rPr lang="zh-CN" altLang="en-US" spc="300" dirty="0">
                <a:cs typeface="+mn-ea"/>
                <a:sym typeface="+mn-lt"/>
              </a:rPr>
              <a:t>香港著名作家梁凤仪</a:t>
            </a:r>
          </a:p>
        </p:txBody>
      </p: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760725E0-6F09-4699-8AD6-DBD245644574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44058" y="1573535"/>
            <a:ext cx="4018181" cy="4018181"/>
          </a:xfrm>
          <a:prstGeom prst="rect">
            <a:avLst/>
          </a:prstGeom>
        </p:spPr>
      </p:pic>
      <p:sp>
        <p:nvSpPr>
          <p:cNvPr id="8" name="矩形 7">
            <a:extLst>
              <a:ext uri="{FF2B5EF4-FFF2-40B4-BE49-F238E27FC236}">
                <a16:creationId xmlns:a16="http://schemas.microsoft.com/office/drawing/2014/main" xmlns="" id="{DBC3B1FD-ACD5-4AB3-9FD3-F07D00694843}"/>
              </a:ext>
            </a:extLst>
          </p:cNvPr>
          <p:cNvSpPr/>
          <p:nvPr/>
        </p:nvSpPr>
        <p:spPr>
          <a:xfrm>
            <a:off x="1742808" y="1050315"/>
            <a:ext cx="4733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社会文化</a:t>
            </a: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名家父爱感言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1620515" y="2891295"/>
            <a:ext cx="4475485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cs typeface="+mn-ea"/>
                <a:sym typeface="+mn-lt"/>
              </a:rPr>
              <a:t>父爱是沉默的，如果你感觉到了那就不是父爱了！ </a:t>
            </a:r>
            <a:endParaRPr lang="en-US" altLang="zh-CN" spc="300" dirty="0">
              <a:cs typeface="+mn-ea"/>
              <a:sym typeface="+mn-lt"/>
            </a:endParaRPr>
          </a:p>
          <a:p>
            <a:pPr algn="r">
              <a:lnSpc>
                <a:spcPct val="150000"/>
              </a:lnSpc>
            </a:pPr>
            <a:r>
              <a:rPr lang="en-US" altLang="zh-CN" spc="300" dirty="0">
                <a:cs typeface="+mn-ea"/>
                <a:sym typeface="+mn-lt"/>
              </a:rPr>
              <a:t>——</a:t>
            </a:r>
            <a:r>
              <a:rPr lang="zh-CN" altLang="en-US" spc="300" dirty="0">
                <a:cs typeface="+mn-ea"/>
                <a:sym typeface="+mn-lt"/>
              </a:rPr>
              <a:t>冰心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8795C123-175F-4F38-ADF5-BE9A2382281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12603" y="1573535"/>
            <a:ext cx="5645533" cy="423415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0627EAF-CBA4-4976-AAC7-5738FE0C2EB2}"/>
              </a:ext>
            </a:extLst>
          </p:cNvPr>
          <p:cNvSpPr/>
          <p:nvPr/>
        </p:nvSpPr>
        <p:spPr>
          <a:xfrm>
            <a:off x="1742808" y="1050315"/>
            <a:ext cx="4733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社会文化</a:t>
            </a: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名家父爱感言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53610" y="2770831"/>
            <a:ext cx="462166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kern="0" spc="300" dirty="0">
                <a:solidFill>
                  <a:schemeClr val="tx1"/>
                </a:solidFill>
                <a:cs typeface="+mn-ea"/>
                <a:sym typeface="+mn-lt"/>
              </a:rPr>
              <a:t>如果，您是一颗沧桑的老树，那么，我愿是那会唱歌的百灵，日夜栖在您的枝头鸣叫，换回您的年轻，让您永远青翠。爸爸，我爱您！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78EFF2ED-C451-49C7-A740-A4718931077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75274" y="568104"/>
            <a:ext cx="5255915" cy="5255915"/>
          </a:xfrm>
          <a:prstGeom prst="rect">
            <a:avLst/>
          </a:prstGeom>
        </p:spPr>
      </p:pic>
      <p:sp>
        <p:nvSpPr>
          <p:cNvPr id="7" name="矩形 6">
            <a:extLst>
              <a:ext uri="{FF2B5EF4-FFF2-40B4-BE49-F238E27FC236}">
                <a16:creationId xmlns:a16="http://schemas.microsoft.com/office/drawing/2014/main" xmlns="" id="{03B4A9E8-2868-4A9C-8DAA-A57940810E4E}"/>
              </a:ext>
            </a:extLst>
          </p:cNvPr>
          <p:cNvSpPr/>
          <p:nvPr/>
        </p:nvSpPr>
        <p:spPr>
          <a:xfrm>
            <a:off x="1742808" y="1050315"/>
            <a:ext cx="473390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dist">
              <a:defRPr/>
            </a:pP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04 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社会文化</a:t>
            </a:r>
            <a:r>
              <a:rPr lang="en-US" altLang="zh-CN" sz="2800" dirty="0">
                <a:solidFill>
                  <a:srgbClr val="2265B7"/>
                </a:solidFill>
                <a:cs typeface="+mn-ea"/>
                <a:sym typeface="+mn-lt"/>
              </a:rPr>
              <a:t>-</a:t>
            </a:r>
            <a:r>
              <a:rPr lang="zh-CN" altLang="en-US" sz="2800" dirty="0">
                <a:solidFill>
                  <a:srgbClr val="2265B7"/>
                </a:solidFill>
                <a:cs typeface="+mn-ea"/>
                <a:sym typeface="+mn-lt"/>
              </a:rPr>
              <a:t>名家父爱感言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2B7400AB-18C1-4C67-9447-646914F91B4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6" name="文本框 15">
            <a:extLst>
              <a:ext uri="{FF2B5EF4-FFF2-40B4-BE49-F238E27FC236}">
                <a16:creationId xmlns:a16="http://schemas.microsoft.com/office/drawing/2014/main" xmlns="" id="{EBFA3391-FA4C-4A28-8490-AFCC879D6B45}"/>
              </a:ext>
            </a:extLst>
          </p:cNvPr>
          <p:cNvSpPr txBox="1"/>
          <p:nvPr/>
        </p:nvSpPr>
        <p:spPr>
          <a:xfrm>
            <a:off x="1616114" y="4340845"/>
            <a:ext cx="4416594" cy="7875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1600" spc="600" dirty="0">
                <a:solidFill>
                  <a:srgbClr val="9A3D2A"/>
                </a:solidFill>
                <a:cs typeface="+mn-ea"/>
                <a:sym typeface="+mn-lt"/>
              </a:rPr>
              <a:t>在这个属于父亲的季节</a:t>
            </a:r>
          </a:p>
          <a:p>
            <a:pPr algn="ctr">
              <a:lnSpc>
                <a:spcPct val="150000"/>
              </a:lnSpc>
            </a:pPr>
            <a:r>
              <a:rPr lang="zh-CN" altLang="en-US" sz="1600" spc="600" dirty="0">
                <a:solidFill>
                  <a:srgbClr val="9A3D2A"/>
                </a:solidFill>
                <a:cs typeface="+mn-ea"/>
                <a:sym typeface="+mn-lt"/>
              </a:rPr>
              <a:t>我们没有理由，不为父亲微笑喝彩</a:t>
            </a:r>
          </a:p>
        </p:txBody>
      </p:sp>
      <p:pic>
        <p:nvPicPr>
          <p:cNvPr id="17" name="图片 16">
            <a:extLst>
              <a:ext uri="{FF2B5EF4-FFF2-40B4-BE49-F238E27FC236}">
                <a16:creationId xmlns:a16="http://schemas.microsoft.com/office/drawing/2014/main" xmlns="" id="{EA588893-0E02-4CF5-8C8F-3BAD10B69E4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BEBA8EAE-BF5A-486C-A8C5-ECC9F3942E4B}">
                <a14:imgProps xmlns:a14="http://schemas.microsoft.com/office/drawing/2010/main">
                  <a14:imgLayer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874" y="-130795"/>
            <a:ext cx="6789074" cy="4794782"/>
          </a:xfrm>
          <a:prstGeom prst="rect">
            <a:avLst/>
          </a:prstGeom>
        </p:spPr>
      </p:pic>
      <p:pic>
        <p:nvPicPr>
          <p:cNvPr id="18" name="图片 17">
            <a:extLst>
              <a:ext uri="{FF2B5EF4-FFF2-40B4-BE49-F238E27FC236}">
                <a16:creationId xmlns:a16="http://schemas.microsoft.com/office/drawing/2014/main" xmlns="" id="{C8F94D71-E513-4736-AFD1-C7B7E2E77F91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803375" y="240632"/>
            <a:ext cx="6128451" cy="6128451"/>
          </a:xfrm>
          <a:prstGeom prst="rect">
            <a:avLst/>
          </a:prstGeom>
        </p:spPr>
      </p:pic>
      <p:pic>
        <p:nvPicPr>
          <p:cNvPr id="19" name="图片 18">
            <a:extLst>
              <a:ext uri="{FF2B5EF4-FFF2-40B4-BE49-F238E27FC236}">
                <a16:creationId xmlns:a16="http://schemas.microsoft.com/office/drawing/2014/main" xmlns="" id="{42D73ABF-7646-4355-A4DA-181C6081F24B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9874" y="4462085"/>
            <a:ext cx="1332568" cy="1332566"/>
          </a:xfrm>
          <a:prstGeom prst="rect">
            <a:avLst/>
          </a:prstGeom>
        </p:spPr>
      </p:pic>
      <p:sp>
        <p:nvSpPr>
          <p:cNvPr id="20" name="文本框 19">
            <a:extLst>
              <a:ext uri="{FF2B5EF4-FFF2-40B4-BE49-F238E27FC236}">
                <a16:creationId xmlns:a16="http://schemas.microsoft.com/office/drawing/2014/main" xmlns="" id="{6C82E978-5417-4CF0-91B8-91540ED60664}"/>
              </a:ext>
            </a:extLst>
          </p:cNvPr>
          <p:cNvSpPr txBox="1"/>
          <p:nvPr/>
        </p:nvSpPr>
        <p:spPr>
          <a:xfrm>
            <a:off x="2097787" y="3940735"/>
            <a:ext cx="34532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/>
            <a:r>
              <a:rPr lang="zh-CN" altLang="en-US" sz="2000" dirty="0">
                <a:solidFill>
                  <a:srgbClr val="2265B7"/>
                </a:solidFill>
                <a:cs typeface="+mn-ea"/>
                <a:sym typeface="+mn-lt"/>
              </a:rPr>
              <a:t>父 亲 节 节 日 介 绍 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:a16="http://schemas.microsoft.com/office/drawing/2014/main" xmlns="" id="{C7537993-E161-4223-9A08-DAD3ED79B287}"/>
              </a:ext>
            </a:extLst>
          </p:cNvPr>
          <p:cNvSpPr txBox="1"/>
          <p:nvPr/>
        </p:nvSpPr>
        <p:spPr>
          <a:xfrm>
            <a:off x="2043796" y="5280191"/>
            <a:ext cx="3561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作者</a:t>
            </a:r>
            <a:r>
              <a:rPr lang="zh-CN" altLang="en-US" sz="1400" spc="300" dirty="0" smtClean="0">
                <a:solidFill>
                  <a:srgbClr val="9A3D2A"/>
                </a:solidFill>
                <a:cs typeface="+mn-ea"/>
                <a:sym typeface="+mn-lt"/>
              </a:rPr>
              <a:t>：</a:t>
            </a:r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优品</a:t>
            </a:r>
            <a:r>
              <a:rPr lang="en-US" altLang="zh-CN" sz="1400" spc="300" dirty="0" smtClean="0">
                <a:solidFill>
                  <a:srgbClr val="9A3D2A"/>
                </a:solidFill>
                <a:cs typeface="+mn-ea"/>
                <a:sym typeface="+mn-lt"/>
              </a:rPr>
              <a:t>PPT</a:t>
            </a:r>
            <a:r>
              <a:rPr lang="zh-CN" altLang="en-US" sz="1400" spc="300" dirty="0" smtClean="0">
                <a:solidFill>
                  <a:srgbClr val="9A3D2A"/>
                </a:solidFill>
                <a:cs typeface="+mn-ea"/>
                <a:sym typeface="+mn-lt"/>
              </a:rPr>
              <a:t>    </a:t>
            </a:r>
            <a:r>
              <a:rPr lang="zh-CN" altLang="en-US" sz="1400" spc="300" dirty="0">
                <a:solidFill>
                  <a:srgbClr val="9A3D2A"/>
                </a:solidFill>
                <a:cs typeface="+mn-ea"/>
                <a:sym typeface="+mn-lt"/>
              </a:rPr>
              <a:t>时间：</a:t>
            </a:r>
            <a:r>
              <a:rPr lang="en-US" altLang="zh-CN" sz="1400" spc="300" dirty="0" smtClean="0">
                <a:solidFill>
                  <a:srgbClr val="9A3D2A"/>
                </a:solidFill>
                <a:cs typeface="+mn-ea"/>
                <a:sym typeface="+mn-lt"/>
              </a:rPr>
              <a:t>20XX.6</a:t>
            </a:r>
            <a:endParaRPr lang="zh-CN" altLang="en-US" sz="1400" spc="300" dirty="0">
              <a:solidFill>
                <a:srgbClr val="9A3D2A"/>
              </a:solidFill>
              <a:cs typeface="+mn-ea"/>
              <a:sym typeface="+mn-lt"/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9000">
        <p15:prstTrans prst="wind"/>
      </p:transition>
    </mc:Choice>
    <mc:Fallback xmlns="">
      <p:transition spd="slow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>
            <a:extLst>
              <a:ext uri="{FF2B5EF4-FFF2-40B4-BE49-F238E27FC236}">
                <a16:creationId xmlns:a16="http://schemas.microsoft.com/office/drawing/2014/main" xmlns="" id="{8926C5D9-0FB0-4E9A-B0FD-D722AD7C945A}"/>
              </a:ext>
            </a:extLst>
          </p:cNvPr>
          <p:cNvGrpSpPr/>
          <p:nvPr/>
        </p:nvGrpSpPr>
        <p:grpSpPr>
          <a:xfrm>
            <a:off x="1568735" y="1889547"/>
            <a:ext cx="4855803" cy="1042561"/>
            <a:chOff x="2133620" y="2124271"/>
            <a:chExt cx="4855803" cy="1042561"/>
          </a:xfrm>
        </p:grpSpPr>
        <p:sp>
          <p:nvSpPr>
            <p:cNvPr id="2" name="TextBox 7"/>
            <p:cNvSpPr txBox="1"/>
            <p:nvPr/>
          </p:nvSpPr>
          <p:spPr bwMode="auto">
            <a:xfrm>
              <a:off x="2943055" y="2135612"/>
              <a:ext cx="2236510" cy="69901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2800" b="1" i="0" u="none" strike="noStrike" kern="0" cap="none" spc="300" normalizeH="0" baseline="0" noProof="0" dirty="0">
                  <a:ln>
                    <a:noFill/>
                  </a:ln>
                  <a:solidFill>
                    <a:srgbClr val="2265B7"/>
                  </a:solidFill>
                  <a:effectLst/>
                  <a:uLnTx/>
                  <a:uFillTx/>
                  <a:cs typeface="+mn-ea"/>
                  <a:sym typeface="+mn-lt"/>
                </a:rPr>
                <a:t>发展历史</a:t>
              </a:r>
            </a:p>
          </p:txBody>
        </p:sp>
        <p:sp>
          <p:nvSpPr>
            <p:cNvPr id="3" name="TextBox 8"/>
            <p:cNvSpPr txBox="1"/>
            <p:nvPr/>
          </p:nvSpPr>
          <p:spPr bwMode="auto">
            <a:xfrm>
              <a:off x="3029098" y="2620664"/>
              <a:ext cx="3960325" cy="546168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300" normalizeH="0" baseline="0" noProof="0" dirty="0">
                  <a:ln>
                    <a:noFill/>
                  </a:ln>
                  <a:solidFill>
                    <a:srgbClr val="2265B7"/>
                  </a:solidFill>
                  <a:effectLst/>
                  <a:uLnTx/>
                  <a:uFillTx/>
                  <a:cs typeface="+mn-ea"/>
                  <a:sym typeface="+mn-lt"/>
                </a:rPr>
                <a:t>在此录入此部分的内容及说明，简单扼要</a:t>
              </a:r>
            </a:p>
          </p:txBody>
        </p:sp>
        <p:sp>
          <p:nvSpPr>
            <p:cNvPr id="34" name="TextBox 15"/>
            <p:cNvSpPr txBox="1"/>
            <p:nvPr/>
          </p:nvSpPr>
          <p:spPr>
            <a:xfrm>
              <a:off x="2133620" y="2124271"/>
              <a:ext cx="918128" cy="7078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altLang="zh-CN" sz="3200" b="1" spc="300" dirty="0">
                  <a:solidFill>
                    <a:srgbClr val="2265B7"/>
                  </a:solidFill>
                  <a:cs typeface="+mn-ea"/>
                  <a:sym typeface="+mn-lt"/>
                </a:rPr>
                <a:t>01</a:t>
              </a:r>
              <a:endParaRPr lang="zh-CN" altLang="en-US" sz="3200" b="1" spc="300" dirty="0">
                <a:solidFill>
                  <a:srgbClr val="2265B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" name="组合 8">
            <a:extLst>
              <a:ext uri="{FF2B5EF4-FFF2-40B4-BE49-F238E27FC236}">
                <a16:creationId xmlns:a16="http://schemas.microsoft.com/office/drawing/2014/main" xmlns="" id="{9DB29A00-0F45-44C3-9439-695D000675A4}"/>
              </a:ext>
            </a:extLst>
          </p:cNvPr>
          <p:cNvGrpSpPr/>
          <p:nvPr/>
        </p:nvGrpSpPr>
        <p:grpSpPr>
          <a:xfrm>
            <a:off x="1568735" y="3832979"/>
            <a:ext cx="4868313" cy="958024"/>
            <a:chOff x="2153342" y="3885060"/>
            <a:chExt cx="4868313" cy="958024"/>
          </a:xfrm>
        </p:grpSpPr>
        <p:sp>
          <p:nvSpPr>
            <p:cNvPr id="29" name="TextBox 10"/>
            <p:cNvSpPr txBox="1"/>
            <p:nvPr/>
          </p:nvSpPr>
          <p:spPr bwMode="auto">
            <a:xfrm>
              <a:off x="2965792" y="4403383"/>
              <a:ext cx="4055863" cy="439701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300" normalizeH="0" baseline="0" noProof="0" dirty="0">
                  <a:ln>
                    <a:noFill/>
                  </a:ln>
                  <a:solidFill>
                    <a:srgbClr val="2265B7"/>
                  </a:solidFill>
                  <a:effectLst/>
                  <a:uLnTx/>
                  <a:uFillTx/>
                  <a:cs typeface="+mn-ea"/>
                  <a:sym typeface="+mn-lt"/>
                </a:rPr>
                <a:t>在此录入此部分的内容及说明，简单扼要</a:t>
              </a:r>
            </a:p>
          </p:txBody>
        </p:sp>
        <p:sp>
          <p:nvSpPr>
            <p:cNvPr id="30" name="TextBox 11"/>
            <p:cNvSpPr txBox="1"/>
            <p:nvPr/>
          </p:nvSpPr>
          <p:spPr bwMode="auto">
            <a:xfrm>
              <a:off x="3001281" y="3912672"/>
              <a:ext cx="2236787" cy="74518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>
                <a:defRPr/>
              </a:pPr>
              <a:r>
                <a:rPr lang="zh-CN" altLang="en-US" sz="2800" b="1" kern="0" spc="300" dirty="0">
                  <a:solidFill>
                    <a:srgbClr val="2265B7"/>
                  </a:solidFill>
                  <a:cs typeface="+mn-ea"/>
                  <a:sym typeface="+mn-lt"/>
                </a:rPr>
                <a:t>活动内容</a:t>
              </a:r>
            </a:p>
          </p:txBody>
        </p:sp>
        <p:sp>
          <p:nvSpPr>
            <p:cNvPr id="35" name="TextBox 16"/>
            <p:cNvSpPr txBox="1"/>
            <p:nvPr/>
          </p:nvSpPr>
          <p:spPr>
            <a:xfrm>
              <a:off x="2153342" y="3885060"/>
              <a:ext cx="858641" cy="7078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altLang="zh-CN" sz="3200" b="1" spc="300" dirty="0">
                  <a:solidFill>
                    <a:srgbClr val="2265B7"/>
                  </a:solidFill>
                  <a:cs typeface="+mn-ea"/>
                  <a:sym typeface="+mn-lt"/>
                </a:rPr>
                <a:t>03</a:t>
              </a:r>
              <a:endParaRPr lang="zh-CN" altLang="en-US" sz="3200" b="1" spc="300" dirty="0">
                <a:solidFill>
                  <a:srgbClr val="2265B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xmlns="" id="{F4EA75EC-936E-41AA-AE18-14D6FDD946CC}"/>
              </a:ext>
            </a:extLst>
          </p:cNvPr>
          <p:cNvGrpSpPr/>
          <p:nvPr/>
        </p:nvGrpSpPr>
        <p:grpSpPr>
          <a:xfrm>
            <a:off x="1568735" y="2862248"/>
            <a:ext cx="5003102" cy="1006139"/>
            <a:chOff x="2113315" y="3033131"/>
            <a:chExt cx="5003102" cy="1006139"/>
          </a:xfrm>
        </p:grpSpPr>
        <p:sp>
          <p:nvSpPr>
            <p:cNvPr id="4" name="TextBox 9"/>
            <p:cNvSpPr txBox="1"/>
            <p:nvPr/>
          </p:nvSpPr>
          <p:spPr bwMode="auto">
            <a:xfrm>
              <a:off x="2930860" y="3043047"/>
              <a:ext cx="2236787" cy="651303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>
                <a:defRPr/>
              </a:pPr>
              <a:r>
                <a:rPr lang="zh-CN" altLang="en-US" sz="2800" b="1" kern="0" spc="300" dirty="0">
                  <a:solidFill>
                    <a:srgbClr val="2265B7"/>
                  </a:solidFill>
                  <a:cs typeface="+mn-ea"/>
                  <a:sym typeface="+mn-lt"/>
                </a:rPr>
                <a:t>节日日期</a:t>
              </a:r>
            </a:p>
          </p:txBody>
        </p:sp>
        <p:sp>
          <p:nvSpPr>
            <p:cNvPr id="31" name="TextBox 12"/>
            <p:cNvSpPr txBox="1"/>
            <p:nvPr/>
          </p:nvSpPr>
          <p:spPr bwMode="auto">
            <a:xfrm>
              <a:off x="3060554" y="3493103"/>
              <a:ext cx="4055863" cy="546167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300" normalizeH="0" baseline="0" noProof="0" dirty="0">
                  <a:ln>
                    <a:noFill/>
                  </a:ln>
                  <a:solidFill>
                    <a:srgbClr val="2265B7"/>
                  </a:solidFill>
                  <a:effectLst/>
                  <a:uLnTx/>
                  <a:uFillTx/>
                  <a:cs typeface="+mn-ea"/>
                  <a:sym typeface="+mn-lt"/>
                </a:rPr>
                <a:t>在此录入此部分的内容及说明，简单扼要</a:t>
              </a:r>
            </a:p>
          </p:txBody>
        </p:sp>
        <p:sp>
          <p:nvSpPr>
            <p:cNvPr id="36" name="TextBox 17"/>
            <p:cNvSpPr txBox="1"/>
            <p:nvPr/>
          </p:nvSpPr>
          <p:spPr>
            <a:xfrm>
              <a:off x="2113315" y="3033131"/>
              <a:ext cx="858641" cy="7078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altLang="zh-CN" sz="3200" b="1" spc="300" dirty="0">
                  <a:solidFill>
                    <a:srgbClr val="2265B7"/>
                  </a:solidFill>
                  <a:cs typeface="+mn-ea"/>
                  <a:sym typeface="+mn-lt"/>
                </a:rPr>
                <a:t>02</a:t>
              </a:r>
              <a:endParaRPr lang="zh-CN" altLang="en-US" sz="3200" b="1" spc="300" dirty="0">
                <a:solidFill>
                  <a:srgbClr val="2265B7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xmlns="" id="{D09DB867-0BD9-46C7-AA44-8B0B69AA80C5}"/>
              </a:ext>
            </a:extLst>
          </p:cNvPr>
          <p:cNvGrpSpPr/>
          <p:nvPr/>
        </p:nvGrpSpPr>
        <p:grpSpPr>
          <a:xfrm>
            <a:off x="1568735" y="4791003"/>
            <a:ext cx="4773553" cy="998651"/>
            <a:chOff x="2133388" y="4732730"/>
            <a:chExt cx="4773553" cy="998651"/>
          </a:xfrm>
        </p:grpSpPr>
        <p:sp>
          <p:nvSpPr>
            <p:cNvPr id="32" name="TextBox 13"/>
            <p:cNvSpPr txBox="1"/>
            <p:nvPr/>
          </p:nvSpPr>
          <p:spPr bwMode="auto">
            <a:xfrm>
              <a:off x="3020670" y="4732730"/>
              <a:ext cx="2236787" cy="707885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lvl="0">
                <a:defRPr/>
              </a:pPr>
              <a:r>
                <a:rPr lang="zh-CN" altLang="en-US" sz="2800" b="1" kern="0" spc="300" dirty="0">
                  <a:solidFill>
                    <a:srgbClr val="2265B7"/>
                  </a:solidFill>
                  <a:cs typeface="+mn-ea"/>
                  <a:sym typeface="+mn-lt"/>
                </a:rPr>
                <a:t>社会文化</a:t>
              </a:r>
            </a:p>
          </p:txBody>
        </p:sp>
        <p:sp>
          <p:nvSpPr>
            <p:cNvPr id="33" name="TextBox 14"/>
            <p:cNvSpPr txBox="1"/>
            <p:nvPr/>
          </p:nvSpPr>
          <p:spPr bwMode="auto">
            <a:xfrm>
              <a:off x="2981328" y="5230177"/>
              <a:ext cx="3925613" cy="501204"/>
            </a:xfrm>
            <a:prstGeom prst="rect">
              <a:avLst/>
            </a:prstGeom>
            <a:noFill/>
          </p:spPr>
          <p:txBody>
            <a:bodyPr wrap="square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200" b="1" i="0" u="none" strike="noStrike" kern="0" cap="none" spc="300" normalizeH="0" baseline="0" noProof="0" dirty="0">
                  <a:ln>
                    <a:noFill/>
                  </a:ln>
                  <a:solidFill>
                    <a:srgbClr val="2265B7"/>
                  </a:solidFill>
                  <a:effectLst/>
                  <a:uLnTx/>
                  <a:uFillTx/>
                  <a:cs typeface="+mn-ea"/>
                  <a:sym typeface="+mn-lt"/>
                </a:rPr>
                <a:t>在此录入此部分的内容及说明，简单扼要</a:t>
              </a:r>
            </a:p>
          </p:txBody>
        </p:sp>
        <p:sp>
          <p:nvSpPr>
            <p:cNvPr id="37" name="TextBox 18"/>
            <p:cNvSpPr txBox="1"/>
            <p:nvPr/>
          </p:nvSpPr>
          <p:spPr>
            <a:xfrm>
              <a:off x="2133388" y="4761653"/>
              <a:ext cx="848073" cy="707886"/>
            </a:xfrm>
            <a:prstGeom prst="rect">
              <a:avLst/>
            </a:prstGeom>
            <a:noFill/>
          </p:spPr>
          <p:txBody>
            <a:bodyPr wrap="square" rtlCol="0">
              <a:noAutofit/>
            </a:bodyPr>
            <a:lstStyle/>
            <a:p>
              <a:r>
                <a:rPr lang="en-US" altLang="zh-CN" sz="3200" b="1" spc="300" dirty="0">
                  <a:solidFill>
                    <a:srgbClr val="2265B7"/>
                  </a:solidFill>
                  <a:cs typeface="+mn-ea"/>
                  <a:sym typeface="+mn-lt"/>
                </a:rPr>
                <a:t>04</a:t>
              </a:r>
              <a:endParaRPr lang="zh-CN" altLang="en-US" sz="3200" b="1" spc="300" dirty="0">
                <a:solidFill>
                  <a:srgbClr val="2265B7"/>
                </a:solidFill>
                <a:cs typeface="+mn-ea"/>
                <a:sym typeface="+mn-lt"/>
              </a:endParaRPr>
            </a:p>
          </p:txBody>
        </p:sp>
      </p:grpSp>
      <p:pic>
        <p:nvPicPr>
          <p:cNvPr id="6" name="图片 5">
            <a:extLst>
              <a:ext uri="{FF2B5EF4-FFF2-40B4-BE49-F238E27FC236}">
                <a16:creationId xmlns:a16="http://schemas.microsoft.com/office/drawing/2014/main" xmlns="" id="{E57F7031-F8C0-4B35-96F7-B586E1B9B9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24550" y="164405"/>
            <a:ext cx="5934754" cy="5934754"/>
          </a:xfrm>
          <a:prstGeom prst="rect">
            <a:avLst/>
          </a:prstGeom>
        </p:spPr>
      </p:pic>
      <p:sp>
        <p:nvSpPr>
          <p:cNvPr id="11" name="文本框 10">
            <a:extLst>
              <a:ext uri="{FF2B5EF4-FFF2-40B4-BE49-F238E27FC236}">
                <a16:creationId xmlns:a16="http://schemas.microsoft.com/office/drawing/2014/main" xmlns="" id="{22417112-A030-4A79-A52E-E7B433BCF0C4}"/>
              </a:ext>
            </a:extLst>
          </p:cNvPr>
          <p:cNvSpPr txBox="1"/>
          <p:nvPr/>
        </p:nvSpPr>
        <p:spPr>
          <a:xfrm>
            <a:off x="472252" y="777834"/>
            <a:ext cx="223651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3600" b="1" spc="300" dirty="0">
                <a:solidFill>
                  <a:srgbClr val="2265B7"/>
                </a:solidFill>
                <a:cs typeface="+mn-ea"/>
                <a:sym typeface="+mn-lt"/>
              </a:rPr>
              <a:t>目录</a:t>
            </a:r>
          </a:p>
        </p:txBody>
      </p:sp>
      <p:sp>
        <p:nvSpPr>
          <p:cNvPr id="22" name="文本框 21">
            <a:extLst>
              <a:ext uri="{FF2B5EF4-FFF2-40B4-BE49-F238E27FC236}">
                <a16:creationId xmlns:a16="http://schemas.microsoft.com/office/drawing/2014/main" xmlns="" id="{62E08DF4-DA74-488A-86E6-BE426A05AA31}"/>
              </a:ext>
            </a:extLst>
          </p:cNvPr>
          <p:cNvSpPr txBox="1"/>
          <p:nvPr/>
        </p:nvSpPr>
        <p:spPr>
          <a:xfrm>
            <a:off x="514657" y="1341817"/>
            <a:ext cx="22365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b="1" spc="300" dirty="0">
                <a:solidFill>
                  <a:srgbClr val="2265B7"/>
                </a:solidFill>
                <a:cs typeface="+mn-ea"/>
                <a:sym typeface="+mn-lt"/>
              </a:rPr>
              <a:t>CONTENTS</a:t>
            </a:r>
            <a:endParaRPr lang="zh-CN" altLang="en-US" b="1" spc="300" dirty="0">
              <a:solidFill>
                <a:srgbClr val="2265B7"/>
              </a:solidFill>
              <a:cs typeface="+mn-ea"/>
              <a:sym typeface="+mn-lt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4145872" y="1242874"/>
            <a:ext cx="1225118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2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99998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7"/>
          <p:cNvSpPr txBox="1"/>
          <p:nvPr/>
        </p:nvSpPr>
        <p:spPr bwMode="auto">
          <a:xfrm>
            <a:off x="1268003" y="2833871"/>
            <a:ext cx="5125081" cy="16438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algn="dist">
              <a:defRPr/>
            </a:pPr>
            <a:r>
              <a:rPr lang="zh-CN" altLang="en-US" sz="8800" b="1" kern="0" dirty="0">
                <a:solidFill>
                  <a:srgbClr val="2265B7"/>
                </a:solidFill>
                <a:cs typeface="+mn-ea"/>
                <a:sym typeface="+mn-lt"/>
              </a:rPr>
              <a:t>发展历史</a:t>
            </a:r>
          </a:p>
        </p:txBody>
      </p:sp>
      <p:sp>
        <p:nvSpPr>
          <p:cNvPr id="10" name="TextBox 15"/>
          <p:cNvSpPr txBox="1"/>
          <p:nvPr/>
        </p:nvSpPr>
        <p:spPr>
          <a:xfrm>
            <a:off x="1927040" y="1650466"/>
            <a:ext cx="3807010" cy="103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en-US" altLang="zh-CN" sz="7200" dirty="0">
                <a:solidFill>
                  <a:srgbClr val="2265B7"/>
                </a:solidFill>
                <a:cs typeface="+mn-ea"/>
                <a:sym typeface="+mn-lt"/>
              </a:rPr>
              <a:t>PART 01</a:t>
            </a:r>
            <a:endParaRPr lang="zh-CN" altLang="en-US" sz="7200" dirty="0">
              <a:solidFill>
                <a:srgbClr val="2265B7"/>
              </a:solidFill>
              <a:cs typeface="+mn-ea"/>
              <a:sym typeface="+mn-lt"/>
            </a:endParaRPr>
          </a:p>
        </p:txBody>
      </p:sp>
      <p:sp>
        <p:nvSpPr>
          <p:cNvPr id="4" name="TextBox 8">
            <a:extLst>
              <a:ext uri="{FF2B5EF4-FFF2-40B4-BE49-F238E27FC236}">
                <a16:creationId xmlns:a16="http://schemas.microsoft.com/office/drawing/2014/main" xmlns="" id="{EB3D4AAB-7A50-4B83-919F-D99BE9921C04}"/>
              </a:ext>
            </a:extLst>
          </p:cNvPr>
          <p:cNvSpPr txBox="1"/>
          <p:nvPr/>
        </p:nvSpPr>
        <p:spPr bwMode="auto">
          <a:xfrm>
            <a:off x="787896" y="4310608"/>
            <a:ext cx="6085296" cy="5461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在此录入此部分的内容及说明，</a:t>
            </a:r>
            <a:r>
              <a:rPr lang="zh-CN" altLang="en-US" sz="1600" kern="0" spc="300" dirty="0">
                <a:solidFill>
                  <a:srgbClr val="2265B7"/>
                </a:solidFill>
                <a:cs typeface="+mn-ea"/>
                <a:sym typeface="+mn-lt"/>
              </a:rPr>
              <a:t>简单扼要。在此录入此部分的内容及说明，简单扼要。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300" normalizeH="0" baseline="0" noProof="0" dirty="0">
              <a:ln>
                <a:noFill/>
              </a:ln>
              <a:solidFill>
                <a:srgbClr val="2265B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DC29D0F8-3225-4140-9F4A-04E48C68419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50" y="416615"/>
            <a:ext cx="6024770" cy="6024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1"/>
      <p:bldP spid="10" grpId="0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58725" y="1947521"/>
            <a:ext cx="567088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父亲节并非“泊来”的节日，中国也有自己的父亲节，中国的父亲节起源，要追溯到民国时期，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日，上海发起了庆祝父亲节的活动，市民立即响应，抗日战争胜利后，上海市各界名流，联名请上海市政府转呈中央政府，定“爸爸 ”谐音的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日为全国性的父亲节，在父亲节这天，人们佩带鲜花，表达对父亲的敬重和思念。</a:t>
            </a:r>
            <a:r>
              <a:rPr lang="zh-CN" altLang="en-US" spc="300" baseline="30000" dirty="0">
                <a:solidFill>
                  <a:schemeClr val="tx1"/>
                </a:solidFill>
                <a:cs typeface="+mn-ea"/>
                <a:sym typeface="+mn-lt"/>
              </a:rPr>
              <a:t> </a:t>
            </a:r>
          </a:p>
        </p:txBody>
      </p:sp>
      <p:pic>
        <p:nvPicPr>
          <p:cNvPr id="4" name="图片 3">
            <a:extLst>
              <a:ext uri="{FF2B5EF4-FFF2-40B4-BE49-F238E27FC236}">
                <a16:creationId xmlns:a16="http://schemas.microsoft.com/office/drawing/2014/main" xmlns="" id="{9A52C8BC-1404-4A79-9DA5-4E951673F05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552338" y="1570009"/>
            <a:ext cx="4657416" cy="3717982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946B35DB-0D46-44FB-9352-0134242629B2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发展历史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prestig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897851" y="1884671"/>
            <a:ext cx="6546190" cy="35548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时为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1945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年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日，上海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申报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刊文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《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八八父亲节缘起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》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。文章称：美国为纪念欧战中阵亡将士的妻与母，曾发起创立母亲节。而今，中国也应该发起创立自己的父亲节。因“父”字形同“八八”，且“八八”读音也与“爸爸”相同，故号召上海市民，一同来过“八八父亲节”。当时，日军虽败局已定，但尚未投降，上海仍在其控制之下，这一倡议“暗中表示怀念祖国之意”，实有风险。文章末尾，公开署名的首倡者共</a:t>
            </a:r>
            <a:r>
              <a:rPr lang="en-US" altLang="zh-CN" sz="1600" spc="300" dirty="0">
                <a:solidFill>
                  <a:schemeClr val="tx1"/>
                </a:solidFill>
                <a:cs typeface="+mn-ea"/>
                <a:sym typeface="+mn-lt"/>
              </a:rPr>
              <a:t>10</a:t>
            </a:r>
            <a:r>
              <a:rPr lang="zh-CN" altLang="en-US" sz="1600" spc="300" dirty="0">
                <a:solidFill>
                  <a:schemeClr val="tx1"/>
                </a:solidFill>
                <a:cs typeface="+mn-ea"/>
                <a:sym typeface="+mn-lt"/>
              </a:rPr>
              <a:t>人，分别是：颜惠庆、袁希濂、陈青士、梅兰芳、史致富、严独鹤、费穆、陆干臣、富文寿、张一渠。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F8896218-DA44-409D-BB84-A8CA1139659F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694098" y="750939"/>
            <a:ext cx="5114582" cy="5114582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2CC8DFEB-4B31-4C71-BFF7-A321BD626478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01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发展历史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eelOff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7">
            <a:extLst>
              <a:ext uri="{FF2B5EF4-FFF2-40B4-BE49-F238E27FC236}">
                <a16:creationId xmlns:a16="http://schemas.microsoft.com/office/drawing/2014/main" xmlns="" id="{9ABAD990-9023-4D63-BA38-92633F555574}"/>
              </a:ext>
            </a:extLst>
          </p:cNvPr>
          <p:cNvSpPr txBox="1"/>
          <p:nvPr/>
        </p:nvSpPr>
        <p:spPr bwMode="auto">
          <a:xfrm>
            <a:off x="1268003" y="2833871"/>
            <a:ext cx="5125081" cy="1643880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lvl="0" algn="dist">
              <a:defRPr/>
            </a:pPr>
            <a:r>
              <a:rPr lang="zh-CN" altLang="en-US" sz="8800" b="1" kern="0" dirty="0">
                <a:solidFill>
                  <a:srgbClr val="2265B7"/>
                </a:solidFill>
                <a:cs typeface="+mn-ea"/>
                <a:sym typeface="+mn-lt"/>
              </a:rPr>
              <a:t>节日日期</a:t>
            </a:r>
          </a:p>
        </p:txBody>
      </p:sp>
      <p:sp>
        <p:nvSpPr>
          <p:cNvPr id="13" name="TextBox 15">
            <a:extLst>
              <a:ext uri="{FF2B5EF4-FFF2-40B4-BE49-F238E27FC236}">
                <a16:creationId xmlns:a16="http://schemas.microsoft.com/office/drawing/2014/main" xmlns="" id="{7421B6CE-1AD7-45B5-BD16-B30B12BE0504}"/>
              </a:ext>
            </a:extLst>
          </p:cNvPr>
          <p:cNvSpPr txBox="1"/>
          <p:nvPr/>
        </p:nvSpPr>
        <p:spPr>
          <a:xfrm>
            <a:off x="1927040" y="1650466"/>
            <a:ext cx="3807010" cy="1034584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dist"/>
            <a:r>
              <a:rPr lang="en-US" altLang="zh-CN" sz="7200" dirty="0">
                <a:solidFill>
                  <a:srgbClr val="2265B7"/>
                </a:solidFill>
                <a:cs typeface="+mn-ea"/>
                <a:sym typeface="+mn-lt"/>
              </a:rPr>
              <a:t>PART 02</a:t>
            </a:r>
            <a:endParaRPr lang="zh-CN" altLang="en-US" sz="7200" dirty="0">
              <a:solidFill>
                <a:srgbClr val="2265B7"/>
              </a:solidFill>
              <a:cs typeface="+mn-ea"/>
              <a:sym typeface="+mn-lt"/>
            </a:endParaRPr>
          </a:p>
        </p:txBody>
      </p:sp>
      <p:sp>
        <p:nvSpPr>
          <p:cNvPr id="14" name="TextBox 8">
            <a:extLst>
              <a:ext uri="{FF2B5EF4-FFF2-40B4-BE49-F238E27FC236}">
                <a16:creationId xmlns:a16="http://schemas.microsoft.com/office/drawing/2014/main" xmlns="" id="{52006DFF-C1BF-403B-AA7F-1D319D0738DA}"/>
              </a:ext>
            </a:extLst>
          </p:cNvPr>
          <p:cNvSpPr txBox="1"/>
          <p:nvPr/>
        </p:nvSpPr>
        <p:spPr bwMode="auto">
          <a:xfrm>
            <a:off x="787896" y="4310608"/>
            <a:ext cx="6085296" cy="546168"/>
          </a:xfrm>
          <a:prstGeom prst="rect">
            <a:avLst/>
          </a:prstGeom>
          <a:noFill/>
        </p:spPr>
        <p:txBody>
          <a:bodyPr wrap="square">
            <a:noAutofit/>
          </a:bodyPr>
          <a:lstStyle/>
          <a:p>
            <a:pPr algn="ctr">
              <a:defRPr/>
            </a:pPr>
            <a:r>
              <a:rPr kumimoji="0" lang="zh-CN" altLang="en-US" sz="1600" b="0" i="0" u="none" strike="noStrike" kern="0" cap="none" spc="30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在此录入此部分的内容及说明，</a:t>
            </a:r>
            <a:r>
              <a:rPr lang="zh-CN" altLang="en-US" sz="1600" kern="0" spc="300" dirty="0">
                <a:solidFill>
                  <a:srgbClr val="2265B7"/>
                </a:solidFill>
                <a:cs typeface="+mn-ea"/>
                <a:sym typeface="+mn-lt"/>
              </a:rPr>
              <a:t>简单扼要。在此录入此部分的内容及说明，简单扼要。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600" b="0" i="0" u="none" strike="noStrike" kern="0" cap="none" spc="300" normalizeH="0" baseline="0" noProof="0" dirty="0">
              <a:ln>
                <a:noFill/>
              </a:ln>
              <a:solidFill>
                <a:srgbClr val="2265B7"/>
              </a:solidFill>
              <a:effectLst/>
              <a:uLnTx/>
              <a:uFillTx/>
              <a:cs typeface="+mn-ea"/>
              <a:sym typeface="+mn-lt"/>
            </a:endParaRPr>
          </a:p>
        </p:txBody>
      </p:sp>
      <p:pic>
        <p:nvPicPr>
          <p:cNvPr id="15" name="图片 14">
            <a:extLst>
              <a:ext uri="{FF2B5EF4-FFF2-40B4-BE49-F238E27FC236}">
                <a16:creationId xmlns:a16="http://schemas.microsoft.com/office/drawing/2014/main" xmlns="" id="{5DE7A42D-088A-4980-AF89-A91F43E32457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772150" y="416615"/>
            <a:ext cx="6024770" cy="602477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6000" advTm="2000">
        <p15:prstTrans prst="curtains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173193" y="2068238"/>
            <a:ext cx="5453677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2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13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日：俄罗斯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3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19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日：比利时、意大利、葡萄牙、西班牙（圣约瑟日）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日：韩国（双亲节）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31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日：德国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4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日：丹麦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月第一个星期日：立陶宛</a:t>
            </a:r>
          </a:p>
          <a:p>
            <a:pPr>
              <a:lnSpc>
                <a:spcPts val="3000"/>
              </a:lnSpc>
            </a:pP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z="2000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z="2000" spc="300" dirty="0">
                <a:solidFill>
                  <a:schemeClr val="tx1"/>
                </a:solidFill>
                <a:cs typeface="+mn-ea"/>
                <a:sym typeface="+mn-lt"/>
              </a:rPr>
              <a:t>月第二个星期日：奥地利、比利时</a:t>
            </a:r>
          </a:p>
        </p:txBody>
      </p:sp>
      <p:pic>
        <p:nvPicPr>
          <p:cNvPr id="5" name="图片 4">
            <a:extLst>
              <a:ext uri="{FF2B5EF4-FFF2-40B4-BE49-F238E27FC236}">
                <a16:creationId xmlns:a16="http://schemas.microsoft.com/office/drawing/2014/main" xmlns="" id="{62F50861-98F7-4AB8-8E77-1BC14D78AC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51036" y="1039836"/>
            <a:ext cx="4983548" cy="4778328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7B6CE922-D098-4103-95E6-86E82A6326E1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节日日期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1250" advTm="2000">
        <p15:prstTrans prst="pageCurlDouble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410448" y="2075048"/>
            <a:ext cx="5112568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第三个星期日：中国、新加坡、阿根廷、加拿大、智利、哥伦比亚、哥斯达黎加、古巴、厄瓜多尔、法国、印度、爱尔兰、日本、马来西亚、马耳他、墨西哥、荷兰、巴基斯坦、巴拿马、秘鲁、菲律宾、斯洛伐克、南非、瑞士、土耳其、英国、美国、委内瑞拉、津巴布韦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……</a:t>
            </a: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CC04C1A7-4C70-4D3D-928B-DD177FFAC64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91953"/>
            <a:ext cx="5922004" cy="5922004"/>
          </a:xfrm>
          <a:prstGeom prst="rect">
            <a:avLst/>
          </a:prstGeom>
        </p:spPr>
      </p:pic>
      <p:sp>
        <p:nvSpPr>
          <p:cNvPr id="5" name="矩形 4">
            <a:extLst>
              <a:ext uri="{FF2B5EF4-FFF2-40B4-BE49-F238E27FC236}">
                <a16:creationId xmlns:a16="http://schemas.microsoft.com/office/drawing/2014/main" xmlns="" id="{3095F552-02A4-41C5-8EA4-44D7DA5E02A2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节日日期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 advTm="2000">
        <p14:ripple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1066492" y="1916483"/>
            <a:ext cx="6814509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20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日：保加利亚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6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23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日：尼加拉瓜、波兰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7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月最后一个星期日：多米尼加共和国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日：中国台湾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8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月第二个星期日：巴西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9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月第一个星期日：新西兰、澳大利亚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11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月第二个星期日：爱沙尼亚、芬兰、挪威、瑞典</a:t>
            </a:r>
          </a:p>
          <a:p>
            <a:pPr>
              <a:lnSpc>
                <a:spcPct val="150000"/>
              </a:lnSpc>
            </a:pP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每年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12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月</a:t>
            </a:r>
            <a:r>
              <a:rPr lang="en-US" altLang="zh-CN" spc="300" dirty="0">
                <a:solidFill>
                  <a:schemeClr val="tx1"/>
                </a:solidFill>
                <a:cs typeface="+mn-ea"/>
                <a:sym typeface="+mn-lt"/>
              </a:rPr>
              <a:t>5</a:t>
            </a:r>
            <a:r>
              <a:rPr lang="zh-CN" altLang="en-US" spc="300" dirty="0">
                <a:solidFill>
                  <a:schemeClr val="tx1"/>
                </a:solidFill>
                <a:cs typeface="+mn-ea"/>
                <a:sym typeface="+mn-lt"/>
              </a:rPr>
              <a:t>日：泰国（普密蓬阿杜德国王的生日）</a:t>
            </a:r>
            <a:endParaRPr lang="zh-CN" altLang="en-US" spc="3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xmlns="" id="{7713FC33-DD5C-4A2D-8177-CB81DF4A801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6294" y="766995"/>
            <a:ext cx="5324010" cy="5324010"/>
          </a:xfrm>
          <a:prstGeom prst="rect">
            <a:avLst/>
          </a:prstGeom>
        </p:spPr>
      </p:pic>
      <p:sp>
        <p:nvSpPr>
          <p:cNvPr id="6" name="矩形 5">
            <a:extLst>
              <a:ext uri="{FF2B5EF4-FFF2-40B4-BE49-F238E27FC236}">
                <a16:creationId xmlns:a16="http://schemas.microsoft.com/office/drawing/2014/main" xmlns="" id="{A6F7802B-124D-4977-9C6D-821F1B0C2F8D}"/>
              </a:ext>
            </a:extLst>
          </p:cNvPr>
          <p:cNvSpPr/>
          <p:nvPr/>
        </p:nvSpPr>
        <p:spPr>
          <a:xfrm>
            <a:off x="1666894" y="1050315"/>
            <a:ext cx="2504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02</a:t>
            </a:r>
            <a:r>
              <a:rPr kumimoji="0" lang="zh-CN" altLang="en-US" sz="2800" i="0" u="none" strike="noStrike" kern="1200" cap="none" spc="0" normalizeH="0" baseline="0" noProof="0" dirty="0">
                <a:ln>
                  <a:noFill/>
                </a:ln>
                <a:solidFill>
                  <a:srgbClr val="2265B7"/>
                </a:solidFill>
                <a:effectLst/>
                <a:uLnTx/>
                <a:uFillTx/>
                <a:cs typeface="+mn-ea"/>
                <a:sym typeface="+mn-lt"/>
              </a:rPr>
              <a:t>节日日期</a:t>
            </a:r>
          </a:p>
        </p:txBody>
      </p:sp>
    </p:spTree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 advTm="2000">
        <p15:prstTrans prst="fallOver"/>
      </p:transition>
    </mc:Choice>
    <mc:Fallback xmlns="">
      <p:transition spd="slow" advTm="2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父爱如山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1uln22y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305</TotalTime>
  <Words>1185</Words>
  <Application>Microsoft Office PowerPoint</Application>
  <PresentationFormat>宽屏</PresentationFormat>
  <Paragraphs>108</Paragraphs>
  <Slides>20</Slides>
  <Notes>20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20</vt:i4>
      </vt:variant>
    </vt:vector>
  </HeadingPairs>
  <TitlesOfParts>
    <vt:vector size="30" baseType="lpstr">
      <vt:lpstr>Meiryo</vt:lpstr>
      <vt:lpstr>等线</vt:lpstr>
      <vt:lpstr>宋体</vt:lpstr>
      <vt:lpstr>微软雅黑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64</cp:revision>
  <dcterms:created xsi:type="dcterms:W3CDTF">2019-04-25T11:00:00Z</dcterms:created>
  <dcterms:modified xsi:type="dcterms:W3CDTF">2023-06-29T09:38:59Z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2052-11.1.0.8661</vt:lpwstr>
  </property>
</Properties>
</file>