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7" r:id="rId2"/>
    <p:sldMasterId id="2147483659" r:id="rId3"/>
  </p:sldMasterIdLst>
  <p:notesMasterIdLst>
    <p:notesMasterId r:id="rId26"/>
  </p:notesMasterIdLst>
  <p:handoutMasterIdLst>
    <p:handoutMasterId r:id="rId27"/>
  </p:handoutMasterIdLst>
  <p:sldIdLst>
    <p:sldId id="282" r:id="rId4"/>
    <p:sldId id="256" r:id="rId5"/>
    <p:sldId id="257" r:id="rId6"/>
    <p:sldId id="258" r:id="rId7"/>
    <p:sldId id="1740" r:id="rId8"/>
    <p:sldId id="1741" r:id="rId9"/>
    <p:sldId id="260" r:id="rId10"/>
    <p:sldId id="283" r:id="rId11"/>
    <p:sldId id="261" r:id="rId12"/>
    <p:sldId id="1742" r:id="rId13"/>
    <p:sldId id="285" r:id="rId14"/>
    <p:sldId id="264" r:id="rId15"/>
    <p:sldId id="266" r:id="rId16"/>
    <p:sldId id="268" r:id="rId17"/>
    <p:sldId id="286" r:id="rId18"/>
    <p:sldId id="269" r:id="rId19"/>
    <p:sldId id="270" r:id="rId20"/>
    <p:sldId id="275" r:id="rId21"/>
    <p:sldId id="277" r:id="rId22"/>
    <p:sldId id="281" r:id="rId23"/>
    <p:sldId id="1743" r:id="rId24"/>
    <p:sldId id="1744" r:id="rId25"/>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52" userDrawn="1">
          <p15:clr>
            <a:srgbClr val="A4A3A4"/>
          </p15:clr>
        </p15:guide>
        <p15:guide id="2" pos="7256" userDrawn="1">
          <p15:clr>
            <a:srgbClr val="A4A3A4"/>
          </p15:clr>
        </p15:guide>
        <p15:guide id="3" orient="horz" pos="674" userDrawn="1">
          <p15:clr>
            <a:srgbClr val="A4A3A4"/>
          </p15:clr>
        </p15:guide>
        <p15:guide id="4" orient="horz" pos="3929" userDrawn="1">
          <p15:clr>
            <a:srgbClr val="A4A3A4"/>
          </p15:clr>
        </p15:guide>
        <p15:guide id="5" orient="horz" pos="385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82" autoAdjust="0"/>
    <p:restoredTop sz="96314" autoAdjust="0"/>
  </p:normalViewPr>
  <p:slideViewPr>
    <p:cSldViewPr snapToGrid="0" showGuides="1">
      <p:cViewPr varScale="1">
        <p:scale>
          <a:sx n="108" d="100"/>
          <a:sy n="108" d="100"/>
        </p:scale>
        <p:origin x="528" y="78"/>
      </p:cViewPr>
      <p:guideLst>
        <p:guide pos="452"/>
        <p:guide pos="7256"/>
        <p:guide orient="horz" pos="674"/>
        <p:guide orient="horz" pos="3929"/>
        <p:guide orient="horz" pos="3851"/>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gs" Target="tags/tag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2024/9/23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806827-FD6C-4B76-A163-27B7B23C9B78}" type="datetimeFigureOut">
              <a:rPr lang="zh-CN" altLang="en-US" smtClean="0"/>
              <a:t>2024/9/23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E358E6-E47A-48B9-AB48-335E8312A078}" type="slidenum">
              <a:rPr lang="zh-CN" altLang="en-US" smtClean="0"/>
              <a:t>‹#›</a:t>
            </a:fld>
            <a:endParaRPr lang="zh-CN" altLang="en-US"/>
          </a:p>
        </p:txBody>
      </p:sp>
    </p:spTree>
    <p:extLst>
      <p:ext uri="{BB962C8B-B14F-4D97-AF65-F5344CB8AC3E}">
        <p14:creationId xmlns:p14="http://schemas.microsoft.com/office/powerpoint/2010/main" val="305245802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Tree>
    <p:extLst>
      <p:ext uri="{BB962C8B-B14F-4D97-AF65-F5344CB8AC3E}">
        <p14:creationId xmlns:p14="http://schemas.microsoft.com/office/powerpoint/2010/main" val="6261480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2434222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9151168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8607056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grpSp>
        <p:nvGrpSpPr>
          <p:cNvPr id="14" name="组合 13"/>
          <p:cNvGrpSpPr/>
          <p:nvPr userDrawn="1"/>
        </p:nvGrpSpPr>
        <p:grpSpPr>
          <a:xfrm>
            <a:off x="0" y="0"/>
            <a:ext cx="12192000" cy="6858000"/>
            <a:chOff x="0" y="0"/>
            <a:chExt cx="12192000" cy="6858000"/>
          </a:xfrm>
        </p:grpSpPr>
        <p:pic>
          <p:nvPicPr>
            <p:cNvPr id="10" name="图片 9"/>
            <p:cNvPicPr>
              <a:picLocks noChangeAspect="1"/>
            </p:cNvPicPr>
            <p:nvPr userDrawn="1"/>
          </p:nvPicPr>
          <p:blipFill>
            <a:blip r:embed="rId2">
              <a:extLst>
                <a:ext uri="{28A0092B-C50C-407E-A947-70E740481C1C}">
                  <a14:useLocalDpi xmlns:a14="http://schemas.microsoft.com/office/drawing/2010/main" val="0"/>
                </a:ext>
              </a:extLst>
            </a:blip>
            <a:srcRect b="6504"/>
            <a:stretch>
              <a:fillRect/>
            </a:stretch>
          </p:blipFill>
          <p:spPr>
            <a:xfrm>
              <a:off x="0" y="0"/>
              <a:ext cx="12192000" cy="6858000"/>
            </a:xfrm>
            <a:prstGeom prst="rect">
              <a:avLst/>
            </a:prstGeom>
          </p:spPr>
        </p:pic>
        <p:sp>
          <p:nvSpPr>
            <p:cNvPr id="13" name="矩形 12"/>
            <p:cNvSpPr/>
            <p:nvPr userDrawn="1"/>
          </p:nvSpPr>
          <p:spPr>
            <a:xfrm>
              <a:off x="163286" y="152870"/>
              <a:ext cx="11865428" cy="65522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cSld>
  <p:clrMapOvr>
    <a:masterClrMapping/>
  </p:clrMapOvr>
  <p:transition spd="slow" advTm="3000">
    <p:push dir="u"/>
  </p:transition>
  <p:hf sldNum="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71304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45227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05834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80820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0865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37942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59280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09723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89963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0995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grpSp>
        <p:nvGrpSpPr>
          <p:cNvPr id="14" name="组合 13"/>
          <p:cNvGrpSpPr/>
          <p:nvPr userDrawn="1"/>
        </p:nvGrpSpPr>
        <p:grpSpPr>
          <a:xfrm>
            <a:off x="0" y="0"/>
            <a:ext cx="12192000" cy="6858000"/>
            <a:chOff x="0" y="0"/>
            <a:chExt cx="12192000" cy="6858000"/>
          </a:xfrm>
        </p:grpSpPr>
        <p:pic>
          <p:nvPicPr>
            <p:cNvPr id="15" name="图片 14"/>
            <p:cNvPicPr>
              <a:picLocks noChangeAspect="1"/>
            </p:cNvPicPr>
            <p:nvPr userDrawn="1"/>
          </p:nvPicPr>
          <p:blipFill>
            <a:blip r:embed="rId2">
              <a:extLst>
                <a:ext uri="{28A0092B-C50C-407E-A947-70E740481C1C}">
                  <a14:useLocalDpi xmlns:a14="http://schemas.microsoft.com/office/drawing/2010/main" val="0"/>
                </a:ext>
              </a:extLst>
            </a:blip>
            <a:srcRect b="6504"/>
            <a:stretch>
              <a:fillRect/>
            </a:stretch>
          </p:blipFill>
          <p:spPr>
            <a:xfrm>
              <a:off x="0" y="0"/>
              <a:ext cx="12192000" cy="6858000"/>
            </a:xfrm>
            <a:prstGeom prst="rect">
              <a:avLst/>
            </a:prstGeom>
          </p:spPr>
        </p:pic>
        <p:sp>
          <p:nvSpPr>
            <p:cNvPr id="16" name="矩形 15"/>
            <p:cNvSpPr/>
            <p:nvPr userDrawn="1"/>
          </p:nvSpPr>
          <p:spPr>
            <a:xfrm>
              <a:off x="163286" y="152870"/>
              <a:ext cx="11865428" cy="65522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cSld>
  <p:clrMapOvr>
    <a:masterClrMapping/>
  </p:clrMapOvr>
  <p:transition spd="slow" advTm="3000">
    <p:push dir="u"/>
  </p:transition>
  <p:hf sldNum="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4450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grpSp>
        <p:nvGrpSpPr>
          <p:cNvPr id="13" name="组合 12"/>
          <p:cNvGrpSpPr/>
          <p:nvPr userDrawn="1"/>
        </p:nvGrpSpPr>
        <p:grpSpPr>
          <a:xfrm>
            <a:off x="0" y="0"/>
            <a:ext cx="12192000" cy="6858000"/>
            <a:chOff x="0" y="0"/>
            <a:chExt cx="12192000" cy="6858000"/>
          </a:xfrm>
        </p:grpSpPr>
        <p:pic>
          <p:nvPicPr>
            <p:cNvPr id="14" name="图片 13"/>
            <p:cNvPicPr>
              <a:picLocks noChangeAspect="1"/>
            </p:cNvPicPr>
            <p:nvPr userDrawn="1"/>
          </p:nvPicPr>
          <p:blipFill>
            <a:blip r:embed="rId2">
              <a:extLst>
                <a:ext uri="{28A0092B-C50C-407E-A947-70E740481C1C}">
                  <a14:useLocalDpi xmlns:a14="http://schemas.microsoft.com/office/drawing/2010/main" val="0"/>
                </a:ext>
              </a:extLst>
            </a:blip>
            <a:srcRect b="6504"/>
            <a:stretch>
              <a:fillRect/>
            </a:stretch>
          </p:blipFill>
          <p:spPr>
            <a:xfrm>
              <a:off x="0" y="0"/>
              <a:ext cx="12192000" cy="6858000"/>
            </a:xfrm>
            <a:prstGeom prst="rect">
              <a:avLst/>
            </a:prstGeom>
          </p:spPr>
        </p:pic>
        <p:sp>
          <p:nvSpPr>
            <p:cNvPr id="15" name="矩形 14"/>
            <p:cNvSpPr/>
            <p:nvPr userDrawn="1"/>
          </p:nvSpPr>
          <p:spPr>
            <a:xfrm>
              <a:off x="163286" y="152870"/>
              <a:ext cx="11865428" cy="65522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cSld>
  <p:clrMapOvr>
    <a:masterClrMapping/>
  </p:clrMapOvr>
  <p:transition spd="slow" advTm="3000">
    <p:push dir="u"/>
  </p:transition>
  <p:hf sldNum="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grpSp>
        <p:nvGrpSpPr>
          <p:cNvPr id="13" name="组合 12"/>
          <p:cNvGrpSpPr/>
          <p:nvPr userDrawn="1"/>
        </p:nvGrpSpPr>
        <p:grpSpPr>
          <a:xfrm>
            <a:off x="0" y="0"/>
            <a:ext cx="12192000" cy="6858000"/>
            <a:chOff x="0" y="0"/>
            <a:chExt cx="12192000" cy="6858000"/>
          </a:xfrm>
        </p:grpSpPr>
        <p:pic>
          <p:nvPicPr>
            <p:cNvPr id="14" name="图片 13"/>
            <p:cNvPicPr>
              <a:picLocks noChangeAspect="1"/>
            </p:cNvPicPr>
            <p:nvPr userDrawn="1"/>
          </p:nvPicPr>
          <p:blipFill>
            <a:blip r:embed="rId2">
              <a:extLst>
                <a:ext uri="{28A0092B-C50C-407E-A947-70E740481C1C}">
                  <a14:useLocalDpi xmlns:a14="http://schemas.microsoft.com/office/drawing/2010/main" val="0"/>
                </a:ext>
              </a:extLst>
            </a:blip>
            <a:srcRect b="6504"/>
            <a:stretch>
              <a:fillRect/>
            </a:stretch>
          </p:blipFill>
          <p:spPr>
            <a:xfrm>
              <a:off x="0" y="0"/>
              <a:ext cx="12192000" cy="6858000"/>
            </a:xfrm>
            <a:prstGeom prst="rect">
              <a:avLst/>
            </a:prstGeom>
          </p:spPr>
        </p:pic>
        <p:sp>
          <p:nvSpPr>
            <p:cNvPr id="15" name="矩形 14"/>
            <p:cNvSpPr/>
            <p:nvPr userDrawn="1"/>
          </p:nvSpPr>
          <p:spPr>
            <a:xfrm>
              <a:off x="163286" y="152870"/>
              <a:ext cx="11865428" cy="65522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cSld>
  <p:clrMapOvr>
    <a:masterClrMapping/>
  </p:clrMapOvr>
  <p:transition spd="slow" advTm="3000">
    <p:push dir="u"/>
  </p:transition>
  <p:hf sldNum="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grpSp>
        <p:nvGrpSpPr>
          <p:cNvPr id="13" name="组合 12"/>
          <p:cNvGrpSpPr/>
          <p:nvPr userDrawn="1"/>
        </p:nvGrpSpPr>
        <p:grpSpPr>
          <a:xfrm>
            <a:off x="0" y="0"/>
            <a:ext cx="12192000" cy="6858000"/>
            <a:chOff x="0" y="0"/>
            <a:chExt cx="12192000" cy="6858000"/>
          </a:xfrm>
        </p:grpSpPr>
        <p:pic>
          <p:nvPicPr>
            <p:cNvPr id="14" name="图片 13"/>
            <p:cNvPicPr>
              <a:picLocks noChangeAspect="1"/>
            </p:cNvPicPr>
            <p:nvPr userDrawn="1"/>
          </p:nvPicPr>
          <p:blipFill>
            <a:blip r:embed="rId2">
              <a:extLst>
                <a:ext uri="{28A0092B-C50C-407E-A947-70E740481C1C}">
                  <a14:useLocalDpi xmlns:a14="http://schemas.microsoft.com/office/drawing/2010/main" val="0"/>
                </a:ext>
              </a:extLst>
            </a:blip>
            <a:srcRect b="6504"/>
            <a:stretch>
              <a:fillRect/>
            </a:stretch>
          </p:blipFill>
          <p:spPr>
            <a:xfrm>
              <a:off x="0" y="0"/>
              <a:ext cx="12192000" cy="6858000"/>
            </a:xfrm>
            <a:prstGeom prst="rect">
              <a:avLst/>
            </a:prstGeom>
          </p:spPr>
        </p:pic>
        <p:sp>
          <p:nvSpPr>
            <p:cNvPr id="15" name="矩形 14"/>
            <p:cNvSpPr/>
            <p:nvPr userDrawn="1"/>
          </p:nvSpPr>
          <p:spPr>
            <a:xfrm>
              <a:off x="163286" y="152870"/>
              <a:ext cx="11865428" cy="65522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cSld>
  <p:clrMapOvr>
    <a:masterClrMapping/>
  </p:clrMapOvr>
  <p:transition spd="slow" advTm="3000">
    <p:push dir="u"/>
  </p:transition>
  <p:hf sldNum="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标题和内容">
    <p:spTree>
      <p:nvGrpSpPr>
        <p:cNvPr id="1" name=""/>
        <p:cNvGrpSpPr/>
        <p:nvPr/>
      </p:nvGrpSpPr>
      <p:grpSpPr>
        <a:xfrm>
          <a:off x="0" y="0"/>
          <a:ext cx="0" cy="0"/>
          <a:chOff x="0" y="0"/>
          <a:chExt cx="0" cy="0"/>
        </a:xfrm>
      </p:grpSpPr>
      <p:grpSp>
        <p:nvGrpSpPr>
          <p:cNvPr id="13" name="组合 12"/>
          <p:cNvGrpSpPr/>
          <p:nvPr userDrawn="1"/>
        </p:nvGrpSpPr>
        <p:grpSpPr>
          <a:xfrm>
            <a:off x="0" y="0"/>
            <a:ext cx="12192000" cy="6858000"/>
            <a:chOff x="0" y="0"/>
            <a:chExt cx="12192000" cy="6858000"/>
          </a:xfrm>
        </p:grpSpPr>
        <p:pic>
          <p:nvPicPr>
            <p:cNvPr id="14" name="图片 13"/>
            <p:cNvPicPr>
              <a:picLocks noChangeAspect="1"/>
            </p:cNvPicPr>
            <p:nvPr userDrawn="1"/>
          </p:nvPicPr>
          <p:blipFill>
            <a:blip r:embed="rId2">
              <a:extLst>
                <a:ext uri="{28A0092B-C50C-407E-A947-70E740481C1C}">
                  <a14:useLocalDpi xmlns:a14="http://schemas.microsoft.com/office/drawing/2010/main" val="0"/>
                </a:ext>
              </a:extLst>
            </a:blip>
            <a:srcRect b="6504"/>
            <a:stretch>
              <a:fillRect/>
            </a:stretch>
          </p:blipFill>
          <p:spPr>
            <a:xfrm>
              <a:off x="0" y="0"/>
              <a:ext cx="12192000" cy="6858000"/>
            </a:xfrm>
            <a:prstGeom prst="rect">
              <a:avLst/>
            </a:prstGeom>
          </p:spPr>
        </p:pic>
        <p:sp>
          <p:nvSpPr>
            <p:cNvPr id="15" name="矩形 14"/>
            <p:cNvSpPr/>
            <p:nvPr userDrawn="1"/>
          </p:nvSpPr>
          <p:spPr>
            <a:xfrm>
              <a:off x="163286" y="152870"/>
              <a:ext cx="11865428" cy="65522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cSld>
  <p:clrMapOvr>
    <a:masterClrMapping/>
  </p:clrMapOvr>
  <p:transition spd="slow" advTm="3000">
    <p:push dir="u"/>
  </p:transition>
  <p:hf sldNum="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p:nvPr>
        </p:nvSpPr>
        <p:spPr/>
        <p:txBody>
          <a:bodyPr/>
          <a:lstStyle/>
          <a:p>
            <a:fld id="{237AA067-407E-4484-806B-4DE273DA1C69}" type="datetimeFigureOut">
              <a:rPr lang="zh-CN" altLang="en-US" smtClean="0"/>
              <a:t>2024/9/23</a:t>
            </a:fld>
            <a:endParaRPr lang="zh-CN" altLang="en-US"/>
          </a:p>
        </p:txBody>
      </p:sp>
      <p:sp>
        <p:nvSpPr>
          <p:cNvPr id="3" name="Footer Placeholder 2"/>
          <p:cNvSpPr>
            <a:spLocks noGrp="1"/>
          </p:cNvSpPr>
          <p:nvPr>
            <p:ph type="ftr" sz="quarter" idx="1"/>
          </p:nvPr>
        </p:nvSpPr>
        <p:spPr/>
        <p:txBody>
          <a:bodyPr/>
          <a:lstStyle/>
          <a:p>
            <a:endParaRPr lang="zh-CN" altLang="en-US"/>
          </a:p>
        </p:txBody>
      </p:sp>
      <p:sp>
        <p:nvSpPr>
          <p:cNvPr id="4" name="Slide Number Placeholder 3"/>
          <p:cNvSpPr>
            <a:spLocks noGrp="1"/>
          </p:cNvSpPr>
          <p:nvPr>
            <p:ph type="sldNum" sz="quarter" idx="2"/>
          </p:nvPr>
        </p:nvSpPr>
        <p:spPr/>
        <p:txBody>
          <a:bodyPr/>
          <a:lstStyle/>
          <a:p>
            <a:fld id="{93AE1883-0942-4AA3-9DB2-9C7C3A0314B1}" type="slidenum">
              <a:rPr lang="zh-CN" altLang="en-US" smtClean="0"/>
              <a:t>‹#›</a:t>
            </a:fld>
            <a:endParaRPr lang="en-US"/>
          </a:p>
        </p:txBody>
      </p:sp>
      <p:sp>
        <p:nvSpPr>
          <p:cNvPr id="5" name="TextBox 4"/>
          <p:cNvSpPr txBox="1"/>
          <p:nvPr/>
        </p:nvSpPr>
        <p:spPr>
          <a:xfrm>
            <a:off x="2965031" y="3367444"/>
            <a:ext cx="453650" cy="137203"/>
          </a:xfrm>
          <a:prstGeom prst="rect">
            <a:avLst/>
          </a:prstGeom>
          <a:noFill/>
        </p:spPr>
        <p:txBody>
          <a:bodyPr wrap="square" rtlCol="0">
            <a:spAutoFit/>
          </a:bodyPr>
          <a:lstStyle/>
          <a:p>
            <a:pPr>
              <a:lnSpc>
                <a:spcPct val="200000"/>
              </a:lnSpc>
            </a:pPr>
            <a:r>
              <a:rPr lang="zh-CN" altLang="en-US" sz="100">
                <a:solidFill>
                  <a:schemeClr val="tx1">
                    <a:alpha val="0"/>
                  </a:schemeClr>
                </a:solidFill>
                <a:latin typeface="微软雅黑" panose="020B0503020204020204" pitchFamily="34" charset="-122"/>
                <a:ea typeface="微软雅黑" panose="020B0503020204020204" pitchFamily="34" charset="-122"/>
              </a:rPr>
              <a:t>行业</a:t>
            </a:r>
            <a:r>
              <a:rPr lang="en-US" altLang="zh-CN" sz="100">
                <a:solidFill>
                  <a:schemeClr val="tx1">
                    <a:alpha val="0"/>
                  </a:schemeClr>
                </a:solidFill>
                <a:latin typeface="微软雅黑" panose="020B0503020204020204" pitchFamily="34" charset="-122"/>
                <a:ea typeface="微软雅黑" panose="020B0503020204020204" pitchFamily="34" charset="-122"/>
              </a:rPr>
              <a:t>PPT</a:t>
            </a:r>
            <a:r>
              <a:rPr lang="zh-CN" altLang="en-US" sz="100">
                <a:solidFill>
                  <a:schemeClr val="tx1">
                    <a:alpha val="0"/>
                  </a:schemeClr>
                </a:solidFill>
                <a:latin typeface="微软雅黑" panose="020B0503020204020204" pitchFamily="34" charset="-122"/>
                <a:ea typeface="微软雅黑" panose="020B0503020204020204" pitchFamily="34" charset="-122"/>
              </a:rPr>
              <a:t>模板</a:t>
            </a:r>
            <a:r>
              <a:rPr lang="en-US" altLang="zh-CN" sz="100">
                <a:solidFill>
                  <a:schemeClr val="tx1">
                    <a:alpha val="0"/>
                  </a:schemeClr>
                </a:solidFill>
                <a:latin typeface="微软雅黑" panose="020B0503020204020204" pitchFamily="34" charset="-122"/>
                <a:ea typeface="微软雅黑" panose="020B0503020204020204" pitchFamily="34" charset="-122"/>
              </a:rPr>
              <a:t>http://www.1ppt.com/hangye/</a:t>
            </a:r>
          </a:p>
        </p:txBody>
      </p:sp>
      <p:sp>
        <p:nvSpPr>
          <p:cNvPr id="6" name="TextBox 8"/>
          <p:cNvSpPr txBox="1"/>
          <p:nvPr/>
        </p:nvSpPr>
        <p:spPr>
          <a:xfrm>
            <a:off x="7509627" y="2215277"/>
            <a:ext cx="540060" cy="137203"/>
          </a:xfrm>
          <a:prstGeom prst="rect">
            <a:avLst/>
          </a:prstGeom>
          <a:noFill/>
        </p:spPr>
        <p:txBody>
          <a:bodyPr wrap="square" rtlCol="0">
            <a:spAutoFit/>
          </a:bodyPr>
          <a:lstStyle/>
          <a:p>
            <a:pPr>
              <a:lnSpc>
                <a:spcPct val="200000"/>
              </a:lnSpc>
            </a:pPr>
            <a:r>
              <a:rPr lang="zh-CN" altLang="en-US" sz="10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a:solidFill>
                  <a:schemeClr val="tx1">
                    <a:alpha val="0"/>
                  </a:schemeClr>
                </a:solidFill>
                <a:latin typeface="微软雅黑" panose="020B0503020204020204" pitchFamily="34" charset="-122"/>
                <a:ea typeface="微软雅黑" panose="020B0503020204020204" pitchFamily="34" charset="-122"/>
              </a:rPr>
              <a:t>http://www.1ppt.com/hangye/</a:t>
            </a:r>
          </a:p>
        </p:txBody>
      </p:sp>
      <p:sp>
        <p:nvSpPr>
          <p:cNvPr id="7" name="标题 1"/>
          <p:cNvSpPr txBox="1"/>
          <p:nvPr/>
        </p:nvSpPr>
        <p:spPr>
          <a:xfrm>
            <a:off x="839788" y="365125"/>
            <a:ext cx="10515600" cy="1325563"/>
          </a:xfrm>
          <a:prstGeom prst="rect">
            <a:avLst/>
          </a:prstGeom>
          <a:noFill/>
          <a:ln w="9525" cap="flat" cmpd="sng" algn="ctr">
            <a:noFill/>
            <a:prstDash val="solid"/>
            <a:round/>
            <a:headEnd type="none" w="med" len="med"/>
            <a:tailEnd type="none" w="med" len="med"/>
          </a:ln>
          <a:effectLst/>
        </p:spPr>
        <p:txBody>
          <a:bodyPr vert="horz" lIns="91440" tIns="45720" rIns="91440" bIns="45720" anchor="ctr"/>
          <a:lstStyle>
            <a:lvl1pPr marL="0" marR="0" indent="0" algn="l" defTabSz="914400" rtl="0" eaLnBrk="1" fontAlgn="auto" latinLnBrk="0" hangingPunct="1">
              <a:lnSpc>
                <a:spcPct val="90000"/>
              </a:lnSpc>
              <a:spcBef>
                <a:spcPct val="0"/>
              </a:spcBef>
              <a:spcAft>
                <a:spcPct val="0"/>
              </a:spcAft>
              <a:buClrTx/>
              <a:buSzTx/>
              <a:buFontTx/>
              <a:buNone/>
              <a:defRPr kumimoji="0" sz="4400" b="0" i="0" u="none" strike="noStrike" kern="1200" cap="none" spc="0" normalizeH="0" baseline="0" noProof="0">
                <a:solidFill>
                  <a:schemeClr val="tx1"/>
                </a:solidFill>
                <a:uLnTx/>
                <a:uFillTx/>
                <a:latin typeface="+mj-lt"/>
                <a:ea typeface="+mj-ea"/>
                <a:cs typeface="+mj-cs"/>
                <a:sym typeface="Wingdings" panose="05000000000000000000"/>
              </a:defRPr>
            </a:lvl1pPr>
            <a:lvl2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2pPr>
            <a:lvl3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3pPr>
            <a:lvl4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4pPr>
            <a:lvl5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5pPr>
            <a:lvl6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6pPr>
            <a:lvl7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7pPr>
            <a:lvl8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8pPr>
            <a:lvl9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9pPr>
          </a:lstStyle>
          <a:p>
            <a:r>
              <a:rPr lang="zh-CN" altLang="en-US" dirty="0">
                <a:latin typeface="微软雅黑" panose="020B0503020204020204" pitchFamily="34" charset="-122"/>
                <a:ea typeface="微软雅黑" panose="020B0503020204020204" pitchFamily="34" charset="-122"/>
              </a:rPr>
              <a:t>单击此处编辑母版标题样式</a:t>
            </a:r>
          </a:p>
        </p:txBody>
      </p:sp>
      <p:sp>
        <p:nvSpPr>
          <p:cNvPr id="8" name="文本占位符 2"/>
          <p:cNvSpPr txBox="1"/>
          <p:nvPr/>
        </p:nvSpPr>
        <p:spPr>
          <a:xfrm>
            <a:off x="839788" y="1681163"/>
            <a:ext cx="5157787" cy="823912"/>
          </a:xfrm>
          <a:prstGeom prst="rect">
            <a:avLst/>
          </a:prstGeom>
          <a:noFill/>
          <a:ln w="9525" cap="flat" cmpd="sng" algn="ctr">
            <a:noFill/>
            <a:prstDash val="solid"/>
            <a:round/>
            <a:headEnd type="none" w="med" len="med"/>
            <a:tailEnd type="none" w="med" len="med"/>
          </a:ln>
          <a:effectLst/>
        </p:spPr>
        <p:txBody>
          <a:bodyPr vert="horz" lIns="91440" tIns="45720" rIns="91440" bIns="45720" anchor="b"/>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kumimoji="0" sz="2400" b="1" i="0" u="none" strike="noStrike" kern="1200" cap="none" spc="0" normalizeH="0" baseline="0" noProof="0">
                <a:solidFill>
                  <a:schemeClr val="tx1"/>
                </a:solidFill>
                <a:uLnTx/>
                <a:uFillTx/>
                <a:latin typeface="+mn-lt"/>
                <a:ea typeface="+mn-ea"/>
                <a:cs typeface="+mn-cs"/>
                <a:sym typeface="Wingdings" panose="05000000000000000000"/>
              </a:defRPr>
            </a:lvl1pPr>
            <a:lvl2pPr marL="4572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2000" b="1" i="0" u="none" strike="noStrike" kern="1200" cap="none" spc="0" normalizeH="0" baseline="0" noProof="0">
                <a:solidFill>
                  <a:schemeClr val="tx1"/>
                </a:solidFill>
                <a:uLnTx/>
                <a:uFillTx/>
                <a:latin typeface="+mn-lt"/>
                <a:ea typeface="+mn-ea"/>
                <a:cs typeface="+mn-cs"/>
                <a:sym typeface="Wingdings" panose="05000000000000000000"/>
              </a:defRPr>
            </a:lvl2pPr>
            <a:lvl3pPr marL="9144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800" b="1" i="0" u="none" strike="noStrike" kern="1200" cap="none" spc="0" normalizeH="0" baseline="0" noProof="0">
                <a:solidFill>
                  <a:schemeClr val="tx1"/>
                </a:solidFill>
                <a:uLnTx/>
                <a:uFillTx/>
                <a:latin typeface="+mn-lt"/>
                <a:ea typeface="+mn-ea"/>
                <a:cs typeface="+mn-cs"/>
                <a:sym typeface="Wingdings" panose="05000000000000000000"/>
              </a:defRPr>
            </a:lvl3pPr>
            <a:lvl4pPr marL="13716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4pPr>
            <a:lvl5pPr marL="18288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5pPr>
            <a:lvl6pPr marL="22860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6pPr>
            <a:lvl7pPr marL="27432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7pPr>
            <a:lvl8pPr marL="32004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8pPr>
            <a:lvl9pPr marL="36576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9pPr>
          </a:lstStyle>
          <a:p>
            <a:pPr lvl="0"/>
            <a:r>
              <a:rPr lang="zh-CN" altLang="en-US" dirty="0">
                <a:latin typeface="微软雅黑" panose="020B0503020204020204" pitchFamily="34" charset="-122"/>
                <a:ea typeface="微软雅黑" panose="020B0503020204020204" pitchFamily="34" charset="-122"/>
              </a:rPr>
              <a:t>单击此处编辑母版文本样式</a:t>
            </a:r>
          </a:p>
        </p:txBody>
      </p:sp>
      <p:sp>
        <p:nvSpPr>
          <p:cNvPr id="9" name="内容占位符 3"/>
          <p:cNvSpPr txBox="1"/>
          <p:nvPr/>
        </p:nvSpPr>
        <p:spPr>
          <a:xfrm>
            <a:off x="839788" y="2505075"/>
            <a:ext cx="5157787" cy="3684588"/>
          </a:xfrm>
          <a:prstGeom prst="rect">
            <a:avLst/>
          </a:prstGeom>
          <a:noFill/>
          <a:ln w="9525" cap="flat" cmpd="sng" algn="ctr">
            <a:noFill/>
            <a:prstDash val="solid"/>
            <a:round/>
            <a:headEnd type="none" w="med" len="med"/>
            <a:tailEnd type="none" w="med" len="med"/>
          </a:ln>
          <a:effectLst/>
        </p:spPr>
        <p:txBody>
          <a:bodyPr vert="horz" lIns="91440" tIns="45720" rIns="91440" bIns="45720"/>
          <a:lstStyle>
            <a:lvl1pPr marL="228600" marR="0" indent="-228600" algn="l" defTabSz="914400" rtl="0" eaLnBrk="1" fontAlgn="auto" latinLnBrk="0" hangingPunct="1">
              <a:lnSpc>
                <a:spcPct val="90000"/>
              </a:lnSpc>
              <a:spcBef>
                <a:spcPts val="1000"/>
              </a:spcBef>
              <a:spcAft>
                <a:spcPct val="0"/>
              </a:spcAft>
              <a:buClrTx/>
              <a:buSzTx/>
              <a:buFont typeface="Arial" panose="020B0604020202020204" pitchFamily="34" charset="0"/>
              <a:buChar char="•"/>
              <a:defRPr kumimoji="0" sz="2800" b="0" i="0" u="none" strike="noStrike" kern="1200" cap="none" spc="0" normalizeH="0" baseline="0" noProof="0">
                <a:solidFill>
                  <a:schemeClr val="tx1"/>
                </a:solidFill>
                <a:uLnTx/>
                <a:uFillTx/>
                <a:latin typeface="+mn-lt"/>
                <a:ea typeface="+mn-ea"/>
                <a:cs typeface="+mn-cs"/>
                <a:sym typeface="Wingdings" panose="05000000000000000000"/>
              </a:defRPr>
            </a:lvl1pPr>
            <a:lvl2pPr marL="6858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2400" b="0" i="0" u="none" strike="noStrike" kern="1200" cap="none" spc="0" normalizeH="0" baseline="0" noProof="0">
                <a:solidFill>
                  <a:schemeClr val="tx1"/>
                </a:solidFill>
                <a:uLnTx/>
                <a:uFillTx/>
                <a:latin typeface="+mn-lt"/>
                <a:ea typeface="+mn-ea"/>
                <a:cs typeface="+mn-cs"/>
                <a:sym typeface="Wingdings" panose="05000000000000000000"/>
              </a:defRPr>
            </a:lvl2pPr>
            <a:lvl3pPr marL="11430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2000" b="0" i="0" u="none" strike="noStrike" kern="1200" cap="none" spc="0" normalizeH="0" baseline="0" noProof="0">
                <a:solidFill>
                  <a:schemeClr val="tx1"/>
                </a:solidFill>
                <a:uLnTx/>
                <a:uFillTx/>
                <a:latin typeface="+mn-lt"/>
                <a:ea typeface="+mn-ea"/>
                <a:cs typeface="+mn-cs"/>
                <a:sym typeface="Wingdings" panose="05000000000000000000"/>
              </a:defRPr>
            </a:lvl3pPr>
            <a:lvl4pPr marL="16002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4pPr>
            <a:lvl5pPr marL="20574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5pPr>
            <a:lvl6pPr marL="25146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6pPr>
            <a:lvl7pPr marL="29718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7pPr>
            <a:lvl8pPr marL="34290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8pPr>
            <a:lvl9pPr marL="38862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9pPr>
          </a:lstStyle>
          <a:p>
            <a:pPr lvl="0"/>
            <a:r>
              <a:rPr lang="zh-CN" altLang="en-US" dirty="0">
                <a:latin typeface="微软雅黑" panose="020B0503020204020204" pitchFamily="34" charset="-122"/>
                <a:ea typeface="微软雅黑" panose="020B0503020204020204" pitchFamily="34" charset="-122"/>
              </a:rPr>
              <a:t>单击此处编辑母版文本样式</a:t>
            </a:r>
          </a:p>
          <a:p>
            <a:pPr lvl="1"/>
            <a:r>
              <a:rPr lang="zh-CN" altLang="en-US" dirty="0">
                <a:latin typeface="微软雅黑" panose="020B0503020204020204" pitchFamily="34" charset="-122"/>
                <a:ea typeface="微软雅黑" panose="020B0503020204020204" pitchFamily="34" charset="-122"/>
              </a:rPr>
              <a:t>二级</a:t>
            </a:r>
          </a:p>
          <a:p>
            <a:pPr lvl="2"/>
            <a:r>
              <a:rPr lang="zh-CN" altLang="en-US" dirty="0">
                <a:latin typeface="微软雅黑" panose="020B0503020204020204" pitchFamily="34" charset="-122"/>
                <a:ea typeface="微软雅黑" panose="020B0503020204020204" pitchFamily="34" charset="-122"/>
              </a:rPr>
              <a:t>三级</a:t>
            </a:r>
          </a:p>
          <a:p>
            <a:pPr lvl="3"/>
            <a:r>
              <a:rPr lang="zh-CN" altLang="en-US" dirty="0">
                <a:latin typeface="微软雅黑" panose="020B0503020204020204" pitchFamily="34" charset="-122"/>
                <a:ea typeface="微软雅黑" panose="020B0503020204020204" pitchFamily="34" charset="-122"/>
              </a:rPr>
              <a:t>四级</a:t>
            </a:r>
          </a:p>
          <a:p>
            <a:pPr lvl="4"/>
            <a:r>
              <a:rPr lang="zh-CN" altLang="en-US" dirty="0">
                <a:latin typeface="微软雅黑" panose="020B0503020204020204" pitchFamily="34" charset="-122"/>
                <a:ea typeface="微软雅黑" panose="020B0503020204020204" pitchFamily="34" charset="-122"/>
              </a:rPr>
              <a:t>五级</a:t>
            </a:r>
          </a:p>
        </p:txBody>
      </p:sp>
      <p:sp>
        <p:nvSpPr>
          <p:cNvPr id="10"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1"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12" name="页脚占位符 7"/>
          <p:cNvSpPr>
            <a:spLocks noGrp="1"/>
          </p:cNvSpPr>
          <p:nvPr>
            <p:ph type="ftr" sz="quarter" idx="11"/>
          </p:nvPr>
        </p:nvSpPr>
        <p:spPr>
          <a:xfrm>
            <a:off x="4038600" y="6356350"/>
            <a:ext cx="4114800" cy="365125"/>
          </a:xfrm>
        </p:spPr>
        <p:txBody>
          <a:bodyPr/>
          <a:lstStyle/>
          <a:p>
            <a:endParaRPr lang="zh-CN" altLang="en-US"/>
          </a:p>
        </p:txBody>
      </p:sp>
      <p:sp>
        <p:nvSpPr>
          <p:cNvPr id="13" name="灯片编号占位符 8"/>
          <p:cNvSpPr>
            <a:spLocks noGrp="1"/>
          </p:cNvSpPr>
          <p:nvPr>
            <p:ph type="sldNum" sz="quarter" idx="12"/>
          </p:nvPr>
        </p:nvSpPr>
        <p:spPr>
          <a:xfrm>
            <a:off x="8610600" y="6356350"/>
            <a:ext cx="2743200" cy="365125"/>
          </a:xfrm>
        </p:spPr>
        <p:txBody>
          <a:bodyPr/>
          <a:lstStyle/>
          <a:p>
            <a:fld id="{E9B957CC-A438-4D82-B305-22914934740F}" type="slidenum">
              <a:rPr lang="zh-CN" altLang="en-US" smtClean="0"/>
              <a:t>‹#›</a:t>
            </a:fld>
            <a:endParaRPr lang="zh-CN" altLang="en-US"/>
          </a:p>
        </p:txBody>
      </p:sp>
    </p:spTree>
  </p:cSld>
  <p:clrMapOvr>
    <a:masterClrMapping/>
  </p:clrMapOvr>
  <p:transition/>
  <p:hf sldNum="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9356" y="0"/>
            <a:ext cx="12221356" cy="6858000"/>
          </a:xfrm>
          <a:prstGeom prst="rect">
            <a:avLst/>
          </a:prstGeom>
        </p:spPr>
      </p:pic>
      <p:sp>
        <p:nvSpPr>
          <p:cNvPr id="7" name="矩形: 圆角 6"/>
          <p:cNvSpPr/>
          <p:nvPr userDrawn="1"/>
        </p:nvSpPr>
        <p:spPr>
          <a:xfrm>
            <a:off x="590550" y="633338"/>
            <a:ext cx="11010900" cy="5591324"/>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8" name="矩形: 圆角 7"/>
          <p:cNvSpPr/>
          <p:nvPr userDrawn="1"/>
        </p:nvSpPr>
        <p:spPr>
          <a:xfrm>
            <a:off x="733425" y="771525"/>
            <a:ext cx="10706099" cy="5353050"/>
          </a:xfrm>
          <a:prstGeom prst="roundRect">
            <a:avLst/>
          </a:prstGeom>
          <a:noFill/>
          <a:ln w="38100">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ransition spd="slow" advTm="3000">
    <p:push dir="u"/>
  </p:transition>
  <p:hf sldNum="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19ED01E8-C3B6-4278-81C7-89933CDBE378}" type="datetimeFigureOut">
              <a:rPr lang="zh-CN" altLang="en-US" smtClean="0"/>
              <a:pPr/>
              <a:t>2024/9/23</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A5328870-FD9E-4A16-94C5-027E68E7024A}" type="slidenum">
              <a:rPr lang="zh-CN" altLang="en-US" smtClean="0"/>
              <a:pPr/>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ransition spd="slow" advTm="3000">
    <p:push dir="u"/>
  </p:transition>
  <p:hf sldNum="0" ftr="0" dt="0"/>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8" r:id="rId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2024/9/23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1176034"/>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8.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8.xml"/><Relationship Id="rId1" Type="http://schemas.openxmlformats.org/officeDocument/2006/relationships/tags" Target="../tags/tag3.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16.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7648" y="400050"/>
            <a:ext cx="6858000" cy="6858000"/>
          </a:xfrm>
          <a:prstGeom prst="rect">
            <a:avLst/>
          </a:prstGeom>
        </p:spPr>
      </p:pic>
      <p:sp>
        <p:nvSpPr>
          <p:cNvPr id="9" name="文本框 8"/>
          <p:cNvSpPr txBox="1"/>
          <p:nvPr/>
        </p:nvSpPr>
        <p:spPr>
          <a:xfrm>
            <a:off x="1806697" y="1662296"/>
            <a:ext cx="6057900" cy="2308324"/>
          </a:xfrm>
          <a:prstGeom prst="rect">
            <a:avLst/>
          </a:prstGeom>
          <a:noFill/>
        </p:spPr>
        <p:txBody>
          <a:bodyPr wrap="square" rtlCol="0">
            <a:spAutoFit/>
          </a:bodyPr>
          <a:lstStyle/>
          <a:p>
            <a:pPr lvl="0">
              <a:defRPr/>
            </a:pPr>
            <a:r>
              <a:rPr lang="zh-CN" altLang="en-US" sz="7200" b="1" kern="2900" spc="430" dirty="0">
                <a:solidFill>
                  <a:schemeClr val="accent2"/>
                </a:solidFill>
                <a:latin typeface="微软雅黑" panose="020B0503020204020204" pitchFamily="34" charset="-122"/>
                <a:ea typeface="微软雅黑" panose="020B0503020204020204" pitchFamily="34" charset="-122"/>
                <a:cs typeface="+mn-ea"/>
                <a:sym typeface="+mn-lt"/>
              </a:rPr>
              <a:t>诺 如 病 毒</a:t>
            </a:r>
            <a:endParaRPr lang="en-US" altLang="zh-CN" sz="7200" b="1" kern="2900" spc="430" dirty="0">
              <a:solidFill>
                <a:schemeClr val="accent2"/>
              </a:solidFill>
              <a:latin typeface="微软雅黑" panose="020B0503020204020204" pitchFamily="34" charset="-122"/>
              <a:ea typeface="微软雅黑" panose="020B0503020204020204" pitchFamily="34" charset="-122"/>
              <a:cs typeface="+mn-ea"/>
              <a:sym typeface="+mn-lt"/>
            </a:endParaRPr>
          </a:p>
          <a:p>
            <a:pPr lvl="0">
              <a:defRPr/>
            </a:pPr>
            <a:r>
              <a:rPr lang="zh-CN" altLang="en-US" sz="7200" b="1" kern="2900" spc="430" dirty="0">
                <a:solidFill>
                  <a:srgbClr val="F75252"/>
                </a:solidFill>
                <a:latin typeface="微软雅黑" panose="020B0503020204020204" pitchFamily="34" charset="-122"/>
                <a:ea typeface="微软雅黑" panose="020B0503020204020204" pitchFamily="34" charset="-122"/>
                <a:cs typeface="+mn-ea"/>
                <a:sym typeface="+mn-lt"/>
              </a:rPr>
              <a:t>科 普 讲 义</a:t>
            </a:r>
          </a:p>
        </p:txBody>
      </p:sp>
      <p:sp>
        <p:nvSpPr>
          <p:cNvPr id="10" name="文本框 9"/>
          <p:cNvSpPr txBox="1"/>
          <p:nvPr/>
        </p:nvSpPr>
        <p:spPr>
          <a:xfrm>
            <a:off x="1733565" y="3962789"/>
            <a:ext cx="5608915" cy="592150"/>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2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cs typeface="+mn-ea"/>
                <a:sym typeface="+mn-lt"/>
              </a:rPr>
              <a:t>The user can demonstrate on a projector or computer or print the it into a film to be used in a wider field </a:t>
            </a:r>
          </a:p>
        </p:txBody>
      </p:sp>
      <p:sp>
        <p:nvSpPr>
          <p:cNvPr id="12" name="圆角矩形 13"/>
          <p:cNvSpPr/>
          <p:nvPr/>
        </p:nvSpPr>
        <p:spPr>
          <a:xfrm>
            <a:off x="1662083" y="4614871"/>
            <a:ext cx="2618765" cy="538593"/>
          </a:xfrm>
          <a:prstGeom prst="rect">
            <a:avLst/>
          </a:prstGeom>
          <a:solidFill>
            <a:schemeClr val="accent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 name="文本框 12"/>
          <p:cNvSpPr txBox="1"/>
          <p:nvPr/>
        </p:nvSpPr>
        <p:spPr>
          <a:xfrm>
            <a:off x="1662084" y="4637780"/>
            <a:ext cx="2628860" cy="461665"/>
          </a:xfrm>
          <a:prstGeom prst="rect">
            <a:avLst/>
          </a:prstGeom>
          <a:solidFill>
            <a:schemeClr val="accent2"/>
          </a:solid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演讲人</a:t>
            </a:r>
            <a:r>
              <a:rPr kumimoji="0" lang="zh-CN" altLang="en-US"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a:t>
            </a:r>
            <a:r>
              <a:rPr lang="zh-CN" altLang="en-US" sz="2400" b="1" dirty="0">
                <a:solidFill>
                  <a:srgbClr val="FFFFFF"/>
                </a:solidFill>
                <a:latin typeface="微软雅黑" panose="020B0503020204020204" pitchFamily="34" charset="-122"/>
                <a:ea typeface="微软雅黑" panose="020B0503020204020204" pitchFamily="34" charset="-122"/>
                <a:cs typeface="+mn-ea"/>
                <a:sym typeface="+mn-lt"/>
              </a:rPr>
              <a:t>优品</a:t>
            </a:r>
            <a:r>
              <a:rPr kumimoji="0" lang="en-US" altLang="zh-CN"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PPT</a:t>
            </a:r>
            <a:endParaRPr kumimoji="0" 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 name="圆角矩形 13"/>
          <p:cNvSpPr/>
          <p:nvPr/>
        </p:nvSpPr>
        <p:spPr>
          <a:xfrm>
            <a:off x="4578472" y="4614870"/>
            <a:ext cx="2618765" cy="538593"/>
          </a:xfrm>
          <a:prstGeom prst="rect">
            <a:avLst/>
          </a:prstGeom>
          <a:solidFill>
            <a:schemeClr val="accent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 name="文本框 15"/>
          <p:cNvSpPr txBox="1"/>
          <p:nvPr/>
        </p:nvSpPr>
        <p:spPr>
          <a:xfrm>
            <a:off x="4572873" y="4681995"/>
            <a:ext cx="2495584" cy="461665"/>
          </a:xfrm>
          <a:prstGeom prst="rect">
            <a:avLst/>
          </a:prstGeom>
          <a:solidFill>
            <a:schemeClr val="accent2"/>
          </a:solid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时间：</a:t>
            </a:r>
            <a:r>
              <a:rPr kumimoji="0" lang="en-US" altLang="zh-CN"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202X.X.X</a:t>
            </a:r>
            <a:endPar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advTm="3000"/>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advTm="300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nodeType="after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par>
                          <p:cTn id="8" fill="hold" nodeType="afterGroup">
                            <p:stCondLst>
                              <p:cond delay="500"/>
                            </p:stCondLst>
                            <p:childTnLst>
                              <p:par>
                                <p:cTn id="9" presetID="22" presetClass="entr" presetSubtype="8" dur="500" fill="hold" nodeType="after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animEffect transition="in" filter="wipe(left)">
                                      <p:cBhvr>
                                        <p:cTn id="11" dur="500"/>
                                        <p:tgtEl>
                                          <p:spTgt spid="9">
                                            <p:txEl>
                                              <p:pRg st="1" end="1"/>
                                            </p:txEl>
                                          </p:spTgt>
                                        </p:tgtEl>
                                      </p:cBhvr>
                                    </p:animEffect>
                                  </p:childTnLst>
                                </p:cTn>
                              </p:par>
                            </p:childTnLst>
                          </p:cTn>
                        </p:par>
                        <p:par>
                          <p:cTn id="12" fill="hold" nodeType="afterGroup">
                            <p:stCondLst>
                              <p:cond delay="1000"/>
                            </p:stCondLst>
                            <p:childTnLst>
                              <p:par>
                                <p:cTn id="13" presetID="22" presetClass="entr" presetSubtype="8" dur="50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64"/>
          <p:cNvSpPr/>
          <p:nvPr/>
        </p:nvSpPr>
        <p:spPr>
          <a:xfrm flipH="1">
            <a:off x="4995499" y="994698"/>
            <a:ext cx="2273991" cy="456565"/>
          </a:xfrm>
          <a:prstGeom prst="roundRect">
            <a:avLst>
              <a:gd name="adj" fmla="val 9725"/>
            </a:avLst>
          </a:prstGeom>
          <a:solidFill>
            <a:schemeClr val="accent2">
              <a:lumMod val="10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defRPr/>
            </a:pPr>
            <a:r>
              <a:rPr kumimoji="1" lang="zh-CN" altLang="en-US" sz="3200" b="1" spc="600" dirty="0">
                <a:solidFill>
                  <a:schemeClr val="bg1"/>
                </a:solidFill>
                <a:latin typeface="微软雅黑" panose="020B0503020204020204" pitchFamily="34" charset="-122"/>
                <a:ea typeface="微软雅黑" panose="020B0503020204020204" pitchFamily="34" charset="-122"/>
                <a:cs typeface="+mn-ea"/>
                <a:sym typeface="+mn-lt"/>
              </a:rPr>
              <a:t>及时就医</a:t>
            </a:r>
          </a:p>
        </p:txBody>
      </p:sp>
      <p:sp>
        <p:nvSpPr>
          <p:cNvPr id="5" name="矩形 4"/>
          <p:cNvSpPr/>
          <p:nvPr/>
        </p:nvSpPr>
        <p:spPr>
          <a:xfrm>
            <a:off x="5020274" y="1663114"/>
            <a:ext cx="6409725" cy="3903504"/>
          </a:xfrm>
          <a:prstGeom prst="rect">
            <a:avLst/>
          </a:prstGeom>
        </p:spPr>
        <p:txBody>
          <a:bodyPr wrap="square">
            <a:spAutoFit/>
          </a:bodyPr>
          <a:lstStyle/>
          <a:p>
            <a:pPr>
              <a:lnSpc>
                <a:spcPct val="150000"/>
              </a:lnSpc>
            </a:pPr>
            <a:r>
              <a:rPr lang="zh-CN" altLang="en-US" sz="2800" dirty="0">
                <a:latin typeface="微软雅黑" panose="020B0503020204020204" pitchFamily="34" charset="-122"/>
                <a:ea typeface="微软雅黑" panose="020B0503020204020204" pitchFamily="34" charset="-122"/>
              </a:rPr>
              <a:t>发生诺如病毒感染性腹泻，不需服用抗生素，应及时补充呕吐和腹泻时消耗的水分，补充糖盐水或口服补液盐能帮助患者平衡补充水分和电解质。呕吐或腹泻症状严重时应及时就医。</a:t>
            </a:r>
            <a:endParaRPr lang="zh-CN" altLang="en-US" sz="32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a:p>
            <a:pPr>
              <a:lnSpc>
                <a:spcPct val="150000"/>
              </a:lnSpc>
            </a:pPr>
            <a:endParaRPr lang="zh-CN" altLang="en-US" sz="2800" dirty="0">
              <a:solidFill>
                <a:srgbClr val="0039A6"/>
              </a:solidFill>
              <a:latin typeface="微软雅黑" panose="020B0503020204020204" pitchFamily="34" charset="-122"/>
              <a:ea typeface="微软雅黑" panose="020B0503020204020204" pitchFamily="34" charset="-122"/>
              <a:cs typeface="+mn-ea"/>
              <a:sym typeface="+mn-lt"/>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799" y="1291382"/>
            <a:ext cx="4943475" cy="4943475"/>
          </a:xfrm>
          <a:prstGeom prst="rect">
            <a:avLst/>
          </a:prstGeom>
        </p:spPr>
      </p:pic>
    </p:spTree>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500" fill="hold" grpId="1"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nodeType="afterGroup">
                            <p:stCondLst>
                              <p:cond delay="500"/>
                            </p:stCondLst>
                            <p:childTnLst>
                              <p:par>
                                <p:cTn id="11" presetID="2" presetClass="entr" presetSubtype="2" dur="500" fill="hold" grpId="1"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animBg="1"/>
      <p:bldP spid="5"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280907" y="3028954"/>
            <a:ext cx="5241950" cy="769441"/>
          </a:xfrm>
          <a:prstGeom prst="rect">
            <a:avLst/>
          </a:prstGeom>
          <a:noFill/>
        </p:spPr>
        <p:txBody>
          <a:bodyPr wrap="square" rtlCol="0">
            <a:spAutoFit/>
          </a:bodyPr>
          <a:lstStyle/>
          <a:p>
            <a:pPr lvl="0" algn="ctr">
              <a:defRPr/>
            </a:pPr>
            <a:r>
              <a:rPr lang="zh-CN" altLang="en-US" sz="4400" b="1" dirty="0">
                <a:solidFill>
                  <a:schemeClr val="accent2"/>
                </a:solidFill>
                <a:latin typeface="微软雅黑" panose="020B0503020204020204" pitchFamily="34" charset="-122"/>
                <a:ea typeface="微软雅黑" panose="020B0503020204020204" pitchFamily="34" charset="-122"/>
                <a:cs typeface="+mn-ea"/>
                <a:sym typeface="+mn-lt"/>
              </a:rPr>
              <a:t>个人与家庭预防</a:t>
            </a:r>
          </a:p>
        </p:txBody>
      </p:sp>
      <p:sp>
        <p:nvSpPr>
          <p:cNvPr id="8" name="文本框 7"/>
          <p:cNvSpPr txBox="1"/>
          <p:nvPr/>
        </p:nvSpPr>
        <p:spPr>
          <a:xfrm>
            <a:off x="6579269" y="1872100"/>
            <a:ext cx="2262158" cy="923330"/>
          </a:xfrm>
          <a:prstGeom prst="rect">
            <a:avLst/>
          </a:prstGeom>
          <a:noFill/>
        </p:spPr>
        <p:txBody>
          <a:bodyPr wrap="none" rtlCol="0">
            <a:spAutoFit/>
          </a:bodyPr>
          <a:lstStyle/>
          <a:p>
            <a:pPr algn="ctr"/>
            <a:r>
              <a:rPr lang="zh-CN" altLang="en-US" sz="5400" b="1" dirty="0">
                <a:solidFill>
                  <a:schemeClr val="accent2"/>
                </a:solidFill>
                <a:latin typeface="微软雅黑" panose="020B0503020204020204" pitchFamily="34" charset="-122"/>
                <a:ea typeface="微软雅黑" panose="020B0503020204020204" pitchFamily="34" charset="-122"/>
                <a:cs typeface="+mn-ea"/>
                <a:sym typeface="+mn-lt"/>
              </a:rPr>
              <a:t>第三章</a:t>
            </a:r>
          </a:p>
        </p:txBody>
      </p:sp>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4425" y="1352549"/>
            <a:ext cx="4657725" cy="4657725"/>
          </a:xfrm>
          <a:prstGeom prst="rect">
            <a:avLst/>
          </a:prstGeom>
        </p:spPr>
      </p:pic>
    </p:spTree>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8" dur="500" fill="hold" nodeType="after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wipe(left)">
                                      <p:cBhvr>
                                        <p:cTn id="13"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64"/>
          <p:cNvSpPr/>
          <p:nvPr/>
        </p:nvSpPr>
        <p:spPr>
          <a:xfrm flipH="1">
            <a:off x="5000625" y="1069975"/>
            <a:ext cx="1899920" cy="456565"/>
          </a:xfrm>
          <a:prstGeom prst="parallelogram">
            <a:avLst/>
          </a:prstGeom>
          <a:solidFill>
            <a:schemeClr val="accent2">
              <a:lumMod val="10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dist"/>
            <a:r>
              <a:rPr lang="zh-CN" altLang="en-US" sz="2400" b="1" dirty="0">
                <a:latin typeface="微软雅黑" panose="020B0503020204020204" pitchFamily="34" charset="-122"/>
                <a:ea typeface="微软雅黑" panose="020B0503020204020204" pitchFamily="34" charset="-122"/>
                <a:cs typeface="+mn-ea"/>
                <a:sym typeface="+mn-lt"/>
              </a:rPr>
              <a:t>注意事项</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5" name="文本框 4"/>
          <p:cNvSpPr txBox="1"/>
          <p:nvPr/>
        </p:nvSpPr>
        <p:spPr>
          <a:xfrm>
            <a:off x="922884" y="2216924"/>
            <a:ext cx="3967018" cy="2680862"/>
          </a:xfrm>
          <a:prstGeom prst="rect">
            <a:avLst/>
          </a:prstGeom>
          <a:noFill/>
        </p:spPr>
        <p:txBody>
          <a:bodyPr wrap="square">
            <a:spAutoFit/>
          </a:bodyPr>
          <a:lstStyle/>
          <a:p>
            <a:pPr>
              <a:lnSpc>
                <a:spcPct val="150000"/>
              </a:lnSpc>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1</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r>
              <a:rPr lang="zh-CN" altLang="en-US" dirty="0">
                <a:latin typeface="微软雅黑" panose="020B0503020204020204" pitchFamily="34" charset="-122"/>
                <a:ea typeface="微软雅黑" panose="020B0503020204020204" pitchFamily="34" charset="-122"/>
              </a:rPr>
              <a:t>饭前、便后、加工食物前应按照</a:t>
            </a:r>
            <a:r>
              <a:rPr lang="en-US" altLang="zh-CN" dirty="0">
                <a:latin typeface="微软雅黑" panose="020B0503020204020204" pitchFamily="34" charset="-122"/>
                <a:ea typeface="微软雅黑" panose="020B0503020204020204" pitchFamily="34" charset="-122"/>
              </a:rPr>
              <a:t>6</a:t>
            </a:r>
            <a:r>
              <a:rPr lang="zh-CN" altLang="en-US" dirty="0">
                <a:latin typeface="微软雅黑" panose="020B0503020204020204" pitchFamily="34" charset="-122"/>
                <a:ea typeface="微软雅黑" panose="020B0503020204020204" pitchFamily="34" charset="-122"/>
              </a:rPr>
              <a:t>步洗手法正确洗手，用肥皂和流动水至少洗</a:t>
            </a:r>
            <a:r>
              <a:rPr lang="en-US" altLang="zh-CN" dirty="0">
                <a:latin typeface="微软雅黑" panose="020B0503020204020204" pitchFamily="34" charset="-122"/>
                <a:ea typeface="微软雅黑" panose="020B0503020204020204" pitchFamily="34" charset="-122"/>
              </a:rPr>
              <a:t>20</a:t>
            </a:r>
            <a:r>
              <a:rPr lang="zh-CN" altLang="en-US" dirty="0">
                <a:latin typeface="微软雅黑" panose="020B0503020204020204" pitchFamily="34" charset="-122"/>
                <a:ea typeface="微软雅黑" panose="020B0503020204020204" pitchFamily="34" charset="-122"/>
              </a:rPr>
              <a:t>秒。</a:t>
            </a:r>
            <a:r>
              <a:rPr lang="zh-CN" altLang="en-US" sz="2000" dirty="0">
                <a:latin typeface="微软雅黑" panose="020B0503020204020204" pitchFamily="34" charset="-122"/>
                <a:ea typeface="微软雅黑" panose="020B0503020204020204" pitchFamily="34" charset="-122"/>
              </a:rPr>
              <a:t>消毒纸巾和免洗手消毒剂对诺如病毒无效，不能代替洗手。</a:t>
            </a:r>
            <a:endPar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a:p>
            <a:pPr>
              <a:lnSpc>
                <a:spcPct val="150000"/>
              </a:lnSpc>
            </a:pP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7" name="文本框 6"/>
          <p:cNvSpPr txBox="1"/>
          <p:nvPr/>
        </p:nvSpPr>
        <p:spPr>
          <a:xfrm>
            <a:off x="7207250" y="2530983"/>
            <a:ext cx="4551795" cy="881139"/>
          </a:xfrm>
          <a:prstGeom prst="rect">
            <a:avLst/>
          </a:prstGeom>
          <a:noFill/>
        </p:spPr>
        <p:txBody>
          <a:bodyPr wrap="square">
            <a:spAutoFit/>
          </a:bodyPr>
          <a:lstStyle/>
          <a:p>
            <a:pPr>
              <a:lnSpc>
                <a:spcPct val="150000"/>
              </a:lnSpc>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2</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）不吃生的食物，食品在吃前要煮熟、煮透，尤其贝壳类与甲壳类海产品；</a:t>
            </a:r>
          </a:p>
        </p:txBody>
      </p:sp>
      <p:sp>
        <p:nvSpPr>
          <p:cNvPr id="9" name="文本框 8"/>
          <p:cNvSpPr txBox="1"/>
          <p:nvPr/>
        </p:nvSpPr>
        <p:spPr>
          <a:xfrm>
            <a:off x="1299844" y="5071637"/>
            <a:ext cx="3700781" cy="881139"/>
          </a:xfrm>
          <a:prstGeom prst="rect">
            <a:avLst/>
          </a:prstGeom>
          <a:noFill/>
        </p:spPr>
        <p:txBody>
          <a:bodyPr wrap="square">
            <a:spAutoFit/>
          </a:bodyPr>
          <a:lstStyle/>
          <a:p>
            <a:pPr>
              <a:lnSpc>
                <a:spcPct val="150000"/>
              </a:lnSpc>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3</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）煮熟的食物要趁热吃，隔夜食物吃前一定要彻底加热；</a:t>
            </a:r>
          </a:p>
        </p:txBody>
      </p:sp>
      <p:sp>
        <p:nvSpPr>
          <p:cNvPr id="11" name="文本框 10"/>
          <p:cNvSpPr txBox="1"/>
          <p:nvPr/>
        </p:nvSpPr>
        <p:spPr>
          <a:xfrm>
            <a:off x="7302099" y="4354861"/>
            <a:ext cx="4217553" cy="881139"/>
          </a:xfrm>
          <a:prstGeom prst="rect">
            <a:avLst/>
          </a:prstGeom>
          <a:noFill/>
        </p:spPr>
        <p:txBody>
          <a:bodyPr wrap="square">
            <a:spAutoFit/>
          </a:bodyPr>
          <a:lstStyle/>
          <a:p>
            <a:pPr>
              <a:lnSpc>
                <a:spcPct val="150000"/>
              </a:lnSpc>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4</a:t>
            </a: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）所有烹饪器具和食具，使用后应洗涤干净并保持干燥；</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06531" y="2390775"/>
            <a:ext cx="4312286" cy="4312286"/>
          </a:xfrm>
          <a:prstGeom prst="rect">
            <a:avLst/>
          </a:prstGeom>
        </p:spPr>
      </p:pic>
    </p:spTree>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500" fill="hold" grpId="2"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nodeType="afterGroup">
                            <p:stCondLst>
                              <p:cond delay="500"/>
                            </p:stCondLst>
                            <p:childTnLst>
                              <p:par>
                                <p:cTn id="11" presetID="26" presetClass="entr" presetSubtype="0" dur="200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80">
                                          <p:stCondLst>
                                            <p:cond delay="0"/>
                                          </p:stCondLst>
                                        </p:cTn>
                                        <p:tgtEl>
                                          <p:spTgt spid="5"/>
                                        </p:tgtEl>
                                      </p:cBhvr>
                                    </p:animEffect>
                                    <p:anim calcmode="lin" valueType="num">
                                      <p:cBhvr>
                                        <p:cTn id="14"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9" dur="26">
                                          <p:stCondLst>
                                            <p:cond delay="650"/>
                                          </p:stCondLst>
                                        </p:cTn>
                                        <p:tgtEl>
                                          <p:spTgt spid="5"/>
                                        </p:tgtEl>
                                      </p:cBhvr>
                                      <p:to x="100000" y="60000"/>
                                    </p:animScale>
                                    <p:animScale>
                                      <p:cBhvr>
                                        <p:cTn id="20" dur="166" decel="50000">
                                          <p:stCondLst>
                                            <p:cond delay="676"/>
                                          </p:stCondLst>
                                        </p:cTn>
                                        <p:tgtEl>
                                          <p:spTgt spid="5"/>
                                        </p:tgtEl>
                                      </p:cBhvr>
                                      <p:to x="100000" y="100000"/>
                                    </p:animScale>
                                    <p:animScale>
                                      <p:cBhvr>
                                        <p:cTn id="21" dur="26">
                                          <p:stCondLst>
                                            <p:cond delay="1312"/>
                                          </p:stCondLst>
                                        </p:cTn>
                                        <p:tgtEl>
                                          <p:spTgt spid="5"/>
                                        </p:tgtEl>
                                      </p:cBhvr>
                                      <p:to x="100000" y="80000"/>
                                    </p:animScale>
                                    <p:animScale>
                                      <p:cBhvr>
                                        <p:cTn id="22" dur="166" decel="50000">
                                          <p:stCondLst>
                                            <p:cond delay="1338"/>
                                          </p:stCondLst>
                                        </p:cTn>
                                        <p:tgtEl>
                                          <p:spTgt spid="5"/>
                                        </p:tgtEl>
                                      </p:cBhvr>
                                      <p:to x="100000" y="100000"/>
                                    </p:animScale>
                                    <p:animScale>
                                      <p:cBhvr>
                                        <p:cTn id="23" dur="26">
                                          <p:stCondLst>
                                            <p:cond delay="1642"/>
                                          </p:stCondLst>
                                        </p:cTn>
                                        <p:tgtEl>
                                          <p:spTgt spid="5"/>
                                        </p:tgtEl>
                                      </p:cBhvr>
                                      <p:to x="100000" y="90000"/>
                                    </p:animScale>
                                    <p:animScale>
                                      <p:cBhvr>
                                        <p:cTn id="24" dur="166" decel="50000">
                                          <p:stCondLst>
                                            <p:cond delay="1668"/>
                                          </p:stCondLst>
                                        </p:cTn>
                                        <p:tgtEl>
                                          <p:spTgt spid="5"/>
                                        </p:tgtEl>
                                      </p:cBhvr>
                                      <p:to x="100000" y="100000"/>
                                    </p:animScale>
                                    <p:animScale>
                                      <p:cBhvr>
                                        <p:cTn id="25" dur="26">
                                          <p:stCondLst>
                                            <p:cond delay="1808"/>
                                          </p:stCondLst>
                                        </p:cTn>
                                        <p:tgtEl>
                                          <p:spTgt spid="5"/>
                                        </p:tgtEl>
                                      </p:cBhvr>
                                      <p:to x="100000" y="95000"/>
                                    </p:animScale>
                                    <p:animScale>
                                      <p:cBhvr>
                                        <p:cTn id="26" dur="166" decel="50000">
                                          <p:stCondLst>
                                            <p:cond delay="1834"/>
                                          </p:stCondLst>
                                        </p:cTn>
                                        <p:tgtEl>
                                          <p:spTgt spid="5"/>
                                        </p:tgtEl>
                                      </p:cBhvr>
                                      <p:to x="100000" y="100000"/>
                                    </p:animScale>
                                  </p:childTnLst>
                                </p:cTn>
                              </p:par>
                              <p:par>
                                <p:cTn id="27" presetID="26" presetClass="entr" presetSubtype="0" dur="200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down)">
                                      <p:cBhvr>
                                        <p:cTn id="29" dur="580">
                                          <p:stCondLst>
                                            <p:cond delay="0"/>
                                          </p:stCondLst>
                                        </p:cTn>
                                        <p:tgtEl>
                                          <p:spTgt spid="9"/>
                                        </p:tgtEl>
                                      </p:cBhvr>
                                    </p:animEffect>
                                    <p:anim calcmode="lin" valueType="num">
                                      <p:cBhvr>
                                        <p:cTn id="30"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35" dur="26">
                                          <p:stCondLst>
                                            <p:cond delay="650"/>
                                          </p:stCondLst>
                                        </p:cTn>
                                        <p:tgtEl>
                                          <p:spTgt spid="9"/>
                                        </p:tgtEl>
                                      </p:cBhvr>
                                      <p:to x="100000" y="60000"/>
                                    </p:animScale>
                                    <p:animScale>
                                      <p:cBhvr>
                                        <p:cTn id="36" dur="166" decel="50000">
                                          <p:stCondLst>
                                            <p:cond delay="676"/>
                                          </p:stCondLst>
                                        </p:cTn>
                                        <p:tgtEl>
                                          <p:spTgt spid="9"/>
                                        </p:tgtEl>
                                      </p:cBhvr>
                                      <p:to x="100000" y="100000"/>
                                    </p:animScale>
                                    <p:animScale>
                                      <p:cBhvr>
                                        <p:cTn id="37" dur="26">
                                          <p:stCondLst>
                                            <p:cond delay="1312"/>
                                          </p:stCondLst>
                                        </p:cTn>
                                        <p:tgtEl>
                                          <p:spTgt spid="9"/>
                                        </p:tgtEl>
                                      </p:cBhvr>
                                      <p:to x="100000" y="80000"/>
                                    </p:animScale>
                                    <p:animScale>
                                      <p:cBhvr>
                                        <p:cTn id="38" dur="166" decel="50000">
                                          <p:stCondLst>
                                            <p:cond delay="1338"/>
                                          </p:stCondLst>
                                        </p:cTn>
                                        <p:tgtEl>
                                          <p:spTgt spid="9"/>
                                        </p:tgtEl>
                                      </p:cBhvr>
                                      <p:to x="100000" y="100000"/>
                                    </p:animScale>
                                    <p:animScale>
                                      <p:cBhvr>
                                        <p:cTn id="39" dur="26">
                                          <p:stCondLst>
                                            <p:cond delay="1642"/>
                                          </p:stCondLst>
                                        </p:cTn>
                                        <p:tgtEl>
                                          <p:spTgt spid="9"/>
                                        </p:tgtEl>
                                      </p:cBhvr>
                                      <p:to x="100000" y="90000"/>
                                    </p:animScale>
                                    <p:animScale>
                                      <p:cBhvr>
                                        <p:cTn id="40" dur="166" decel="50000">
                                          <p:stCondLst>
                                            <p:cond delay="1668"/>
                                          </p:stCondLst>
                                        </p:cTn>
                                        <p:tgtEl>
                                          <p:spTgt spid="9"/>
                                        </p:tgtEl>
                                      </p:cBhvr>
                                      <p:to x="100000" y="100000"/>
                                    </p:animScale>
                                    <p:animScale>
                                      <p:cBhvr>
                                        <p:cTn id="41" dur="26">
                                          <p:stCondLst>
                                            <p:cond delay="1808"/>
                                          </p:stCondLst>
                                        </p:cTn>
                                        <p:tgtEl>
                                          <p:spTgt spid="9"/>
                                        </p:tgtEl>
                                      </p:cBhvr>
                                      <p:to x="100000" y="95000"/>
                                    </p:animScale>
                                    <p:animScale>
                                      <p:cBhvr>
                                        <p:cTn id="42" dur="166" decel="50000">
                                          <p:stCondLst>
                                            <p:cond delay="1834"/>
                                          </p:stCondLst>
                                        </p:cTn>
                                        <p:tgtEl>
                                          <p:spTgt spid="9"/>
                                        </p:tgtEl>
                                      </p:cBhvr>
                                      <p:to x="100000" y="100000"/>
                                    </p:animScale>
                                  </p:childTnLst>
                                </p:cTn>
                              </p:par>
                              <p:par>
                                <p:cTn id="43" presetID="26" presetClass="entr" presetSubtype="0" dur="200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down)">
                                      <p:cBhvr>
                                        <p:cTn id="45" dur="580">
                                          <p:stCondLst>
                                            <p:cond delay="0"/>
                                          </p:stCondLst>
                                        </p:cTn>
                                        <p:tgtEl>
                                          <p:spTgt spid="7"/>
                                        </p:tgtEl>
                                      </p:cBhvr>
                                    </p:animEffect>
                                    <p:anim calcmode="lin" valueType="num">
                                      <p:cBhvr>
                                        <p:cTn id="46"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7"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8"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49"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50"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51" dur="26">
                                          <p:stCondLst>
                                            <p:cond delay="650"/>
                                          </p:stCondLst>
                                        </p:cTn>
                                        <p:tgtEl>
                                          <p:spTgt spid="7"/>
                                        </p:tgtEl>
                                      </p:cBhvr>
                                      <p:to x="100000" y="60000"/>
                                    </p:animScale>
                                    <p:animScale>
                                      <p:cBhvr>
                                        <p:cTn id="52" dur="166" decel="50000">
                                          <p:stCondLst>
                                            <p:cond delay="676"/>
                                          </p:stCondLst>
                                        </p:cTn>
                                        <p:tgtEl>
                                          <p:spTgt spid="7"/>
                                        </p:tgtEl>
                                      </p:cBhvr>
                                      <p:to x="100000" y="100000"/>
                                    </p:animScale>
                                    <p:animScale>
                                      <p:cBhvr>
                                        <p:cTn id="53" dur="26">
                                          <p:stCondLst>
                                            <p:cond delay="1312"/>
                                          </p:stCondLst>
                                        </p:cTn>
                                        <p:tgtEl>
                                          <p:spTgt spid="7"/>
                                        </p:tgtEl>
                                      </p:cBhvr>
                                      <p:to x="100000" y="80000"/>
                                    </p:animScale>
                                    <p:animScale>
                                      <p:cBhvr>
                                        <p:cTn id="54" dur="166" decel="50000">
                                          <p:stCondLst>
                                            <p:cond delay="1338"/>
                                          </p:stCondLst>
                                        </p:cTn>
                                        <p:tgtEl>
                                          <p:spTgt spid="7"/>
                                        </p:tgtEl>
                                      </p:cBhvr>
                                      <p:to x="100000" y="100000"/>
                                    </p:animScale>
                                    <p:animScale>
                                      <p:cBhvr>
                                        <p:cTn id="55" dur="26">
                                          <p:stCondLst>
                                            <p:cond delay="1642"/>
                                          </p:stCondLst>
                                        </p:cTn>
                                        <p:tgtEl>
                                          <p:spTgt spid="7"/>
                                        </p:tgtEl>
                                      </p:cBhvr>
                                      <p:to x="100000" y="90000"/>
                                    </p:animScale>
                                    <p:animScale>
                                      <p:cBhvr>
                                        <p:cTn id="56" dur="166" decel="50000">
                                          <p:stCondLst>
                                            <p:cond delay="1668"/>
                                          </p:stCondLst>
                                        </p:cTn>
                                        <p:tgtEl>
                                          <p:spTgt spid="7"/>
                                        </p:tgtEl>
                                      </p:cBhvr>
                                      <p:to x="100000" y="100000"/>
                                    </p:animScale>
                                    <p:animScale>
                                      <p:cBhvr>
                                        <p:cTn id="57" dur="26">
                                          <p:stCondLst>
                                            <p:cond delay="1808"/>
                                          </p:stCondLst>
                                        </p:cTn>
                                        <p:tgtEl>
                                          <p:spTgt spid="7"/>
                                        </p:tgtEl>
                                      </p:cBhvr>
                                      <p:to x="100000" y="95000"/>
                                    </p:animScale>
                                    <p:animScale>
                                      <p:cBhvr>
                                        <p:cTn id="58" dur="166" decel="50000">
                                          <p:stCondLst>
                                            <p:cond delay="1834"/>
                                          </p:stCondLst>
                                        </p:cTn>
                                        <p:tgtEl>
                                          <p:spTgt spid="7"/>
                                        </p:tgtEl>
                                      </p:cBhvr>
                                      <p:to x="100000" y="100000"/>
                                    </p:animScale>
                                  </p:childTnLst>
                                </p:cTn>
                              </p:par>
                              <p:par>
                                <p:cTn id="59" presetID="26" presetClass="entr" presetSubtype="0" dur="2000"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down)">
                                      <p:cBhvr>
                                        <p:cTn id="61" dur="580">
                                          <p:stCondLst>
                                            <p:cond delay="0"/>
                                          </p:stCondLst>
                                        </p:cTn>
                                        <p:tgtEl>
                                          <p:spTgt spid="11"/>
                                        </p:tgtEl>
                                      </p:cBhvr>
                                    </p:animEffect>
                                    <p:anim calcmode="lin" valueType="num">
                                      <p:cBhvr>
                                        <p:cTn id="62"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67" dur="26">
                                          <p:stCondLst>
                                            <p:cond delay="650"/>
                                          </p:stCondLst>
                                        </p:cTn>
                                        <p:tgtEl>
                                          <p:spTgt spid="11"/>
                                        </p:tgtEl>
                                      </p:cBhvr>
                                      <p:to x="100000" y="60000"/>
                                    </p:animScale>
                                    <p:animScale>
                                      <p:cBhvr>
                                        <p:cTn id="68" dur="166" decel="50000">
                                          <p:stCondLst>
                                            <p:cond delay="676"/>
                                          </p:stCondLst>
                                        </p:cTn>
                                        <p:tgtEl>
                                          <p:spTgt spid="11"/>
                                        </p:tgtEl>
                                      </p:cBhvr>
                                      <p:to x="100000" y="100000"/>
                                    </p:animScale>
                                    <p:animScale>
                                      <p:cBhvr>
                                        <p:cTn id="69" dur="26">
                                          <p:stCondLst>
                                            <p:cond delay="1312"/>
                                          </p:stCondLst>
                                        </p:cTn>
                                        <p:tgtEl>
                                          <p:spTgt spid="11"/>
                                        </p:tgtEl>
                                      </p:cBhvr>
                                      <p:to x="100000" y="80000"/>
                                    </p:animScale>
                                    <p:animScale>
                                      <p:cBhvr>
                                        <p:cTn id="70" dur="166" decel="50000">
                                          <p:stCondLst>
                                            <p:cond delay="1338"/>
                                          </p:stCondLst>
                                        </p:cTn>
                                        <p:tgtEl>
                                          <p:spTgt spid="11"/>
                                        </p:tgtEl>
                                      </p:cBhvr>
                                      <p:to x="100000" y="100000"/>
                                    </p:animScale>
                                    <p:animScale>
                                      <p:cBhvr>
                                        <p:cTn id="71" dur="26">
                                          <p:stCondLst>
                                            <p:cond delay="1642"/>
                                          </p:stCondLst>
                                        </p:cTn>
                                        <p:tgtEl>
                                          <p:spTgt spid="11"/>
                                        </p:tgtEl>
                                      </p:cBhvr>
                                      <p:to x="100000" y="90000"/>
                                    </p:animScale>
                                    <p:animScale>
                                      <p:cBhvr>
                                        <p:cTn id="72" dur="166" decel="50000">
                                          <p:stCondLst>
                                            <p:cond delay="1668"/>
                                          </p:stCondLst>
                                        </p:cTn>
                                        <p:tgtEl>
                                          <p:spTgt spid="11"/>
                                        </p:tgtEl>
                                      </p:cBhvr>
                                      <p:to x="100000" y="100000"/>
                                    </p:animScale>
                                    <p:animScale>
                                      <p:cBhvr>
                                        <p:cTn id="73" dur="26">
                                          <p:stCondLst>
                                            <p:cond delay="1808"/>
                                          </p:stCondLst>
                                        </p:cTn>
                                        <p:tgtEl>
                                          <p:spTgt spid="11"/>
                                        </p:tgtEl>
                                      </p:cBhvr>
                                      <p:to x="100000" y="95000"/>
                                    </p:animScale>
                                    <p:animScale>
                                      <p:cBhvr>
                                        <p:cTn id="74"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2" animBg="1"/>
      <p:bldP spid="5" grpId="0"/>
      <p:bldP spid="7" grpId="0"/>
      <p:bldP spid="9"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64"/>
          <p:cNvSpPr/>
          <p:nvPr/>
        </p:nvSpPr>
        <p:spPr>
          <a:xfrm flipH="1">
            <a:off x="717550" y="841692"/>
            <a:ext cx="3542665" cy="456565"/>
          </a:xfrm>
          <a:prstGeom prst="parallelogram">
            <a:avLst/>
          </a:prstGeom>
          <a:solidFill>
            <a:schemeClr val="accent2">
              <a:lumMod val="10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患病期间居家隔离</a:t>
            </a:r>
          </a:p>
        </p:txBody>
      </p:sp>
      <p:sp>
        <p:nvSpPr>
          <p:cNvPr id="3" name="矩形 2"/>
          <p:cNvSpPr/>
          <p:nvPr/>
        </p:nvSpPr>
        <p:spPr>
          <a:xfrm>
            <a:off x="584200" y="1812925"/>
            <a:ext cx="10934699" cy="1294585"/>
          </a:xfrm>
          <a:prstGeom prst="rect">
            <a:avLst/>
          </a:prstGeom>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rPr>
              <a:t>患者需根据病情居家或入院隔离至症状完全消失后</a:t>
            </a:r>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天，检测呈诺如病毒阳性但无感染性腹泻症状的隐性感染者，也需居家隔离</a:t>
            </a:r>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天。患者勤洗手，保持手卫生，尽量不要和其他健康的家人近距离接触，尤其不要做饭或照顾老人和幼儿。</a:t>
            </a:r>
            <a:endParaRPr lang="zh-CN" altLang="en-US" sz="2000" dirty="0">
              <a:solidFill>
                <a:srgbClr val="0039A6"/>
              </a:solidFill>
              <a:latin typeface="微软雅黑" panose="020B0503020204020204" pitchFamily="34" charset="-122"/>
              <a:ea typeface="微软雅黑" panose="020B0503020204020204" pitchFamily="34" charset="-122"/>
              <a:cs typeface="+mn-ea"/>
              <a:sym typeface="+mn-lt"/>
            </a:endParaRPr>
          </a:p>
        </p:txBody>
      </p:sp>
      <p:sp>
        <p:nvSpPr>
          <p:cNvPr id="5" name="文本框 4"/>
          <p:cNvSpPr txBox="1"/>
          <p:nvPr/>
        </p:nvSpPr>
        <p:spPr>
          <a:xfrm>
            <a:off x="584201" y="3585097"/>
            <a:ext cx="5511799" cy="2619307"/>
          </a:xfrm>
          <a:prstGeom prst="rect">
            <a:avLst/>
          </a:prstGeom>
          <a:noFill/>
        </p:spPr>
        <p:txBody>
          <a:bodyPr wrap="square">
            <a:spAutoFit/>
          </a:bodyPr>
          <a:lstStyle/>
          <a:p>
            <a:pPr>
              <a:lnSpc>
                <a:spcPct val="150000"/>
              </a:lnSpc>
              <a:spcBef>
                <a:spcPts val="600"/>
              </a:spcBef>
            </a:pPr>
            <a:r>
              <a:rPr lang="zh-CN" altLang="en-US" dirty="0">
                <a:latin typeface="微软雅黑" panose="020B0503020204020204" pitchFamily="34" charset="-122"/>
                <a:ea typeface="微软雅黑" panose="020B0503020204020204" pitchFamily="34" charset="-122"/>
              </a:rPr>
              <a:t>对患者呕吐物或粪便污染的环境和物品需要使用含氯制剂进行消毒。在清理受到呕吐物污染的物品时，应戴塑胶手套和口罩，避免直接接触污染物。患者家庭环境也应依据医务人员指导加强消毒，避免在家庭内造成传播。</a:t>
            </a:r>
            <a:endParaRPr lang="zh-CN" altLang="en-US" sz="2000" dirty="0">
              <a:solidFill>
                <a:srgbClr val="0039A6"/>
              </a:solidFill>
              <a:latin typeface="微软雅黑" panose="020B0503020204020204" pitchFamily="34" charset="-122"/>
              <a:ea typeface="微软雅黑" panose="020B0503020204020204" pitchFamily="34" charset="-122"/>
              <a:cs typeface="+mn-ea"/>
              <a:sym typeface="+mn-lt"/>
            </a:endParaRPr>
          </a:p>
          <a:p>
            <a:pPr>
              <a:lnSpc>
                <a:spcPct val="150000"/>
              </a:lnSpc>
              <a:spcBef>
                <a:spcPts val="600"/>
              </a:spcBef>
              <a:buNone/>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8949" y="2695642"/>
            <a:ext cx="4162425" cy="4162425"/>
          </a:xfrm>
          <a:prstGeom prst="rect">
            <a:avLst/>
          </a:prstGeom>
        </p:spPr>
      </p:pic>
    </p:spTree>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500" fill="hold" grpId="2"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nodeType="afterGroup">
                            <p:stCondLst>
                              <p:cond delay="500"/>
                            </p:stCondLst>
                            <p:childTnLst>
                              <p:par>
                                <p:cTn id="11" presetID="22" presetClass="entr" presetSubtype="1" dur="500" fill="hold" grpId="2"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500"/>
                                        <p:tgtEl>
                                          <p:spTgt spid="3"/>
                                        </p:tgtEl>
                                      </p:cBhvr>
                                    </p:animEffect>
                                  </p:childTnLst>
                                </p:cTn>
                              </p:par>
                            </p:childTnLst>
                          </p:cTn>
                        </p:par>
                        <p:par>
                          <p:cTn id="14" fill="hold" nodeType="afterGroup">
                            <p:stCondLst>
                              <p:cond delay="1000"/>
                            </p:stCondLst>
                            <p:childTnLst>
                              <p:par>
                                <p:cTn id="15" presetID="22" presetClass="entr" presetSubtype="1" dur="50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2" animBg="1"/>
      <p:bldP spid="3" grpId="2"/>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996877" y="927100"/>
            <a:ext cx="9907992" cy="6395870"/>
            <a:chOff x="1131569" y="1584325"/>
            <a:chExt cx="9907992" cy="6395870"/>
          </a:xfrm>
        </p:grpSpPr>
        <p:sp>
          <p:nvSpPr>
            <p:cNvPr id="2" name="圆角矩形 64"/>
            <p:cNvSpPr/>
            <p:nvPr/>
          </p:nvSpPr>
          <p:spPr>
            <a:xfrm flipH="1">
              <a:off x="1131569" y="1584325"/>
              <a:ext cx="3566254" cy="456565"/>
            </a:xfrm>
            <a:prstGeom prst="roundRect">
              <a:avLst>
                <a:gd name="adj" fmla="val 9725"/>
              </a:avLst>
            </a:prstGeom>
            <a:solidFill>
              <a:schemeClr val="accent2">
                <a:lumMod val="10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800" b="1" dirty="0">
                  <a:solidFill>
                    <a:schemeClr val="bg1"/>
                  </a:solidFill>
                  <a:latin typeface="微软雅黑" panose="020B0503020204020204" pitchFamily="34" charset="-122"/>
                  <a:ea typeface="微软雅黑" panose="020B0503020204020204" pitchFamily="34" charset="-122"/>
                  <a:cs typeface="+mn-ea"/>
                  <a:sym typeface="+mn-lt"/>
                </a:rPr>
                <a:t>患病后不要过于担心</a:t>
              </a:r>
            </a:p>
          </p:txBody>
        </p:sp>
        <p:sp>
          <p:nvSpPr>
            <p:cNvPr id="3" name="矩形 2"/>
            <p:cNvSpPr/>
            <p:nvPr/>
          </p:nvSpPr>
          <p:spPr>
            <a:xfrm>
              <a:off x="2103379" y="2381098"/>
              <a:ext cx="8936182" cy="5599097"/>
            </a:xfrm>
            <a:prstGeom prst="rect">
              <a:avLst/>
            </a:prstGeom>
          </p:spPr>
          <p:txBody>
            <a:bodyPr wrap="square">
              <a:spAutoFit/>
            </a:bodyPr>
            <a:lstStyle/>
            <a:p>
              <a:r>
                <a:rPr lang="zh-CN" altLang="en-US" sz="3200" spc="300" dirty="0">
                  <a:latin typeface="微软雅黑" panose="020B0503020204020204" pitchFamily="34" charset="-122"/>
                  <a:ea typeface="微软雅黑" panose="020B0503020204020204" pitchFamily="34" charset="-122"/>
                </a:rPr>
                <a:t>诺如病毒感染性腹泻一般病情轻微，持续时间短，预后良好。患者应充分休息，清淡饮食。</a:t>
              </a:r>
            </a:p>
            <a:p>
              <a:pPr>
                <a:lnSpc>
                  <a:spcPct val="130000"/>
                </a:lnSpc>
              </a:pPr>
              <a:r>
                <a:rPr lang="zh-CN" altLang="en-US" sz="3200" spc="300" dirty="0">
                  <a:latin typeface="微软雅黑" panose="020B0503020204020204" pitchFamily="34" charset="-122"/>
                  <a:ea typeface="微软雅黑" panose="020B0503020204020204" pitchFamily="34" charset="-122"/>
                </a:rPr>
                <a:t>要是出现脱水的症状，可以先服用补盐液或是一些运动功能性饮料暂时急救，然后带去医院看医生。</a:t>
              </a:r>
              <a:r>
                <a:rPr lang="zh-CN" altLang="en-US" sz="4400" spc="300" dirty="0">
                  <a:latin typeface="微软雅黑" panose="020B0503020204020204" pitchFamily="34" charset="-122"/>
                  <a:ea typeface="微软雅黑" panose="020B0503020204020204" pitchFamily="34" charset="-122"/>
                </a:rPr>
                <a:t/>
              </a:r>
              <a:br>
                <a:rPr lang="zh-CN" altLang="en-US" sz="4400" spc="300" dirty="0">
                  <a:latin typeface="微软雅黑" panose="020B0503020204020204" pitchFamily="34" charset="-122"/>
                  <a:ea typeface="微软雅黑" panose="020B0503020204020204" pitchFamily="34" charset="-122"/>
                </a:rPr>
              </a:br>
              <a:endParaRPr lang="zh-CN" altLang="en-US" sz="4400" spc="300" dirty="0">
                <a:solidFill>
                  <a:srgbClr val="0039A6"/>
                </a:solidFill>
                <a:latin typeface="微软雅黑" panose="020B0503020204020204" pitchFamily="34" charset="-122"/>
                <a:ea typeface="微软雅黑" panose="020B0503020204020204" pitchFamily="34" charset="-122"/>
                <a:cs typeface="+mn-ea"/>
                <a:sym typeface="+mn-lt"/>
              </a:endParaRPr>
            </a:p>
            <a:p>
              <a:pPr>
                <a:lnSpc>
                  <a:spcPct val="130000"/>
                </a:lnSpc>
                <a:spcAft>
                  <a:spcPct val="0"/>
                </a:spcAft>
                <a:buNone/>
              </a:pPr>
              <a:endParaRPr lang="zh-CN" altLang="en-US" sz="32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a:p>
              <a:pPr>
                <a:lnSpc>
                  <a:spcPct val="130000"/>
                </a:lnSpc>
                <a:spcAft>
                  <a:spcPct val="0"/>
                </a:spcAft>
                <a:buNone/>
              </a:pPr>
              <a:endParaRPr lang="zh-CN" altLang="en-US" sz="32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4" name="矩形 3"/>
            <p:cNvSpPr/>
            <p:nvPr/>
          </p:nvSpPr>
          <p:spPr>
            <a:xfrm>
              <a:off x="1593273" y="2040890"/>
              <a:ext cx="103519" cy="5331460"/>
            </a:xfrm>
            <a:prstGeom prst="rect">
              <a:avLst/>
            </a:prstGeom>
            <a:solidFill>
              <a:schemeClr val="accent2">
                <a:lumMod val="100000"/>
              </a:schemeClr>
            </a:solidFill>
            <a:ln>
              <a:solidFill>
                <a:schemeClr val="accent2">
                  <a:lumMod val="100000"/>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1" dur="50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448838" y="3014107"/>
            <a:ext cx="4858880" cy="769441"/>
          </a:xfrm>
          <a:prstGeom prst="rect">
            <a:avLst/>
          </a:prstGeom>
          <a:noFill/>
        </p:spPr>
        <p:txBody>
          <a:bodyPr wrap="square" rtlCol="0">
            <a:spAutoFit/>
          </a:bodyPr>
          <a:lstStyle/>
          <a:p>
            <a:pPr lvl="0" algn="ctr">
              <a:defRPr/>
            </a:pPr>
            <a:r>
              <a:rPr lang="zh-CN" altLang="en-US" sz="4400" b="1" dirty="0">
                <a:solidFill>
                  <a:schemeClr val="accent2"/>
                </a:solidFill>
                <a:latin typeface="微软雅黑" panose="020B0503020204020204" pitchFamily="34" charset="-122"/>
                <a:ea typeface="微软雅黑" panose="020B0503020204020204" pitchFamily="34" charset="-122"/>
                <a:cs typeface="+mn-ea"/>
                <a:sym typeface="+mn-lt"/>
              </a:rPr>
              <a:t>集体单位如何防控</a:t>
            </a:r>
          </a:p>
        </p:txBody>
      </p:sp>
      <p:sp>
        <p:nvSpPr>
          <p:cNvPr id="8" name="文本框 7"/>
          <p:cNvSpPr txBox="1"/>
          <p:nvPr/>
        </p:nvSpPr>
        <p:spPr>
          <a:xfrm>
            <a:off x="6579268" y="1872100"/>
            <a:ext cx="2262159" cy="923330"/>
          </a:xfrm>
          <a:prstGeom prst="rect">
            <a:avLst/>
          </a:prstGeom>
          <a:noFill/>
        </p:spPr>
        <p:txBody>
          <a:bodyPr wrap="none" rtlCol="0">
            <a:spAutoFit/>
          </a:bodyPr>
          <a:lstStyle/>
          <a:p>
            <a:pPr algn="ctr"/>
            <a:r>
              <a:rPr lang="zh-CN" altLang="en-US" sz="5400" b="1" dirty="0">
                <a:solidFill>
                  <a:schemeClr val="accent2"/>
                </a:solidFill>
                <a:latin typeface="微软雅黑" panose="020B0503020204020204" pitchFamily="34" charset="-122"/>
                <a:ea typeface="微软雅黑" panose="020B0503020204020204" pitchFamily="34" charset="-122"/>
                <a:cs typeface="+mn-ea"/>
                <a:sym typeface="+mn-lt"/>
              </a:rPr>
              <a:t>第四章</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4425" y="1352549"/>
            <a:ext cx="4657725" cy="4657725"/>
          </a:xfrm>
          <a:prstGeom prst="rect">
            <a:avLst/>
          </a:prstGeom>
        </p:spPr>
      </p:pic>
    </p:spTree>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8" dur="500" fill="hold" nodeType="after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wipe(left)">
                                      <p:cBhvr>
                                        <p:cTn id="13"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64"/>
          <p:cNvSpPr/>
          <p:nvPr/>
        </p:nvSpPr>
        <p:spPr>
          <a:xfrm flipH="1">
            <a:off x="799812" y="1928379"/>
            <a:ext cx="2841625" cy="456565"/>
          </a:xfrm>
          <a:prstGeom prst="parallelogram">
            <a:avLst/>
          </a:prstGeom>
          <a:solidFill>
            <a:schemeClr val="accent2">
              <a:lumMod val="10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mn-lt"/>
              </a:rPr>
              <a:t>做好宣传</a:t>
            </a:r>
          </a:p>
        </p:txBody>
      </p:sp>
      <p:sp>
        <p:nvSpPr>
          <p:cNvPr id="3" name="矩形 2"/>
          <p:cNvSpPr/>
          <p:nvPr/>
        </p:nvSpPr>
        <p:spPr>
          <a:xfrm>
            <a:off x="799812" y="2658110"/>
            <a:ext cx="5129934" cy="2803332"/>
          </a:xfrm>
          <a:prstGeom prst="rect">
            <a:avLst/>
          </a:prstGeom>
        </p:spPr>
        <p:txBody>
          <a:bodyPr wrap="square">
            <a:spAutoFit/>
          </a:bodyPr>
          <a:lstStyle/>
          <a:p>
            <a:pPr>
              <a:lnSpc>
                <a:spcPct val="150000"/>
              </a:lnSpc>
            </a:pPr>
            <a:r>
              <a:rPr lang="zh-CN" altLang="en-US" sz="2400" dirty="0">
                <a:latin typeface="微软雅黑" panose="020B0503020204020204" pitchFamily="34" charset="-122"/>
                <a:ea typeface="微软雅黑" panose="020B0503020204020204" pitchFamily="34" charset="-122"/>
              </a:rPr>
              <a:t>做好诺如病毒感染的健康教育工作，倡导良好的卫生习惯和饮食习惯，倡导学生积极锻炼身体，提高免疫力；利用多种方式开展诺如病毒感染防控知识的宣传。</a:t>
            </a:r>
            <a:endParaRPr lang="zh-CN" altLang="en-US"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圆角矩形 64"/>
          <p:cNvSpPr/>
          <p:nvPr/>
        </p:nvSpPr>
        <p:spPr>
          <a:xfrm flipH="1">
            <a:off x="6262256" y="1928379"/>
            <a:ext cx="2841625" cy="456565"/>
          </a:xfrm>
          <a:prstGeom prst="parallelogram">
            <a:avLst/>
          </a:prstGeom>
          <a:solidFill>
            <a:schemeClr val="accent2">
              <a:lumMod val="10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mn-lt"/>
              </a:rPr>
              <a:t>加强管理和培训</a:t>
            </a:r>
          </a:p>
        </p:txBody>
      </p:sp>
      <p:sp>
        <p:nvSpPr>
          <p:cNvPr id="5" name="矩形 4"/>
          <p:cNvSpPr/>
          <p:nvPr/>
        </p:nvSpPr>
        <p:spPr>
          <a:xfrm>
            <a:off x="6262256" y="2658110"/>
            <a:ext cx="5129934" cy="2328010"/>
          </a:xfrm>
          <a:prstGeom prst="rect">
            <a:avLst/>
          </a:prstGeom>
        </p:spPr>
        <p:txBody>
          <a:bodyPr wrap="square">
            <a:spAutoFit/>
          </a:bodyPr>
          <a:lstStyle/>
          <a:p>
            <a:pPr>
              <a:lnSpc>
                <a:spcPct val="150000"/>
              </a:lnSpc>
            </a:pPr>
            <a:r>
              <a:rPr lang="zh-CN" altLang="en-US" sz="2400" dirty="0">
                <a:latin typeface="微软雅黑" panose="020B0503020204020204" pitchFamily="34" charset="-122"/>
                <a:ea typeface="微软雅黑" panose="020B0503020204020204" pitchFamily="34" charset="-122"/>
              </a:rPr>
              <a:t>加强饮水、食品卫生管理，对托幼机构等各类学校进行呕吐物和环境消毒方法的培训和传染病知识的培训。</a:t>
            </a:r>
            <a:endParaRPr lang="zh-CN" altLang="en-US" sz="3200" dirty="0">
              <a:solidFill>
                <a:srgbClr val="0039A6"/>
              </a:solidFill>
              <a:latin typeface="微软雅黑" panose="020B0503020204020204" pitchFamily="34" charset="-122"/>
              <a:ea typeface="微软雅黑" panose="020B0503020204020204" pitchFamily="34" charset="-122"/>
              <a:cs typeface="+mn-ea"/>
              <a:sym typeface="+mn-lt"/>
            </a:endParaRPr>
          </a:p>
          <a:p>
            <a:pPr>
              <a:lnSpc>
                <a:spcPct val="150000"/>
              </a:lnSpc>
              <a:spcBef>
                <a:spcPts val="600"/>
              </a:spcBef>
              <a:buNone/>
            </a:pP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96125" y="4529989"/>
            <a:ext cx="3543300" cy="265747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dur="500" fill="hold" grpId="2"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dur="500" fill="hold" grpId="2"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2" dur="500" fill="hold" grpId="2"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1+#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dur="500" fill="hold" grpId="2"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2" animBg="1"/>
      <p:bldP spid="3" grpId="2"/>
      <p:bldP spid="4" grpId="2" animBg="1"/>
      <p:bldP spid="5" grpId="2"/>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64"/>
          <p:cNvSpPr/>
          <p:nvPr/>
        </p:nvSpPr>
        <p:spPr>
          <a:xfrm flipH="1">
            <a:off x="883920" y="1237484"/>
            <a:ext cx="4806775" cy="456565"/>
          </a:xfrm>
          <a:prstGeom prst="parallelogram">
            <a:avLst/>
          </a:prstGeom>
          <a:solidFill>
            <a:schemeClr val="accent2">
              <a:lumMod val="100000"/>
            </a:schemeClr>
          </a:solidFill>
          <a:ln>
            <a:solidFill>
              <a:schemeClr val="accent2">
                <a:lumMod val="10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制定传染病防控方案和应急预案</a:t>
            </a:r>
            <a:endParaRPr lang="zh-CN" altLang="en-US" sz="20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 name="矩形 2"/>
          <p:cNvSpPr/>
          <p:nvPr/>
        </p:nvSpPr>
        <p:spPr>
          <a:xfrm>
            <a:off x="883920" y="2694020"/>
            <a:ext cx="10572750" cy="2703176"/>
          </a:xfrm>
          <a:prstGeom prst="rect">
            <a:avLst/>
          </a:prstGeom>
          <a:ln>
            <a:solidFill>
              <a:schemeClr val="accent2">
                <a:lumMod val="100000"/>
              </a:schemeClr>
            </a:solidFill>
          </a:ln>
        </p:spPr>
        <p:txBody>
          <a:bodyPr wrap="square">
            <a:spAutoFit/>
          </a:bodyPr>
          <a:lstStyle/>
          <a:p>
            <a:pPr marL="342900" indent="-342900">
              <a:lnSpc>
                <a:spcPct val="150000"/>
              </a:lnSpc>
              <a:buClr>
                <a:srgbClr val="0039A6"/>
              </a:buClr>
              <a:buFont typeface="Wingdings" panose="05000000000000000000" pitchFamily="2" charset="2"/>
              <a:buChar char="Ø"/>
            </a:pPr>
            <a:r>
              <a:rPr lang="zh-CN" altLang="en-US" sz="2800" dirty="0">
                <a:latin typeface="微软雅黑" panose="020B0503020204020204" pitchFamily="34" charset="-122"/>
                <a:ea typeface="微软雅黑" panose="020B0503020204020204" pitchFamily="34" charset="-122"/>
              </a:rPr>
              <a:t>学校、托幼机构应制定传染病防控方案和应急预案，切实落实教师员工晨午检和因病缺课</a:t>
            </a:r>
            <a:r>
              <a:rPr lang="en-US" altLang="zh-CN" sz="2800" dirty="0">
                <a:latin typeface="微软雅黑" panose="020B0503020204020204" pitchFamily="34" charset="-122"/>
                <a:ea typeface="微软雅黑" panose="020B0503020204020204" pitchFamily="34" charset="-122"/>
              </a:rPr>
              <a:t>/</a:t>
            </a:r>
            <a:r>
              <a:rPr lang="zh-CN" altLang="en-US" sz="2800" dirty="0">
                <a:latin typeface="微软雅黑" panose="020B0503020204020204" pitchFamily="34" charset="-122"/>
                <a:ea typeface="微软雅黑" panose="020B0503020204020204" pitchFamily="34" charset="-122"/>
              </a:rPr>
              <a:t>缺勤登记追踪制度、复课证明查验制度、</a:t>
            </a:r>
            <a:r>
              <a:rPr lang="zh-CN" altLang="en-US" sz="3200" dirty="0">
                <a:latin typeface="微软雅黑" panose="020B0503020204020204" pitchFamily="34" charset="-122"/>
                <a:ea typeface="微软雅黑" panose="020B0503020204020204" pitchFamily="34" charset="-122"/>
              </a:rPr>
              <a:t>传染病</a:t>
            </a:r>
            <a:r>
              <a:rPr lang="zh-CN" altLang="en-US" sz="2800" dirty="0">
                <a:latin typeface="微软雅黑" panose="020B0503020204020204" pitchFamily="34" charset="-122"/>
                <a:ea typeface="微软雅黑" panose="020B0503020204020204" pitchFamily="34" charset="-122"/>
              </a:rPr>
              <a:t>疫情报告等制度。</a:t>
            </a:r>
            <a:endParaRPr lang="zh-CN" altLang="en-US" sz="32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a:p>
            <a:pPr>
              <a:lnSpc>
                <a:spcPct val="150000"/>
              </a:lnSpc>
              <a:buNone/>
            </a:pPr>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t>
            </a:r>
          </a:p>
        </p:txBody>
      </p:sp>
    </p:spTree>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 presetClass="entr" presetSubtype="10" dur="5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nodeType="afterGroup">
                            <p:stCondLst>
                              <p:cond delay="500"/>
                            </p:stCondLst>
                            <p:childTnLst>
                              <p:par>
                                <p:cTn id="9" presetID="42" presetClass="entr" presetSubtype="0" dur="100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82575" y="627448"/>
            <a:ext cx="7124642" cy="3481850"/>
            <a:chOff x="282575" y="1528053"/>
            <a:chExt cx="7124642" cy="3481850"/>
          </a:xfrm>
        </p:grpSpPr>
        <p:sp>
          <p:nvSpPr>
            <p:cNvPr id="2" name="矩形 1"/>
            <p:cNvSpPr/>
            <p:nvPr/>
          </p:nvSpPr>
          <p:spPr>
            <a:xfrm>
              <a:off x="660399" y="2051273"/>
              <a:ext cx="6746817" cy="2958630"/>
            </a:xfrm>
            <a:prstGeom prst="rect">
              <a:avLst/>
            </a:prstGeom>
          </p:spPr>
          <p:txBody>
            <a:bodyPr wrap="square">
              <a:spAutoFit/>
            </a:bodyPr>
            <a:lstStyle/>
            <a:p>
              <a:pPr>
                <a:lnSpc>
                  <a:spcPct val="150000"/>
                </a:lnSpc>
                <a:spcBef>
                  <a:spcPts val="600"/>
                </a:spcBef>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定时打开门窗自然通风，可有效降低室内空气中微生物的数量，改善室内空气质量，调节居室微小气候，是最简单、行之有效的室内空气消毒方法。最近可能是由于气温下降的原因，我们发现有一些班级开窗通风做的不是很好，希望教室的窗户只要天气条件允许，上课时尽可能打开，无论天气怎么样，下课时都应该打开所有的门窗。建议各班指派专人负责教室的开窗通风。最佳通风时间为上午9点至10点，下午3点至4点。</a:t>
              </a:r>
            </a:p>
          </p:txBody>
        </p:sp>
        <p:sp>
          <p:nvSpPr>
            <p:cNvPr id="6" name="L 形 5"/>
            <p:cNvSpPr/>
            <p:nvPr/>
          </p:nvSpPr>
          <p:spPr>
            <a:xfrm rot="5400000">
              <a:off x="52243" y="1859973"/>
              <a:ext cx="1191491" cy="730827"/>
            </a:xfrm>
            <a:prstGeom prst="corner">
              <a:avLst/>
            </a:prstGeom>
            <a:solidFill>
              <a:schemeClr val="accent2">
                <a:lumMod val="100000"/>
              </a:schemeClr>
            </a:solidFill>
            <a:ln>
              <a:solidFill>
                <a:schemeClr val="accent2">
                  <a:lumMod val="100000"/>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 name="文本框 7"/>
            <p:cNvSpPr txBox="1"/>
            <p:nvPr/>
          </p:nvSpPr>
          <p:spPr>
            <a:xfrm>
              <a:off x="1136073" y="1528053"/>
              <a:ext cx="6271144" cy="523220"/>
            </a:xfrm>
            <a:prstGeom prst="rect">
              <a:avLst/>
            </a:prstGeom>
            <a:noFill/>
          </p:spPr>
          <p:txBody>
            <a:bodyPr wrap="square">
              <a:spAutoFit/>
            </a:bodyPr>
            <a:lstStyle/>
            <a:p>
              <a:r>
                <a:rPr lang="zh-CN" altLang="en-US" sz="2800" b="1" dirty="0">
                  <a:solidFill>
                    <a:schemeClr val="accent2">
                      <a:lumMod val="100000"/>
                    </a:schemeClr>
                  </a:solidFill>
                  <a:latin typeface="微软雅黑" panose="020B0503020204020204" pitchFamily="34" charset="-122"/>
                  <a:ea typeface="微软雅黑" panose="020B0503020204020204" pitchFamily="34" charset="-122"/>
                  <a:cs typeface="+mn-ea"/>
                  <a:sym typeface="+mn-lt"/>
                </a:rPr>
                <a:t>教室必须要每天通风、保持空气流动</a:t>
              </a:r>
            </a:p>
          </p:txBody>
        </p:sp>
      </p:grpSp>
      <p:grpSp>
        <p:nvGrpSpPr>
          <p:cNvPr id="10" name="组合 9"/>
          <p:cNvGrpSpPr/>
          <p:nvPr/>
        </p:nvGrpSpPr>
        <p:grpSpPr>
          <a:xfrm>
            <a:off x="282575" y="4145666"/>
            <a:ext cx="11626850" cy="1817805"/>
            <a:chOff x="282575" y="1528053"/>
            <a:chExt cx="11626850" cy="1817805"/>
          </a:xfrm>
        </p:grpSpPr>
        <p:sp>
          <p:nvSpPr>
            <p:cNvPr id="11" name="矩形 10"/>
            <p:cNvSpPr/>
            <p:nvPr/>
          </p:nvSpPr>
          <p:spPr>
            <a:xfrm>
              <a:off x="660399" y="2051273"/>
              <a:ext cx="11249026" cy="1294585"/>
            </a:xfrm>
            <a:prstGeom prst="rect">
              <a:avLst/>
            </a:prstGeom>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rPr>
                <a:t>学校</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托幼机构应配备充足的消毒物资及个人防护物资，定期对校区</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园区公共场所（如教室、宿舍、食堂、图书馆、卫生间等），重点部位（如门把手、楼梯扶手、水龙头、便器按钮、电梯按钮、上下床扶手等）进行通风换气、清洁及消毒。</a:t>
              </a:r>
              <a:endParaRPr lang="zh-CN" altLang="en-US" sz="2000" dirty="0">
                <a:solidFill>
                  <a:srgbClr val="0039A6"/>
                </a:solidFill>
                <a:latin typeface="微软雅黑" panose="020B0503020204020204" pitchFamily="34" charset="-122"/>
                <a:ea typeface="微软雅黑" panose="020B0503020204020204" pitchFamily="34" charset="-122"/>
                <a:cs typeface="+mn-ea"/>
                <a:sym typeface="+mn-lt"/>
              </a:endParaRPr>
            </a:p>
          </p:txBody>
        </p:sp>
        <p:sp>
          <p:nvSpPr>
            <p:cNvPr id="12" name="L 形 11"/>
            <p:cNvSpPr/>
            <p:nvPr/>
          </p:nvSpPr>
          <p:spPr>
            <a:xfrm rot="5400000">
              <a:off x="52243" y="1859973"/>
              <a:ext cx="1191491" cy="730827"/>
            </a:xfrm>
            <a:prstGeom prst="corner">
              <a:avLst/>
            </a:prstGeom>
            <a:solidFill>
              <a:schemeClr val="accent2">
                <a:lumMod val="100000"/>
              </a:schemeClr>
            </a:solidFill>
            <a:ln>
              <a:solidFill>
                <a:schemeClr val="accent2">
                  <a:lumMod val="100000"/>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3" name="文本框 12"/>
            <p:cNvSpPr txBox="1"/>
            <p:nvPr/>
          </p:nvSpPr>
          <p:spPr>
            <a:xfrm>
              <a:off x="1136073" y="1528053"/>
              <a:ext cx="6271144" cy="523220"/>
            </a:xfrm>
            <a:prstGeom prst="rect">
              <a:avLst/>
            </a:prstGeom>
            <a:noFill/>
          </p:spPr>
          <p:txBody>
            <a:bodyPr wrap="square">
              <a:spAutoFit/>
            </a:bodyPr>
            <a:lstStyle/>
            <a:p>
              <a:r>
                <a:rPr lang="zh-CN" altLang="en-US" sz="2800" b="1" dirty="0">
                  <a:solidFill>
                    <a:schemeClr val="accent2">
                      <a:lumMod val="100000"/>
                    </a:schemeClr>
                  </a:solidFill>
                  <a:latin typeface="微软雅黑" panose="020B0503020204020204" pitchFamily="34" charset="-122"/>
                  <a:ea typeface="微软雅黑" panose="020B0503020204020204" pitchFamily="34" charset="-122"/>
                  <a:cs typeface="+mn-ea"/>
                  <a:sym typeface="+mn-lt"/>
                </a:rPr>
                <a:t>清洁消毒</a:t>
              </a:r>
            </a:p>
          </p:txBody>
        </p:sp>
      </p:grpSp>
      <p:pic>
        <p:nvPicPr>
          <p:cNvPr id="4" name="图片 3"/>
          <p:cNvPicPr>
            <a:picLocks noChangeAspect="1"/>
          </p:cNvPicPr>
          <p:nvPr/>
        </p:nvPicPr>
        <p:blipFill>
          <a:blip r:embed="rId2">
            <a:extLst>
              <a:ext uri="{28A0092B-C50C-407E-A947-70E740481C1C}">
                <a14:useLocalDpi xmlns:a14="http://schemas.microsoft.com/office/drawing/2010/main" val="0"/>
              </a:ext>
            </a:extLst>
          </a:blip>
          <a:srcRect l="46506"/>
          <a:stretch>
            <a:fillRect/>
          </a:stretch>
        </p:blipFill>
        <p:spPr>
          <a:xfrm>
            <a:off x="7529886" y="-502789"/>
            <a:ext cx="4200526" cy="588928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dur="5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dur="50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52486" y="1647354"/>
            <a:ext cx="10864851" cy="2229456"/>
          </a:xfrm>
          <a:prstGeom prst="rect">
            <a:avLst/>
          </a:prstGeom>
        </p:spPr>
        <p:txBody>
          <a:bodyPr wrap="square">
            <a:spAutoFit/>
          </a:bodyPr>
          <a:lstStyle/>
          <a:p>
            <a:pPr>
              <a:lnSpc>
                <a:spcPct val="200000"/>
              </a:lnSpc>
            </a:pPr>
            <a:r>
              <a:rPr lang="zh-CN" altLang="en-US" dirty="0">
                <a:latin typeface="微软雅黑" panose="020B0503020204020204" pitchFamily="34" charset="-122"/>
                <a:ea typeface="微软雅黑" panose="020B0503020204020204" pitchFamily="34" charset="-122"/>
              </a:rPr>
              <a:t>有学生</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儿童呕吐时，授课老师应立即疏散其他学生</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儿童，并向校医</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园医汇报，配合校医</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园医及保洁人员规范处理呕吐物，同时将发病学生</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儿童单独隔离，通知家长带其就医或回家休息。患者隔离至症状消失后</a:t>
            </a:r>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天方可复课。食品加工者、护工、幼儿园保育员等从事服务类工作的患者，症状消失</a:t>
            </a:r>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天后再返回工作岗位。</a:t>
            </a:r>
            <a:endPar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4" name="L 形 3"/>
          <p:cNvSpPr/>
          <p:nvPr/>
        </p:nvSpPr>
        <p:spPr>
          <a:xfrm rot="5400000">
            <a:off x="244330" y="1456054"/>
            <a:ext cx="1191491" cy="730827"/>
          </a:xfrm>
          <a:prstGeom prst="corner">
            <a:avLst/>
          </a:prstGeom>
          <a:solidFill>
            <a:schemeClr val="accent2">
              <a:lumMod val="100000"/>
            </a:schemeClr>
          </a:solidFill>
          <a:ln>
            <a:solidFill>
              <a:schemeClr val="accent2">
                <a:lumMod val="100000"/>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5" name="文本框 4"/>
          <p:cNvSpPr txBox="1"/>
          <p:nvPr/>
        </p:nvSpPr>
        <p:spPr>
          <a:xfrm>
            <a:off x="1328159" y="1124134"/>
            <a:ext cx="8166677" cy="523220"/>
          </a:xfrm>
          <a:prstGeom prst="rect">
            <a:avLst/>
          </a:prstGeom>
          <a:noFill/>
        </p:spPr>
        <p:txBody>
          <a:bodyPr wrap="square">
            <a:spAutoFit/>
          </a:bodyPr>
          <a:lstStyle/>
          <a:p>
            <a:r>
              <a:rPr lang="zh-CN" altLang="en-US" sz="2800" b="1" dirty="0">
                <a:solidFill>
                  <a:schemeClr val="accent2">
                    <a:lumMod val="100000"/>
                  </a:schemeClr>
                </a:solidFill>
                <a:latin typeface="微软雅黑" panose="020B0503020204020204" pitchFamily="34" charset="-122"/>
                <a:ea typeface="微软雅黑" panose="020B0503020204020204" pitchFamily="34" charset="-122"/>
                <a:cs typeface="+mn-ea"/>
                <a:sym typeface="+mn-lt"/>
              </a:rPr>
              <a:t>及时隔离患病人员</a:t>
            </a:r>
          </a:p>
        </p:txBody>
      </p:sp>
      <p:sp>
        <p:nvSpPr>
          <p:cNvPr id="7" name="矩形 6"/>
          <p:cNvSpPr/>
          <p:nvPr/>
        </p:nvSpPr>
        <p:spPr>
          <a:xfrm>
            <a:off x="865185" y="4560052"/>
            <a:ext cx="10864851" cy="879087"/>
          </a:xfrm>
          <a:prstGeom prst="rect">
            <a:avLst/>
          </a:prstGeom>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rPr>
              <a:t>校医</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园医应在疫情发生后及时向地段保健科及辖区中小学保健所电话报告疫情，并根据专业人员的指导开展进一步的数据报送、病例管理等工作。</a:t>
            </a:r>
            <a:endParaRPr lang="zh-CN" altLang="en-US" sz="2400" dirty="0">
              <a:solidFill>
                <a:srgbClr val="0039A6"/>
              </a:solidFill>
              <a:latin typeface="微软雅黑" panose="020B0503020204020204" pitchFamily="34" charset="-122"/>
              <a:ea typeface="微软雅黑" panose="020B0503020204020204" pitchFamily="34" charset="-122"/>
              <a:cs typeface="+mn-ea"/>
              <a:sym typeface="+mn-lt"/>
            </a:endParaRPr>
          </a:p>
        </p:txBody>
      </p:sp>
      <p:sp>
        <p:nvSpPr>
          <p:cNvPr id="8" name="L 形 7"/>
          <p:cNvSpPr/>
          <p:nvPr/>
        </p:nvSpPr>
        <p:spPr>
          <a:xfrm rot="5400000">
            <a:off x="257029" y="4368752"/>
            <a:ext cx="1191491" cy="730827"/>
          </a:xfrm>
          <a:prstGeom prst="corner">
            <a:avLst/>
          </a:prstGeom>
          <a:solidFill>
            <a:schemeClr val="accent2">
              <a:lumMod val="100000"/>
            </a:schemeClr>
          </a:solidFill>
          <a:ln>
            <a:solidFill>
              <a:schemeClr val="accent2">
                <a:lumMod val="100000"/>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9" name="文本框 8"/>
          <p:cNvSpPr txBox="1"/>
          <p:nvPr/>
        </p:nvSpPr>
        <p:spPr>
          <a:xfrm>
            <a:off x="1340858" y="4036832"/>
            <a:ext cx="8166677" cy="523220"/>
          </a:xfrm>
          <a:prstGeom prst="rect">
            <a:avLst/>
          </a:prstGeom>
          <a:noFill/>
        </p:spPr>
        <p:txBody>
          <a:bodyPr wrap="square">
            <a:spAutoFit/>
          </a:bodyPr>
          <a:lstStyle/>
          <a:p>
            <a:r>
              <a:rPr lang="zh-CN" altLang="en-US" sz="2800" b="1" dirty="0">
                <a:solidFill>
                  <a:schemeClr val="accent2">
                    <a:lumMod val="100000"/>
                  </a:schemeClr>
                </a:solidFill>
                <a:latin typeface="微软雅黑" panose="020B0503020204020204" pitchFamily="34" charset="-122"/>
                <a:ea typeface="微软雅黑" panose="020B0503020204020204" pitchFamily="34" charset="-122"/>
                <a:cs typeface="+mn-ea"/>
                <a:sym typeface="+mn-lt"/>
              </a:rPr>
              <a:t>及时报告 </a:t>
            </a:r>
          </a:p>
        </p:txBody>
      </p:sp>
    </p:spTree>
  </p:cSld>
  <p:clrMapOvr>
    <a:masterClrMapping/>
  </p:clrMapOvr>
  <p:transition spd="slow" advTm="300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p:cNvSpPr/>
          <p:nvPr/>
        </p:nvSpPr>
        <p:spPr bwMode="auto">
          <a:xfrm>
            <a:off x="1838972" y="3275224"/>
            <a:ext cx="792088" cy="765774"/>
          </a:xfrm>
          <a:prstGeom prst="ellipse">
            <a:avLst/>
          </a:prstGeom>
          <a:solidFill>
            <a:schemeClr val="accent4"/>
          </a:solidFill>
          <a:ln w="19050">
            <a:noFill/>
            <a:round/>
          </a:ln>
        </p:spPr>
        <p:txBody>
          <a:bodyPr rot="0" spcFirstLastPara="0" vert="horz" wrap="none" lIns="91440" tIns="45720" rIns="91440" bIns="45720" anchor="ctr" anchorCtr="1" forceAA="0" compatLnSpc="1">
            <a:normAutofit/>
          </a:bodyPr>
          <a:lstStyle/>
          <a:p>
            <a:pPr algn="ctr"/>
            <a:r>
              <a:rPr lang="en-US" altLang="zh-CN" sz="2800" b="1" dirty="0">
                <a:solidFill>
                  <a:schemeClr val="bg1"/>
                </a:solidFill>
                <a:latin typeface="微软雅黑" panose="020B0503020204020204" pitchFamily="34" charset="-122"/>
                <a:ea typeface="微软雅黑" panose="020B0503020204020204" pitchFamily="34" charset="-122"/>
                <a:cs typeface="+mn-ea"/>
                <a:sym typeface="+mn-lt"/>
              </a:rPr>
              <a:t>0</a:t>
            </a:r>
            <a:r>
              <a:rPr lang="en-US" altLang="zh-CN" sz="100" b="1" dirty="0">
                <a:solidFill>
                  <a:schemeClr val="bg1"/>
                </a:solidFill>
                <a:latin typeface="微软雅黑" panose="020B0503020204020204" pitchFamily="34" charset="-122"/>
                <a:ea typeface="微软雅黑" panose="020B0503020204020204" pitchFamily="34" charset="-122"/>
                <a:cs typeface="+mn-ea"/>
                <a:sym typeface="+mn-lt"/>
              </a:rPr>
              <a:t> </a:t>
            </a:r>
            <a:r>
              <a:rPr lang="en-US" altLang="zh-CN" sz="2800" b="1" dirty="0">
                <a:solidFill>
                  <a:schemeClr val="bg1"/>
                </a:solidFill>
                <a:latin typeface="微软雅黑" panose="020B0503020204020204" pitchFamily="34" charset="-122"/>
                <a:ea typeface="微软雅黑" panose="020B0503020204020204" pitchFamily="34" charset="-122"/>
                <a:cs typeface="+mn-ea"/>
                <a:sym typeface="+mn-lt"/>
              </a:rPr>
              <a:t>1</a:t>
            </a:r>
          </a:p>
        </p:txBody>
      </p:sp>
      <p:sp>
        <p:nvSpPr>
          <p:cNvPr id="6" name="1"/>
          <p:cNvSpPr/>
          <p:nvPr/>
        </p:nvSpPr>
        <p:spPr bwMode="auto">
          <a:xfrm>
            <a:off x="6440151" y="3257647"/>
            <a:ext cx="792088" cy="765774"/>
          </a:xfrm>
          <a:prstGeom prst="ellipse">
            <a:avLst/>
          </a:prstGeom>
          <a:solidFill>
            <a:schemeClr val="accent4"/>
          </a:solidFill>
          <a:ln w="19050">
            <a:noFill/>
            <a:round/>
          </a:ln>
        </p:spPr>
        <p:txBody>
          <a:bodyPr rot="0" spcFirstLastPara="0" vert="horz" wrap="none" lIns="91440" tIns="45720" rIns="91440" bIns="45720" anchor="ctr" anchorCtr="1" forceAA="0" compatLnSpc="1">
            <a:normAutofit/>
          </a:bodyPr>
          <a:lstStyle/>
          <a:p>
            <a:pPr algn="ctr"/>
            <a:r>
              <a:rPr lang="en-US" altLang="zh-CN" sz="2800" b="1" dirty="0">
                <a:solidFill>
                  <a:schemeClr val="bg1">
                    <a:lumMod val="100000"/>
                  </a:schemeClr>
                </a:solidFill>
                <a:latin typeface="微软雅黑" panose="020B0503020204020204" pitchFamily="34" charset="-122"/>
                <a:ea typeface="微软雅黑" panose="020B0503020204020204" pitchFamily="34" charset="-122"/>
                <a:cs typeface="+mn-ea"/>
                <a:sym typeface="+mn-lt"/>
              </a:rPr>
              <a:t>0</a:t>
            </a:r>
            <a:r>
              <a:rPr lang="en-US" altLang="zh-CN" sz="100" b="1" dirty="0">
                <a:solidFill>
                  <a:schemeClr val="bg1">
                    <a:lumMod val="100000"/>
                  </a:schemeClr>
                </a:solidFill>
                <a:latin typeface="微软雅黑" panose="020B0503020204020204" pitchFamily="34" charset="-122"/>
                <a:ea typeface="微软雅黑" panose="020B0503020204020204" pitchFamily="34" charset="-122"/>
                <a:cs typeface="+mn-ea"/>
                <a:sym typeface="+mn-lt"/>
              </a:rPr>
              <a:t> </a:t>
            </a:r>
            <a:r>
              <a:rPr lang="en-US" altLang="zh-CN" sz="2800" b="1" dirty="0">
                <a:solidFill>
                  <a:schemeClr val="bg1">
                    <a:lumMod val="100000"/>
                  </a:schemeClr>
                </a:solidFill>
                <a:latin typeface="微软雅黑" panose="020B0503020204020204" pitchFamily="34" charset="-122"/>
                <a:ea typeface="微软雅黑" panose="020B0503020204020204" pitchFamily="34" charset="-122"/>
                <a:cs typeface="+mn-ea"/>
                <a:sym typeface="+mn-lt"/>
              </a:rPr>
              <a:t>2</a:t>
            </a:r>
          </a:p>
        </p:txBody>
      </p:sp>
      <p:sp>
        <p:nvSpPr>
          <p:cNvPr id="8" name="文本框 7"/>
          <p:cNvSpPr txBox="1"/>
          <p:nvPr/>
        </p:nvSpPr>
        <p:spPr>
          <a:xfrm>
            <a:off x="2924188" y="3409701"/>
            <a:ext cx="3039600" cy="461665"/>
          </a:xfrm>
          <a:prstGeom prst="rect">
            <a:avLst/>
          </a:prstGeom>
          <a:noFill/>
        </p:spPr>
        <p:txBody>
          <a:bodyPr wrap="square" rtlCol="0">
            <a:spAutoFit/>
          </a:bodyPr>
          <a:lstStyle/>
          <a:p>
            <a:pPr lvl="0">
              <a:defRPr/>
            </a:pPr>
            <a:r>
              <a:rPr kumimoji="1" lang="zh-CN" altLang="en-US" sz="2400" b="1" spc="300" dirty="0">
                <a:solidFill>
                  <a:srgbClr val="0039A6"/>
                </a:solidFill>
                <a:latin typeface="微软雅黑" panose="020B0503020204020204" pitchFamily="34" charset="-122"/>
                <a:ea typeface="微软雅黑" panose="020B0503020204020204" pitchFamily="34" charset="-122"/>
                <a:cs typeface="+mn-ea"/>
                <a:sym typeface="+mn-lt"/>
              </a:rPr>
              <a:t>什么是诺如病毒</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9" name="文本框 8"/>
          <p:cNvSpPr txBox="1"/>
          <p:nvPr/>
        </p:nvSpPr>
        <p:spPr>
          <a:xfrm>
            <a:off x="7424475" y="3409701"/>
            <a:ext cx="3448434" cy="461665"/>
          </a:xfrm>
          <a:prstGeom prst="rect">
            <a:avLst/>
          </a:prstGeom>
          <a:noFill/>
        </p:spPr>
        <p:txBody>
          <a:bodyPr wrap="square" rtlCol="0">
            <a:spAutoFit/>
          </a:bodyPr>
          <a:lstStyle/>
          <a:p>
            <a:pPr lvl="0">
              <a:defRPr/>
            </a:pPr>
            <a:r>
              <a:rPr kumimoji="1" lang="zh-CN" altLang="en-US" sz="2400" b="1" spc="300" dirty="0">
                <a:solidFill>
                  <a:srgbClr val="0039A6"/>
                </a:solidFill>
                <a:latin typeface="微软雅黑" panose="020B0503020204020204" pitchFamily="34" charset="-122"/>
                <a:ea typeface="微软雅黑" panose="020B0503020204020204" pitchFamily="34" charset="-122"/>
                <a:cs typeface="+mn-ea"/>
                <a:sym typeface="+mn-lt"/>
              </a:rPr>
              <a:t>个人与家庭如何预防</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10" name="1"/>
          <p:cNvSpPr/>
          <p:nvPr/>
        </p:nvSpPr>
        <p:spPr bwMode="auto">
          <a:xfrm>
            <a:off x="1838972" y="4781264"/>
            <a:ext cx="792088" cy="765774"/>
          </a:xfrm>
          <a:prstGeom prst="ellipse">
            <a:avLst/>
          </a:prstGeom>
          <a:solidFill>
            <a:schemeClr val="accent2"/>
          </a:solidFill>
          <a:ln w="19050">
            <a:noFill/>
            <a:round/>
          </a:ln>
        </p:spPr>
        <p:txBody>
          <a:bodyPr rot="0" spcFirstLastPara="0" vert="horz" wrap="none" lIns="91440" tIns="45720" rIns="91440" bIns="45720" anchor="ctr" anchorCtr="1" forceAA="0" compatLnSpc="1">
            <a:normAutofit/>
          </a:bodyPr>
          <a:lstStyle/>
          <a:p>
            <a:pPr algn="ctr"/>
            <a:r>
              <a:rPr lang="en-US" altLang="zh-CN" sz="2800" b="1" dirty="0">
                <a:solidFill>
                  <a:schemeClr val="bg1">
                    <a:lumMod val="100000"/>
                  </a:schemeClr>
                </a:solidFill>
                <a:latin typeface="微软雅黑" panose="020B0503020204020204" pitchFamily="34" charset="-122"/>
                <a:ea typeface="微软雅黑" panose="020B0503020204020204" pitchFamily="34" charset="-122"/>
                <a:cs typeface="+mn-ea"/>
                <a:sym typeface="+mn-lt"/>
              </a:rPr>
              <a:t>03</a:t>
            </a:r>
          </a:p>
        </p:txBody>
      </p:sp>
      <p:sp>
        <p:nvSpPr>
          <p:cNvPr id="12" name="文本框 11"/>
          <p:cNvSpPr txBox="1"/>
          <p:nvPr/>
        </p:nvSpPr>
        <p:spPr>
          <a:xfrm>
            <a:off x="2924188" y="4911924"/>
            <a:ext cx="2965495" cy="461665"/>
          </a:xfrm>
          <a:prstGeom prst="rect">
            <a:avLst/>
          </a:prstGeom>
          <a:noFill/>
        </p:spPr>
        <p:txBody>
          <a:bodyPr wrap="square" rtlCol="0">
            <a:spAutoFit/>
          </a:bodyPr>
          <a:lstStyle/>
          <a:p>
            <a:pPr lvl="0">
              <a:defRPr/>
            </a:pPr>
            <a:r>
              <a:rPr kumimoji="1" lang="zh-CN" altLang="en-US" sz="2400" b="1" spc="300" dirty="0">
                <a:solidFill>
                  <a:srgbClr val="0039A6"/>
                </a:solidFill>
                <a:latin typeface="微软雅黑" panose="020B0503020204020204" pitchFamily="34" charset="-122"/>
                <a:ea typeface="微软雅黑" panose="020B0503020204020204" pitchFamily="34" charset="-122"/>
                <a:cs typeface="+mn-ea"/>
                <a:sym typeface="+mn-lt"/>
              </a:rPr>
              <a:t>诺如病毒感染症状</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13" name="1"/>
          <p:cNvSpPr/>
          <p:nvPr/>
        </p:nvSpPr>
        <p:spPr bwMode="auto">
          <a:xfrm>
            <a:off x="6507591" y="4723927"/>
            <a:ext cx="792088" cy="765774"/>
          </a:xfrm>
          <a:prstGeom prst="ellipse">
            <a:avLst/>
          </a:prstGeom>
          <a:solidFill>
            <a:schemeClr val="accent2"/>
          </a:solidFill>
          <a:ln w="19050">
            <a:noFill/>
            <a:round/>
          </a:ln>
        </p:spPr>
        <p:txBody>
          <a:bodyPr rot="0" spcFirstLastPara="0" vert="horz" wrap="none" lIns="91440" tIns="45720" rIns="91440" bIns="45720" anchor="ctr" anchorCtr="1" forceAA="0" compatLnSpc="1">
            <a:normAutofit/>
          </a:bodyPr>
          <a:lstStyle/>
          <a:p>
            <a:pPr algn="ctr"/>
            <a:r>
              <a:rPr lang="en-US" altLang="zh-CN" sz="2800" b="1" dirty="0">
                <a:solidFill>
                  <a:schemeClr val="bg1"/>
                </a:solidFill>
                <a:latin typeface="微软雅黑" panose="020B0503020204020204" pitchFamily="34" charset="-122"/>
                <a:ea typeface="微软雅黑" panose="020B0503020204020204" pitchFamily="34" charset="-122"/>
                <a:cs typeface="+mn-ea"/>
                <a:sym typeface="+mn-lt"/>
              </a:rPr>
              <a:t>04</a:t>
            </a:r>
          </a:p>
        </p:txBody>
      </p:sp>
      <p:sp>
        <p:nvSpPr>
          <p:cNvPr id="15" name="文本框 14"/>
          <p:cNvSpPr txBox="1"/>
          <p:nvPr/>
        </p:nvSpPr>
        <p:spPr>
          <a:xfrm>
            <a:off x="7544199" y="4861608"/>
            <a:ext cx="3362407" cy="461665"/>
          </a:xfrm>
          <a:prstGeom prst="rect">
            <a:avLst/>
          </a:prstGeom>
          <a:noFill/>
        </p:spPr>
        <p:txBody>
          <a:bodyPr wrap="square" rtlCol="0">
            <a:spAutoFit/>
          </a:bodyPr>
          <a:lstStyle/>
          <a:p>
            <a:pPr lvl="0">
              <a:defRPr/>
            </a:pPr>
            <a:r>
              <a:rPr kumimoji="1" lang="zh-CN" altLang="en-US" sz="2400" b="1" spc="300" dirty="0">
                <a:solidFill>
                  <a:srgbClr val="0039A6"/>
                </a:solidFill>
                <a:latin typeface="微软雅黑" panose="020B0503020204020204" pitchFamily="34" charset="-122"/>
                <a:ea typeface="微软雅黑" panose="020B0503020204020204" pitchFamily="34" charset="-122"/>
                <a:cs typeface="+mn-ea"/>
                <a:sym typeface="+mn-lt"/>
              </a:rPr>
              <a:t>集体单位如何防控</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22" name="文本框 21"/>
          <p:cNvSpPr txBox="1"/>
          <p:nvPr/>
        </p:nvSpPr>
        <p:spPr>
          <a:xfrm>
            <a:off x="4784840" y="2278047"/>
            <a:ext cx="2262646" cy="584775"/>
          </a:xfrm>
          <a:prstGeom prst="rect">
            <a:avLst/>
          </a:prstGeom>
          <a:solidFill>
            <a:schemeClr val="accent2"/>
          </a:solidFill>
        </p:spPr>
        <p:txBody>
          <a:bodyPr wrap="square" rtlCol="0">
            <a:sp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CONTENT</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3" name="文本框 22"/>
          <p:cNvSpPr txBox="1"/>
          <p:nvPr/>
        </p:nvSpPr>
        <p:spPr>
          <a:xfrm>
            <a:off x="4977445" y="1069975"/>
            <a:ext cx="1877437" cy="1107996"/>
          </a:xfrm>
          <a:prstGeom prst="rect">
            <a:avLst/>
          </a:prstGeom>
          <a:noFill/>
        </p:spPr>
        <p:txBody>
          <a:bodyPr wrap="none" rtlCol="0">
            <a:spAutoFit/>
          </a:bodyPr>
          <a:lstStyle/>
          <a:p>
            <a:r>
              <a:rPr lang="zh-CN" altLang="en-US" sz="6600" b="1" dirty="0">
                <a:solidFill>
                  <a:schemeClr val="accent2"/>
                </a:solidFill>
                <a:latin typeface="微软雅黑" panose="020B0503020204020204" pitchFamily="34" charset="-122"/>
                <a:ea typeface="微软雅黑" panose="020B0503020204020204" pitchFamily="34" charset="-122"/>
                <a:cs typeface="+mn-ea"/>
                <a:sym typeface="+mn-lt"/>
              </a:rPr>
              <a:t>目录</a:t>
            </a:r>
          </a:p>
        </p:txBody>
      </p:sp>
      <p:sp>
        <p:nvSpPr>
          <p:cNvPr id="2" name="文本框 1"/>
          <p:cNvSpPr txBox="1"/>
          <p:nvPr/>
        </p:nvSpPr>
        <p:spPr>
          <a:xfrm>
            <a:off x="1908699" y="1642369"/>
            <a:ext cx="1606858" cy="215444"/>
          </a:xfrm>
          <a:prstGeom prst="rect">
            <a:avLst/>
          </a:prstGeom>
          <a:noFill/>
        </p:spPr>
        <p:txBody>
          <a:bodyPr wrap="square" rtlCol="0">
            <a:spAutoFit/>
          </a:bodyPr>
          <a:lstStyle/>
          <a:p>
            <a:r>
              <a:rPr lang="en-US" altLang="zh-CN" sz="800" dirty="0">
                <a:solidFill>
                  <a:srgbClr val="FFFFFF"/>
                </a:solidFill>
              </a:rPr>
              <a:t>https://www.ypppt.com/</a:t>
            </a:r>
            <a:endParaRPr lang="zh-CN" altLang="en-US" sz="800" dirty="0">
              <a:solidFill>
                <a:srgbClr val="FFFFFF"/>
              </a:solidFill>
            </a:endParaRPr>
          </a:p>
        </p:txBody>
      </p:sp>
    </p:spTree>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dur="100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7" presetClass="entr" presetSubtype="0" dur="1000"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anim calcmode="lin" valueType="num">
                                      <p:cBhvr>
                                        <p:cTn id="14" dur="1000" fill="hold"/>
                                        <p:tgtEl>
                                          <p:spTgt spid="22"/>
                                        </p:tgtEl>
                                        <p:attrNameLst>
                                          <p:attrName>ppt_x</p:attrName>
                                        </p:attrNameLst>
                                      </p:cBhvr>
                                      <p:tavLst>
                                        <p:tav tm="0">
                                          <p:val>
                                            <p:strVal val="#ppt_x"/>
                                          </p:val>
                                        </p:tav>
                                        <p:tav tm="100000">
                                          <p:val>
                                            <p:strVal val="#ppt_x"/>
                                          </p:val>
                                        </p:tav>
                                      </p:tavLst>
                                    </p:anim>
                                    <p:anim calcmode="lin" valueType="num">
                                      <p:cBhvr>
                                        <p:cTn id="15" dur="1000" fill="hold"/>
                                        <p:tgtEl>
                                          <p:spTgt spid="22"/>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10" presetClass="entr" presetSubtype="0" dur="5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nodeType="afterGroup">
                            <p:stCondLst>
                              <p:cond delay="2500"/>
                            </p:stCondLst>
                            <p:childTnLst>
                              <p:par>
                                <p:cTn id="21" presetID="10" presetClass="entr" presetSubtype="0" dur="50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nodeType="afterGroup">
                            <p:stCondLst>
                              <p:cond delay="3000"/>
                            </p:stCondLst>
                            <p:childTnLst>
                              <p:par>
                                <p:cTn id="25" presetID="10" presetClass="entr" presetSubtype="0" dur="50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nodeType="afterGroup">
                            <p:stCondLst>
                              <p:cond delay="3500"/>
                            </p:stCondLst>
                            <p:childTnLst>
                              <p:par>
                                <p:cTn id="29" presetID="10" presetClass="entr" presetSubtype="0" dur="50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nodeType="afterGroup">
                            <p:stCondLst>
                              <p:cond delay="4000"/>
                            </p:stCondLst>
                            <p:childTnLst>
                              <p:par>
                                <p:cTn id="33" presetID="10" presetClass="entr" presetSubtype="0" dur="50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par>
                          <p:cTn id="36" fill="hold" nodeType="afterGroup">
                            <p:stCondLst>
                              <p:cond delay="4500"/>
                            </p:stCondLst>
                            <p:childTnLst>
                              <p:par>
                                <p:cTn id="37" presetID="10" presetClass="entr" presetSubtype="0" dur="500"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childTnLst>
                          </p:cTn>
                        </p:par>
                        <p:par>
                          <p:cTn id="40" fill="hold" nodeType="afterGroup">
                            <p:stCondLst>
                              <p:cond delay="5000"/>
                            </p:stCondLst>
                            <p:childTnLst>
                              <p:par>
                                <p:cTn id="41" presetID="10" presetClass="entr" presetSubtype="0" dur="50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par>
                          <p:cTn id="44" fill="hold" nodeType="afterGroup">
                            <p:stCondLst>
                              <p:cond delay="5500"/>
                            </p:stCondLst>
                            <p:childTnLst>
                              <p:par>
                                <p:cTn id="45" presetID="10" presetClass="entr" presetSubtype="0" dur="500"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p:bldP spid="9" grpId="0"/>
      <p:bldP spid="10" grpId="0" animBg="1"/>
      <p:bldP spid="12" grpId="0"/>
      <p:bldP spid="13" grpId="0" animBg="1"/>
      <p:bldP spid="15" grpId="0"/>
      <p:bldP spid="22" grpId="0" animBg="1"/>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55662" y="1279150"/>
            <a:ext cx="9020174" cy="5141792"/>
            <a:chOff x="282575" y="1528053"/>
            <a:chExt cx="9020174" cy="5141792"/>
          </a:xfrm>
        </p:grpSpPr>
        <p:sp>
          <p:nvSpPr>
            <p:cNvPr id="3" name="矩形 2"/>
            <p:cNvSpPr/>
            <p:nvPr/>
          </p:nvSpPr>
          <p:spPr>
            <a:xfrm>
              <a:off x="660399" y="2051273"/>
              <a:ext cx="5558386" cy="4618572"/>
            </a:xfrm>
            <a:prstGeom prst="rect">
              <a:avLst/>
            </a:prstGeom>
          </p:spPr>
          <p:txBody>
            <a:bodyPr wrap="square">
              <a:spAutoFit/>
            </a:bodyPr>
            <a:lstStyle/>
            <a:p>
              <a:pPr>
                <a:lnSpc>
                  <a:spcPct val="150000"/>
                </a:lnSpc>
                <a:spcBef>
                  <a:spcPts val="600"/>
                </a:spcBef>
              </a:pPr>
              <a:r>
                <a:rPr lang="zh-CN" altLang="en-US" dirty="0">
                  <a:latin typeface="微软雅黑" panose="020B0503020204020204" pitchFamily="34" charset="-122"/>
                  <a:ea typeface="微软雅黑" panose="020B0503020204020204" pitchFamily="34" charset="-122"/>
                </a:rPr>
                <a:t>酒精对诺如病毒无效，含氯消毒剂对诺如病毒最有效。用纱布、抹布等一次性吸水材料沾取</a:t>
              </a:r>
              <a:r>
                <a:rPr lang="en-US" altLang="zh-CN" dirty="0">
                  <a:latin typeface="微软雅黑" panose="020B0503020204020204" pitchFamily="34" charset="-122"/>
                  <a:ea typeface="微软雅黑" panose="020B0503020204020204" pitchFamily="34" charset="-122"/>
                </a:rPr>
                <a:t>5000mg/L</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10000mg/L</a:t>
              </a:r>
              <a:r>
                <a:rPr lang="zh-CN" altLang="en-US" dirty="0">
                  <a:latin typeface="微软雅黑" panose="020B0503020204020204" pitchFamily="34" charset="-122"/>
                  <a:ea typeface="微软雅黑" panose="020B0503020204020204" pitchFamily="34" charset="-122"/>
                </a:rPr>
                <a:t>的含氯消毒液完全覆盖污染物，小心清除干净。清理的污染物按医疗废物集中处置，或至含有效氯</a:t>
              </a:r>
              <a:r>
                <a:rPr lang="en-US" altLang="zh-CN" dirty="0">
                  <a:latin typeface="微软雅黑" panose="020B0503020204020204" pitchFamily="34" charset="-122"/>
                  <a:ea typeface="微软雅黑" panose="020B0503020204020204" pitchFamily="34" charset="-122"/>
                </a:rPr>
                <a:t>5000mg/L</a:t>
              </a:r>
              <a:r>
                <a:rPr lang="zh-CN" altLang="en-US" dirty="0">
                  <a:latin typeface="微软雅黑" panose="020B0503020204020204" pitchFamily="34" charset="-122"/>
                  <a:ea typeface="微软雅黑" panose="020B0503020204020204" pitchFamily="34" charset="-122"/>
                </a:rPr>
                <a:t>的消毒液中浸泡</a:t>
              </a:r>
              <a:r>
                <a:rPr lang="en-US" altLang="zh-CN" dirty="0">
                  <a:latin typeface="微软雅黑" panose="020B0503020204020204" pitchFamily="34" charset="-122"/>
                  <a:ea typeface="微软雅黑" panose="020B0503020204020204" pitchFamily="34" charset="-122"/>
                </a:rPr>
                <a:t>30min</a:t>
              </a:r>
              <a:r>
                <a:rPr lang="zh-CN" altLang="en-US" dirty="0">
                  <a:latin typeface="微软雅黑" panose="020B0503020204020204" pitchFamily="34" charset="-122"/>
                  <a:ea typeface="微软雅黑" panose="020B0503020204020204" pitchFamily="34" charset="-122"/>
                </a:rPr>
                <a:t>后处理。厕所马桶可倒入足量的</a:t>
              </a:r>
              <a:r>
                <a:rPr lang="en-US" altLang="zh-CN" dirty="0">
                  <a:latin typeface="微软雅黑" panose="020B0503020204020204" pitchFamily="34" charset="-122"/>
                  <a:ea typeface="微软雅黑" panose="020B0503020204020204" pitchFamily="34" charset="-122"/>
                </a:rPr>
                <a:t>5000mg/L</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10000mg/L</a:t>
              </a:r>
              <a:r>
                <a:rPr lang="zh-CN" altLang="en-US" dirty="0">
                  <a:latin typeface="微软雅黑" panose="020B0503020204020204" pitchFamily="34" charset="-122"/>
                  <a:ea typeface="微软雅黑" panose="020B0503020204020204" pitchFamily="34" charset="-122"/>
                </a:rPr>
                <a:t>的含氯消毒液，作用</a:t>
              </a:r>
              <a:r>
                <a:rPr lang="en-US" altLang="zh-CN" dirty="0">
                  <a:latin typeface="微软雅黑" panose="020B0503020204020204" pitchFamily="34" charset="-122"/>
                  <a:ea typeface="微软雅黑" panose="020B0503020204020204" pitchFamily="34" charset="-122"/>
                </a:rPr>
                <a:t>30min</a:t>
              </a:r>
              <a:r>
                <a:rPr lang="zh-CN" altLang="en-US" dirty="0">
                  <a:latin typeface="微软雅黑" panose="020B0503020204020204" pitchFamily="34" charset="-122"/>
                  <a:ea typeface="微软雅黑" panose="020B0503020204020204" pitchFamily="34" charset="-122"/>
                </a:rPr>
                <a:t>以上。清洁中使用的拖把、抹布等工具，盛放污染物的容器都必须用含有效氯</a:t>
              </a:r>
              <a:r>
                <a:rPr lang="en-US" altLang="zh-CN" dirty="0">
                  <a:latin typeface="微软雅黑" panose="020B0503020204020204" pitchFamily="34" charset="-122"/>
                  <a:ea typeface="微软雅黑" panose="020B0503020204020204" pitchFamily="34" charset="-122"/>
                </a:rPr>
                <a:t>5000mg/L</a:t>
              </a:r>
              <a:r>
                <a:rPr lang="zh-CN" altLang="en-US" dirty="0">
                  <a:latin typeface="微软雅黑" panose="020B0503020204020204" pitchFamily="34" charset="-122"/>
                  <a:ea typeface="微软雅黑" panose="020B0503020204020204" pitchFamily="34" charset="-122"/>
                </a:rPr>
                <a:t>消毒剂溶液浸泡消毒</a:t>
              </a:r>
              <a:r>
                <a:rPr lang="en-US" altLang="zh-CN" dirty="0">
                  <a:latin typeface="微软雅黑" panose="020B0503020204020204" pitchFamily="34" charset="-122"/>
                  <a:ea typeface="微软雅黑" panose="020B0503020204020204" pitchFamily="34" charset="-122"/>
                </a:rPr>
                <a:t>30min</a:t>
              </a:r>
              <a:r>
                <a:rPr lang="zh-CN" altLang="en-US" dirty="0">
                  <a:latin typeface="微软雅黑" panose="020B0503020204020204" pitchFamily="34" charset="-122"/>
                  <a:ea typeface="微软雅黑" panose="020B0503020204020204" pitchFamily="34" charset="-122"/>
                </a:rPr>
                <a:t>后彻底冲洗，才可再次使用。集体单位打扫厕所和卫生间的拖把应专用。</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4" name="L 形 3"/>
            <p:cNvSpPr/>
            <p:nvPr/>
          </p:nvSpPr>
          <p:spPr>
            <a:xfrm rot="5400000">
              <a:off x="52243" y="1859973"/>
              <a:ext cx="1191491" cy="730827"/>
            </a:xfrm>
            <a:prstGeom prst="corner">
              <a:avLst/>
            </a:prstGeom>
            <a:solidFill>
              <a:schemeClr val="accent2">
                <a:lumMod val="100000"/>
              </a:schemeClr>
            </a:solidFill>
            <a:ln>
              <a:solidFill>
                <a:schemeClr val="accent2">
                  <a:lumMod val="100000"/>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5" name="文本框 4"/>
            <p:cNvSpPr txBox="1"/>
            <p:nvPr/>
          </p:nvSpPr>
          <p:spPr>
            <a:xfrm>
              <a:off x="1136072" y="1528053"/>
              <a:ext cx="8166677" cy="523220"/>
            </a:xfrm>
            <a:prstGeom prst="rect">
              <a:avLst/>
            </a:prstGeom>
            <a:noFill/>
          </p:spPr>
          <p:txBody>
            <a:bodyPr wrap="square">
              <a:spAutoFit/>
            </a:bodyPr>
            <a:lstStyle/>
            <a:p>
              <a:r>
                <a:rPr lang="zh-CN" altLang="en-US" sz="2800" b="1" dirty="0">
                  <a:solidFill>
                    <a:schemeClr val="accent2">
                      <a:lumMod val="100000"/>
                    </a:schemeClr>
                  </a:solidFill>
                  <a:latin typeface="微软雅黑" panose="020B0503020204020204" pitchFamily="34" charset="-122"/>
                  <a:ea typeface="微软雅黑" panose="020B0503020204020204" pitchFamily="34" charset="-122"/>
                  <a:cs typeface="+mn-ea"/>
                  <a:sym typeface="+mn-lt"/>
                </a:rPr>
                <a:t>病人呕吐物、粪便如何消毒？</a:t>
              </a:r>
            </a:p>
          </p:txBody>
        </p:sp>
      </p:gr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91872" y="612261"/>
            <a:ext cx="5852172" cy="5919228"/>
          </a:xfrm>
          <a:prstGeom prst="rect">
            <a:avLst/>
          </a:prstGeom>
        </p:spPr>
      </p:pic>
      <p:sp>
        <p:nvSpPr>
          <p:cNvPr id="8" name="TextBox 4"/>
          <p:cNvSpPr txBox="1"/>
          <p:nvPr/>
        </p:nvSpPr>
        <p:spPr>
          <a:xfrm>
            <a:off x="0" y="5"/>
            <a:ext cx="604867" cy="13324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35">
                <a:solidFill>
                  <a:schemeClr val="tx1">
                    <a:alpha val="0"/>
                  </a:schemeClr>
                </a:solidFill>
                <a:latin typeface="微软雅黑" panose="020B0503020204020204" pitchFamily="34" charset="-122"/>
                <a:ea typeface="微软雅黑" panose="020B0503020204020204" pitchFamily="34" charset="-122"/>
              </a:rPr>
              <a:t>行业</a:t>
            </a:r>
            <a:r>
              <a:rPr lang="en-US" altLang="zh-CN" sz="135">
                <a:solidFill>
                  <a:schemeClr val="tx1">
                    <a:alpha val="0"/>
                  </a:schemeClr>
                </a:solidFill>
                <a:latin typeface="微软雅黑" panose="020B0503020204020204" pitchFamily="34" charset="-122"/>
                <a:ea typeface="微软雅黑" panose="020B0503020204020204" pitchFamily="34" charset="-122"/>
              </a:rPr>
              <a:t>PPT</a:t>
            </a:r>
            <a:r>
              <a:rPr lang="zh-CN" altLang="en-US" sz="135">
                <a:solidFill>
                  <a:schemeClr val="tx1">
                    <a:alpha val="0"/>
                  </a:schemeClr>
                </a:solidFill>
                <a:latin typeface="微软雅黑" panose="020B0503020204020204" pitchFamily="34" charset="-122"/>
                <a:ea typeface="微软雅黑" panose="020B0503020204020204" pitchFamily="34" charset="-122"/>
              </a:rPr>
              <a:t>模板</a:t>
            </a:r>
            <a:r>
              <a:rPr lang="en-US" altLang="zh-CN" sz="135">
                <a:solidFill>
                  <a:schemeClr val="tx1">
                    <a:alpha val="0"/>
                  </a:schemeClr>
                </a:solidFill>
                <a:latin typeface="微软雅黑" panose="020B0503020204020204" pitchFamily="34" charset="-122"/>
                <a:ea typeface="微软雅黑" panose="020B0503020204020204" pitchFamily="34" charset="-122"/>
              </a:rPr>
              <a:t>http://www.1ppt.com/hangye/</a:t>
            </a:r>
          </a:p>
        </p:txBody>
      </p:sp>
    </p:spTree>
  </p:cSld>
  <p:clrMapOvr>
    <a:masterClrMapping/>
  </p:clrMapOvr>
  <mc:AlternateContent xmlns:mc="http://schemas.openxmlformats.org/markup-compatibility/2006" xmlns:p14="http://schemas.microsoft.com/office/powerpoint/2010/main">
    <mc:Choice Requires="p14">
      <p:transition spd="slow" p14:dur="1400" advTm="3000">
        <p14:doors/>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47648" y="400050"/>
            <a:ext cx="6858000" cy="6858000"/>
          </a:xfrm>
          <a:prstGeom prst="rect">
            <a:avLst/>
          </a:prstGeom>
        </p:spPr>
      </p:pic>
      <p:sp>
        <p:nvSpPr>
          <p:cNvPr id="9" name="文本框 8"/>
          <p:cNvSpPr txBox="1"/>
          <p:nvPr/>
        </p:nvSpPr>
        <p:spPr>
          <a:xfrm>
            <a:off x="1806697" y="1662296"/>
            <a:ext cx="6057900" cy="2308324"/>
          </a:xfrm>
          <a:prstGeom prst="rect">
            <a:avLst/>
          </a:prstGeom>
          <a:noFill/>
        </p:spPr>
        <p:txBody>
          <a:bodyPr wrap="square" rtlCol="0">
            <a:spAutoFit/>
          </a:bodyPr>
          <a:lstStyle/>
          <a:p>
            <a:pPr lvl="0">
              <a:defRPr/>
            </a:pPr>
            <a:r>
              <a:rPr lang="zh-CN" altLang="en-US" sz="7200" b="1" kern="2900" spc="430" dirty="0">
                <a:solidFill>
                  <a:schemeClr val="accent2"/>
                </a:solidFill>
                <a:latin typeface="微软雅黑" panose="020B0503020204020204" pitchFamily="34" charset="-122"/>
                <a:ea typeface="微软雅黑" panose="020B0503020204020204" pitchFamily="34" charset="-122"/>
                <a:cs typeface="+mn-ea"/>
                <a:sym typeface="+mn-lt"/>
              </a:rPr>
              <a:t>诺 如 病 毒</a:t>
            </a:r>
            <a:endParaRPr lang="en-US" altLang="zh-CN" sz="7200" b="1" kern="2900" spc="430" dirty="0">
              <a:solidFill>
                <a:schemeClr val="accent2"/>
              </a:solidFill>
              <a:latin typeface="微软雅黑" panose="020B0503020204020204" pitchFamily="34" charset="-122"/>
              <a:ea typeface="微软雅黑" panose="020B0503020204020204" pitchFamily="34" charset="-122"/>
              <a:cs typeface="+mn-ea"/>
              <a:sym typeface="+mn-lt"/>
            </a:endParaRPr>
          </a:p>
          <a:p>
            <a:pPr lvl="0">
              <a:defRPr/>
            </a:pPr>
            <a:r>
              <a:rPr lang="zh-CN" altLang="en-US" sz="7200" b="1" kern="2900" spc="430" dirty="0">
                <a:solidFill>
                  <a:srgbClr val="F75252"/>
                </a:solidFill>
                <a:latin typeface="微软雅黑" panose="020B0503020204020204" pitchFamily="34" charset="-122"/>
                <a:ea typeface="微软雅黑" panose="020B0503020204020204" pitchFamily="34" charset="-122"/>
                <a:cs typeface="+mn-ea"/>
                <a:sym typeface="+mn-lt"/>
              </a:rPr>
              <a:t>科 普 讲 义</a:t>
            </a:r>
          </a:p>
        </p:txBody>
      </p:sp>
      <p:sp>
        <p:nvSpPr>
          <p:cNvPr id="10" name="文本框 9"/>
          <p:cNvSpPr txBox="1"/>
          <p:nvPr/>
        </p:nvSpPr>
        <p:spPr>
          <a:xfrm>
            <a:off x="1733565" y="3962789"/>
            <a:ext cx="5608915" cy="592150"/>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2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cs typeface="+mn-ea"/>
                <a:sym typeface="+mn-lt"/>
              </a:rPr>
              <a:t>The user can demonstrate on a projector or computer or print the it into a film to be used in a wider field </a:t>
            </a:r>
          </a:p>
        </p:txBody>
      </p:sp>
      <p:sp>
        <p:nvSpPr>
          <p:cNvPr id="12" name="圆角矩形 13"/>
          <p:cNvSpPr/>
          <p:nvPr/>
        </p:nvSpPr>
        <p:spPr>
          <a:xfrm>
            <a:off x="1662083" y="4614870"/>
            <a:ext cx="2618765" cy="538593"/>
          </a:xfrm>
          <a:prstGeom prst="rect">
            <a:avLst/>
          </a:prstGeom>
          <a:solidFill>
            <a:schemeClr val="accent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 name="文本框 12"/>
          <p:cNvSpPr txBox="1"/>
          <p:nvPr/>
        </p:nvSpPr>
        <p:spPr>
          <a:xfrm>
            <a:off x="1668731" y="4667481"/>
            <a:ext cx="2612117" cy="461665"/>
          </a:xfrm>
          <a:prstGeom prst="rect">
            <a:avLst/>
          </a:prstGeom>
          <a:solidFill>
            <a:schemeClr val="accent2"/>
          </a:solid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演讲人</a:t>
            </a:r>
            <a:r>
              <a:rPr kumimoji="0" lang="zh-CN" altLang="en-US"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a:t>
            </a:r>
            <a:r>
              <a:rPr lang="zh-CN" altLang="en-US" sz="2400" b="1" dirty="0">
                <a:solidFill>
                  <a:srgbClr val="FFFFFF"/>
                </a:solidFill>
                <a:latin typeface="微软雅黑" panose="020B0503020204020204" pitchFamily="34" charset="-122"/>
                <a:ea typeface="微软雅黑" panose="020B0503020204020204" pitchFamily="34" charset="-122"/>
                <a:cs typeface="+mn-ea"/>
                <a:sym typeface="+mn-lt"/>
              </a:rPr>
              <a:t>优品</a:t>
            </a:r>
            <a:r>
              <a:rPr kumimoji="0" lang="en-US" altLang="zh-CN" sz="24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PPT</a:t>
            </a:r>
            <a:endParaRPr kumimoji="0" 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 name="圆角矩形 13"/>
          <p:cNvSpPr/>
          <p:nvPr/>
        </p:nvSpPr>
        <p:spPr>
          <a:xfrm>
            <a:off x="4578472" y="4614870"/>
            <a:ext cx="2618765" cy="538593"/>
          </a:xfrm>
          <a:prstGeom prst="rect">
            <a:avLst/>
          </a:prstGeom>
          <a:solidFill>
            <a:schemeClr val="accent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2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 name="文本框 15"/>
          <p:cNvSpPr txBox="1"/>
          <p:nvPr/>
        </p:nvSpPr>
        <p:spPr>
          <a:xfrm>
            <a:off x="4585122" y="4667481"/>
            <a:ext cx="2612115" cy="461665"/>
          </a:xfrm>
          <a:prstGeom prst="rect">
            <a:avLst/>
          </a:prstGeom>
          <a:solidFill>
            <a:schemeClr val="accent2"/>
          </a:solid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时间：</a:t>
            </a:r>
            <a:r>
              <a:rPr kumimoji="0" lang="en-US" altLang="zh-CN"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202X.X.X</a:t>
            </a:r>
            <a:endParaRPr kumimoji="0" lang="zh-CN" altLang="en-US" sz="24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advTm="3000"/>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advTm="300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nodeType="after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par>
                          <p:cTn id="8" fill="hold" nodeType="afterGroup">
                            <p:stCondLst>
                              <p:cond delay="500"/>
                            </p:stCondLst>
                            <p:childTnLst>
                              <p:par>
                                <p:cTn id="9" presetID="22" presetClass="entr" presetSubtype="8" dur="500" fill="hold" nodeType="after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animEffect transition="in" filter="wipe(left)">
                                      <p:cBhvr>
                                        <p:cTn id="11" dur="500"/>
                                        <p:tgtEl>
                                          <p:spTgt spid="9">
                                            <p:txEl>
                                              <p:pRg st="1" end="1"/>
                                            </p:txEl>
                                          </p:spTgt>
                                        </p:tgtEl>
                                      </p:cBhvr>
                                    </p:animEffect>
                                  </p:childTnLst>
                                </p:cTn>
                              </p:par>
                            </p:childTnLst>
                          </p:cTn>
                        </p:par>
                        <p:par>
                          <p:cTn id="12" fill="hold" nodeType="afterGroup">
                            <p:stCondLst>
                              <p:cond delay="1000"/>
                            </p:stCondLst>
                            <p:childTnLst>
                              <p:par>
                                <p:cTn id="13" presetID="22" presetClass="entr" presetSubtype="8" dur="50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057211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280907" y="3028954"/>
            <a:ext cx="4858880"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lang="zh-CN" altLang="en-US" sz="4400" b="1" dirty="0">
                <a:solidFill>
                  <a:schemeClr val="accent2"/>
                </a:solidFill>
                <a:latin typeface="微软雅黑" panose="020B0503020204020204" pitchFamily="34" charset="-122"/>
                <a:ea typeface="微软雅黑" panose="020B0503020204020204" pitchFamily="34" charset="-122"/>
                <a:cs typeface="+mn-ea"/>
                <a:sym typeface="+mn-lt"/>
              </a:rPr>
              <a:t>什么是诺如病毒</a:t>
            </a:r>
            <a:endParaRPr kumimoji="0" lang="zh-CN" altLang="en-US" sz="4400" b="1" i="0" u="none" strike="noStrike" kern="1200" cap="none" spc="0" normalizeH="0" baseline="0" noProof="0" dirty="0">
              <a:ln>
                <a:noFill/>
              </a:ln>
              <a:solidFill>
                <a:schemeClr val="accent2"/>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 name="文本框 7"/>
          <p:cNvSpPr txBox="1"/>
          <p:nvPr/>
        </p:nvSpPr>
        <p:spPr>
          <a:xfrm>
            <a:off x="6579268" y="1872100"/>
            <a:ext cx="2262158" cy="923330"/>
          </a:xfrm>
          <a:prstGeom prst="rect">
            <a:avLst/>
          </a:prstGeom>
          <a:noFill/>
        </p:spPr>
        <p:txBody>
          <a:bodyPr wrap="none" rtlCol="0">
            <a:spAutoFit/>
          </a:bodyPr>
          <a:lstStyle/>
          <a:p>
            <a:pPr algn="ctr"/>
            <a:r>
              <a:rPr lang="zh-CN" altLang="en-US" sz="5400" b="1" dirty="0">
                <a:solidFill>
                  <a:schemeClr val="accent2"/>
                </a:solidFill>
                <a:latin typeface="微软雅黑" panose="020B0503020204020204" pitchFamily="34" charset="-122"/>
                <a:ea typeface="微软雅黑" panose="020B0503020204020204" pitchFamily="34" charset="-122"/>
                <a:cs typeface="+mn-ea"/>
                <a:sym typeface="+mn-lt"/>
              </a:rPr>
              <a:t>第一章</a:t>
            </a:r>
          </a:p>
        </p:txBody>
      </p:sp>
      <p:pic>
        <p:nvPicPr>
          <p:cNvPr id="13" name="图片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4425" y="1352549"/>
            <a:ext cx="4657725" cy="4657725"/>
          </a:xfrm>
          <a:prstGeom prst="rect">
            <a:avLst/>
          </a:prstGeom>
        </p:spPr>
      </p:pic>
    </p:spTree>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8" dur="500" fill="hold" nodeType="after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wipe(left)">
                                      <p:cBhvr>
                                        <p:cTn id="13"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64"/>
          <p:cNvSpPr/>
          <p:nvPr/>
        </p:nvSpPr>
        <p:spPr>
          <a:xfrm flipH="1">
            <a:off x="4457885" y="936229"/>
            <a:ext cx="3276229" cy="456565"/>
          </a:xfrm>
          <a:prstGeom prst="roundRect">
            <a:avLst>
              <a:gd name="adj" fmla="val 9725"/>
            </a:avLst>
          </a:prstGeom>
          <a:solidFill>
            <a:schemeClr val="accent2">
              <a:lumMod val="10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defRPr/>
            </a:pPr>
            <a:r>
              <a:rPr kumimoji="1" lang="zh-CN" altLang="en-US" sz="3200" b="1" spc="600" dirty="0">
                <a:solidFill>
                  <a:schemeClr val="bg1"/>
                </a:solidFill>
                <a:latin typeface="微软雅黑" panose="020B0503020204020204" pitchFamily="34" charset="-122"/>
                <a:ea typeface="微软雅黑" panose="020B0503020204020204" pitchFamily="34" charset="-122"/>
                <a:cs typeface="+mn-ea"/>
                <a:sym typeface="+mn-lt"/>
              </a:rPr>
              <a:t>诺如病毒知识</a:t>
            </a:r>
          </a:p>
        </p:txBody>
      </p:sp>
      <p:sp>
        <p:nvSpPr>
          <p:cNvPr id="5" name="矩形 4"/>
          <p:cNvSpPr/>
          <p:nvPr/>
        </p:nvSpPr>
        <p:spPr>
          <a:xfrm>
            <a:off x="5020274" y="1663114"/>
            <a:ext cx="6409725" cy="4467057"/>
          </a:xfrm>
          <a:prstGeom prst="rect">
            <a:avLst/>
          </a:prstGeom>
        </p:spPr>
        <p:txBody>
          <a:bodyPr wrap="square">
            <a:spAutoFit/>
          </a:bodyPr>
          <a:lstStyle/>
          <a:p>
            <a:pPr>
              <a:lnSpc>
                <a:spcPct val="150000"/>
              </a:lnSpc>
            </a:pPr>
            <a:r>
              <a:rPr lang="zh-CN" altLang="en-US" sz="2400" dirty="0">
                <a:latin typeface="微软雅黑" panose="020B0503020204020204" pitchFamily="34" charset="-122"/>
                <a:ea typeface="微软雅黑" panose="020B0503020204020204" pitchFamily="34" charset="-122"/>
              </a:rPr>
              <a:t>诺如病毒原名诺瓦克病毒，属于杯状病毒科诺如病毒属，为单股正链</a:t>
            </a:r>
            <a:r>
              <a:rPr lang="en-US" altLang="zh-CN" sz="2400" dirty="0">
                <a:latin typeface="微软雅黑" panose="020B0503020204020204" pitchFamily="34" charset="-122"/>
                <a:ea typeface="微软雅黑" panose="020B0503020204020204" pitchFamily="34" charset="-122"/>
              </a:rPr>
              <a:t>RNA</a:t>
            </a:r>
            <a:r>
              <a:rPr lang="zh-CN" altLang="en-US" sz="2400" dirty="0">
                <a:latin typeface="微软雅黑" panose="020B0503020204020204" pitchFamily="34" charset="-122"/>
                <a:ea typeface="微软雅黑" panose="020B0503020204020204" pitchFamily="34" charset="-122"/>
              </a:rPr>
              <a:t>病毒，表面无包膜。诺如病毒具有多个基因型。根据基因结构特征，诺如病毒被为</a:t>
            </a:r>
            <a:r>
              <a:rPr lang="en-US" altLang="zh-CN" sz="2400" dirty="0">
                <a:latin typeface="微软雅黑" panose="020B0503020204020204" pitchFamily="34" charset="-122"/>
                <a:ea typeface="微软雅黑" panose="020B0503020204020204" pitchFamily="34" charset="-122"/>
              </a:rPr>
              <a:t>10</a:t>
            </a:r>
            <a:r>
              <a:rPr lang="zh-CN" altLang="en-US" sz="2400" dirty="0">
                <a:latin typeface="微软雅黑" panose="020B0503020204020204" pitchFamily="34" charset="-122"/>
                <a:ea typeface="微软雅黑" panose="020B0503020204020204" pitchFamily="34" charset="-122"/>
              </a:rPr>
              <a:t>个基因组（</a:t>
            </a:r>
            <a:r>
              <a:rPr lang="en-US" altLang="zh-CN" sz="2400" dirty="0">
                <a:latin typeface="微软雅黑" panose="020B0503020204020204" pitchFamily="34" charset="-122"/>
                <a:ea typeface="微软雅黑" panose="020B0503020204020204" pitchFamily="34" charset="-122"/>
              </a:rPr>
              <a:t>Genogroup</a:t>
            </a:r>
            <a:r>
              <a:rPr lang="zh-CN" altLang="en-US"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GI‐GVI</a:t>
            </a:r>
            <a:r>
              <a:rPr lang="zh-CN" altLang="en-US" sz="2400" dirty="0">
                <a:latin typeface="微软雅黑" panose="020B0503020204020204" pitchFamily="34" charset="-122"/>
                <a:ea typeface="微软雅黑" panose="020B0503020204020204" pitchFamily="34" charset="-122"/>
              </a:rPr>
              <a:t>），其中</a:t>
            </a:r>
            <a:r>
              <a:rPr lang="en-US" altLang="zh-CN" sz="2400" dirty="0">
                <a:latin typeface="微软雅黑" panose="020B0503020204020204" pitchFamily="34" charset="-122"/>
                <a:ea typeface="微软雅黑" panose="020B0503020204020204" pitchFamily="34" charset="-122"/>
              </a:rPr>
              <a:t>GI</a:t>
            </a:r>
            <a:r>
              <a:rPr lang="zh-CN" altLang="en-US"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GII</a:t>
            </a:r>
            <a:r>
              <a:rPr lang="zh-CN" altLang="en-US" sz="2400" dirty="0">
                <a:latin typeface="微软雅黑" panose="020B0503020204020204" pitchFamily="34" charset="-122"/>
                <a:ea typeface="微软雅黑" panose="020B0503020204020204" pitchFamily="34" charset="-122"/>
              </a:rPr>
              <a:t>和</a:t>
            </a:r>
            <a:r>
              <a:rPr lang="en-US" altLang="zh-CN" sz="2400" dirty="0">
                <a:latin typeface="微软雅黑" panose="020B0503020204020204" pitchFamily="34" charset="-122"/>
                <a:ea typeface="微软雅黑" panose="020B0503020204020204" pitchFamily="34" charset="-122"/>
              </a:rPr>
              <a:t>GIV</a:t>
            </a:r>
            <a:r>
              <a:rPr lang="zh-CN" altLang="en-US" sz="2400" dirty="0">
                <a:latin typeface="微软雅黑" panose="020B0503020204020204" pitchFamily="34" charset="-122"/>
                <a:ea typeface="微软雅黑" panose="020B0503020204020204" pitchFamily="34" charset="-122"/>
              </a:rPr>
              <a:t>感染人，</a:t>
            </a:r>
            <a:r>
              <a:rPr lang="en-US" altLang="zh-CN" sz="2400" dirty="0">
                <a:latin typeface="微软雅黑" panose="020B0503020204020204" pitchFamily="34" charset="-122"/>
                <a:ea typeface="微软雅黑" panose="020B0503020204020204" pitchFamily="34" charset="-122"/>
              </a:rPr>
              <a:t>GI</a:t>
            </a:r>
            <a:r>
              <a:rPr lang="zh-CN" altLang="en-US" sz="2400" dirty="0">
                <a:latin typeface="微软雅黑" panose="020B0503020204020204" pitchFamily="34" charset="-122"/>
                <a:ea typeface="微软雅黑" panose="020B0503020204020204" pitchFamily="34" charset="-122"/>
              </a:rPr>
              <a:t>和</a:t>
            </a:r>
            <a:r>
              <a:rPr lang="en-US" altLang="zh-CN" sz="2400" dirty="0">
                <a:latin typeface="微软雅黑" panose="020B0503020204020204" pitchFamily="34" charset="-122"/>
                <a:ea typeface="微软雅黑" panose="020B0503020204020204" pitchFamily="34" charset="-122"/>
              </a:rPr>
              <a:t>GII</a:t>
            </a:r>
            <a:r>
              <a:rPr lang="zh-CN" altLang="en-US" sz="2400" dirty="0">
                <a:latin typeface="微软雅黑" panose="020B0503020204020204" pitchFamily="34" charset="-122"/>
                <a:ea typeface="微软雅黑" panose="020B0503020204020204" pitchFamily="34" charset="-122"/>
              </a:rPr>
              <a:t>是引起人类感染性腹泻的两个主要基因组，进一步分成</a:t>
            </a:r>
            <a:r>
              <a:rPr lang="en-US" altLang="zh-CN" sz="2400" dirty="0">
                <a:latin typeface="微软雅黑" panose="020B0503020204020204" pitchFamily="34" charset="-122"/>
                <a:ea typeface="微软雅黑" panose="020B0503020204020204" pitchFamily="34" charset="-122"/>
              </a:rPr>
              <a:t>30</a:t>
            </a:r>
            <a:r>
              <a:rPr lang="zh-CN" altLang="en-US" sz="2400" dirty="0">
                <a:latin typeface="微软雅黑" panose="020B0503020204020204" pitchFamily="34" charset="-122"/>
                <a:ea typeface="微软雅黑" panose="020B0503020204020204" pitchFamily="34" charset="-122"/>
              </a:rPr>
              <a:t>个以上的基因型。</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a:p>
            <a:pPr>
              <a:lnSpc>
                <a:spcPct val="150000"/>
              </a:lnSpc>
            </a:pPr>
            <a:endParaRPr lang="zh-CN" altLang="en-US" sz="2400" dirty="0">
              <a:solidFill>
                <a:srgbClr val="0039A6"/>
              </a:solidFill>
              <a:latin typeface="微软雅黑" panose="020B0503020204020204" pitchFamily="34" charset="-122"/>
              <a:ea typeface="微软雅黑" panose="020B0503020204020204" pitchFamily="34" charset="-122"/>
              <a:cs typeface="+mn-ea"/>
              <a:sym typeface="+mn-lt"/>
            </a:endParaRPr>
          </a:p>
        </p:txBody>
      </p:sp>
      <p:pic>
        <p:nvPicPr>
          <p:cNvPr id="3" name="图片 2"/>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62001" y="1457325"/>
            <a:ext cx="3943350" cy="3943350"/>
          </a:xfrm>
          <a:prstGeom prst="rect">
            <a:avLst/>
          </a:prstGeom>
        </p:spPr>
      </p:pic>
    </p:spTree>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500" fill="hold" grpId="2"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nodeType="afterGroup">
                            <p:stCondLst>
                              <p:cond delay="500"/>
                            </p:stCondLst>
                            <p:childTnLst>
                              <p:par>
                                <p:cTn id="11" presetID="2" presetClass="entr" presetSubtype="2" dur="500" fill="hold" grpId="2"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2" animBg="1"/>
      <p:bldP spid="5" grpId="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64"/>
          <p:cNvSpPr/>
          <p:nvPr/>
        </p:nvSpPr>
        <p:spPr>
          <a:xfrm flipH="1">
            <a:off x="826564" y="598632"/>
            <a:ext cx="3542665" cy="456565"/>
          </a:xfrm>
          <a:prstGeom prst="parallelogram">
            <a:avLst/>
          </a:prstGeom>
          <a:solidFill>
            <a:schemeClr val="accent2">
              <a:lumMod val="10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诺如病毒传染性强</a:t>
            </a:r>
          </a:p>
        </p:txBody>
      </p:sp>
      <p:sp>
        <p:nvSpPr>
          <p:cNvPr id="3" name="矩形 2"/>
          <p:cNvSpPr/>
          <p:nvPr/>
        </p:nvSpPr>
        <p:spPr>
          <a:xfrm>
            <a:off x="930993" y="1294853"/>
            <a:ext cx="6876472" cy="5390386"/>
          </a:xfrm>
          <a:prstGeom prst="rect">
            <a:avLst/>
          </a:prstGeom>
        </p:spPr>
        <p:txBody>
          <a:bodyPr wrap="square">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r>
              <a:rPr lang="zh-CN" altLang="en-US" dirty="0">
                <a:latin typeface="微软雅黑" panose="020B0503020204020204" pitchFamily="34" charset="-122"/>
                <a:ea typeface="微软雅黑" panose="020B0503020204020204" pitchFamily="34" charset="-122"/>
              </a:rPr>
              <a:t>诺如病毒具有传染性强、感染剂量低、排毒时间长、免疫保护时间短和全人群普遍易感等特点，使得在学校、家庭、医院、社区、幼儿园、旅游区等人群聚集场所易出现诺如病毒感染性腹泻聚集性疫情。诺如病毒主要通过病人的粪便和呕吐物排出，隐性感染者也可排毒。病人在潜伏期即可排出诺如病毒，排毒高峰在发病后</a:t>
            </a:r>
            <a:r>
              <a:rPr lang="en-US" altLang="zh-CN" dirty="0">
                <a:latin typeface="微软雅黑" panose="020B0503020204020204" pitchFamily="34" charset="-122"/>
                <a:ea typeface="微软雅黑" panose="020B0503020204020204" pitchFamily="34" charset="-122"/>
              </a:rPr>
              <a:t>2‐5</a:t>
            </a:r>
            <a:r>
              <a:rPr lang="zh-CN" altLang="en-US" dirty="0">
                <a:latin typeface="微软雅黑" panose="020B0503020204020204" pitchFamily="34" charset="-122"/>
                <a:ea typeface="微软雅黑" panose="020B0503020204020204" pitchFamily="34" charset="-122"/>
              </a:rPr>
              <a:t>天，持续约</a:t>
            </a:r>
            <a:r>
              <a:rPr lang="en-US" altLang="zh-CN" dirty="0">
                <a:latin typeface="微软雅黑" panose="020B0503020204020204" pitchFamily="34" charset="-122"/>
                <a:ea typeface="微软雅黑" panose="020B0503020204020204" pitchFamily="34" charset="-122"/>
              </a:rPr>
              <a:t>2‐3</a:t>
            </a:r>
            <a:r>
              <a:rPr lang="zh-CN" altLang="en-US" dirty="0">
                <a:latin typeface="微软雅黑" panose="020B0503020204020204" pitchFamily="34" charset="-122"/>
                <a:ea typeface="微软雅黑" panose="020B0503020204020204" pitchFamily="34" charset="-122"/>
              </a:rPr>
              <a:t>周，最长排毒期有报道超过</a:t>
            </a:r>
            <a:r>
              <a:rPr lang="en-US" altLang="zh-CN" dirty="0">
                <a:latin typeface="微软雅黑" panose="020B0503020204020204" pitchFamily="34" charset="-122"/>
                <a:ea typeface="微软雅黑" panose="020B0503020204020204" pitchFamily="34" charset="-122"/>
              </a:rPr>
              <a:t>56</a:t>
            </a:r>
            <a:r>
              <a:rPr lang="zh-CN" altLang="en-US" dirty="0">
                <a:latin typeface="微软雅黑" panose="020B0503020204020204" pitchFamily="34" charset="-122"/>
                <a:ea typeface="微软雅黑" panose="020B0503020204020204" pitchFamily="34" charset="-122"/>
              </a:rPr>
              <a:t>天。诺如病毒感染剂量为</a:t>
            </a:r>
            <a:r>
              <a:rPr lang="en-US" altLang="zh-CN" dirty="0">
                <a:latin typeface="微软雅黑" panose="020B0503020204020204" pitchFamily="34" charset="-122"/>
                <a:ea typeface="微软雅黑" panose="020B0503020204020204" pitchFamily="34" charset="-122"/>
              </a:rPr>
              <a:t>18‐2800</a:t>
            </a:r>
            <a:r>
              <a:rPr lang="zh-CN" altLang="en-US" dirty="0">
                <a:latin typeface="微软雅黑" panose="020B0503020204020204" pitchFamily="34" charset="-122"/>
                <a:ea typeface="微软雅黑" panose="020B0503020204020204" pitchFamily="34" charset="-122"/>
              </a:rPr>
              <a:t>个病毒粒子。</a:t>
            </a:r>
            <a:r>
              <a:rPr lang="zh-CN" altLang="en-US" sz="2000" dirty="0">
                <a:latin typeface="微软雅黑" panose="020B0503020204020204" pitchFamily="34" charset="-122"/>
                <a:ea typeface="微软雅黑" panose="020B0503020204020204" pitchFamily="34" charset="-122"/>
              </a:rPr>
              <a:t>诺如病毒环境抵抗力强。诺如病毒在</a:t>
            </a:r>
            <a:r>
              <a:rPr lang="en-US" altLang="zh-CN" sz="2000" dirty="0">
                <a:latin typeface="微软雅黑" panose="020B0503020204020204" pitchFamily="34" charset="-122"/>
                <a:ea typeface="微软雅黑" panose="020B0503020204020204" pitchFamily="34" charset="-122"/>
              </a:rPr>
              <a:t>0℃‐60℃</a:t>
            </a:r>
            <a:r>
              <a:rPr lang="zh-CN" altLang="en-US" sz="2000" dirty="0">
                <a:latin typeface="微软雅黑" panose="020B0503020204020204" pitchFamily="34" charset="-122"/>
                <a:ea typeface="微软雅黑" panose="020B0503020204020204" pitchFamily="34" charset="-122"/>
              </a:rPr>
              <a:t>的温度范围内均可存活，可在物体表面存活</a:t>
            </a:r>
            <a:r>
              <a:rPr lang="en-US" altLang="zh-CN" sz="2000" dirty="0">
                <a:latin typeface="微软雅黑" panose="020B0503020204020204" pitchFamily="34" charset="-122"/>
                <a:ea typeface="微软雅黑" panose="020B0503020204020204" pitchFamily="34" charset="-122"/>
              </a:rPr>
              <a:t>2</a:t>
            </a:r>
            <a:r>
              <a:rPr lang="zh-CN" altLang="en-US" sz="2000" dirty="0">
                <a:latin typeface="微软雅黑" panose="020B0503020204020204" pitchFamily="34" charset="-122"/>
                <a:ea typeface="微软雅黑" panose="020B0503020204020204" pitchFamily="34" charset="-122"/>
              </a:rPr>
              <a:t>周，在水中存活</a:t>
            </a:r>
            <a:r>
              <a:rPr lang="en-US" altLang="zh-CN" sz="2000" dirty="0">
                <a:latin typeface="微软雅黑" panose="020B0503020204020204" pitchFamily="34" charset="-122"/>
                <a:ea typeface="微软雅黑" panose="020B0503020204020204" pitchFamily="34" charset="-122"/>
              </a:rPr>
              <a:t>2</a:t>
            </a:r>
            <a:r>
              <a:rPr lang="zh-CN" altLang="en-US" sz="2000" dirty="0">
                <a:latin typeface="微软雅黑" panose="020B0503020204020204" pitchFamily="34" charset="-122"/>
                <a:ea typeface="微软雅黑" panose="020B0503020204020204" pitchFamily="34" charset="-122"/>
              </a:rPr>
              <a:t>个月以上。酒精和免冲洗洗手液没有灭活效果，但使用</a:t>
            </a:r>
            <a:r>
              <a:rPr lang="en-US" altLang="zh-CN" sz="2000" dirty="0">
                <a:latin typeface="微软雅黑" panose="020B0503020204020204" pitchFamily="34" charset="-122"/>
                <a:ea typeface="微软雅黑" panose="020B0503020204020204" pitchFamily="34" charset="-122"/>
              </a:rPr>
              <a:t>10mg/L</a:t>
            </a:r>
            <a:r>
              <a:rPr lang="zh-CN" altLang="en-US" sz="2000" dirty="0">
                <a:latin typeface="微软雅黑" panose="020B0503020204020204" pitchFamily="34" charset="-122"/>
                <a:ea typeface="微软雅黑" panose="020B0503020204020204" pitchFamily="34" charset="-122"/>
              </a:rPr>
              <a:t>的高浓度氯离子（处理污水采用的氯离子浓度）可灭活诺如病毒。</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a:p>
            <a:pPr>
              <a:lnSpc>
                <a:spcPct val="150000"/>
              </a:lnSpc>
            </a:pPr>
            <a:endPar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2727" y="971002"/>
            <a:ext cx="5563147" cy="5563147"/>
          </a:xfrm>
          <a:prstGeom prst="rect">
            <a:avLst/>
          </a:prstGeom>
        </p:spPr>
      </p:pic>
    </p:spTree>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500" fill="hold" grpId="1"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nodeType="afterGroup">
                            <p:stCondLst>
                              <p:cond delay="500"/>
                            </p:stCondLst>
                            <p:childTnLst>
                              <p:par>
                                <p:cTn id="11" presetID="22" presetClass="entr" presetSubtype="1" dur="500" fill="hold" grpId="1"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animBg="1"/>
      <p:bldP spid="3"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105275" y="1069975"/>
            <a:ext cx="7236626" cy="4564364"/>
            <a:chOff x="282575" y="1528053"/>
            <a:chExt cx="7236626" cy="4564364"/>
          </a:xfrm>
        </p:grpSpPr>
        <p:sp>
          <p:nvSpPr>
            <p:cNvPr id="2" name="矩形 1"/>
            <p:cNvSpPr/>
            <p:nvPr/>
          </p:nvSpPr>
          <p:spPr>
            <a:xfrm>
              <a:off x="772384" y="2181090"/>
              <a:ext cx="6746817" cy="3911327"/>
            </a:xfrm>
            <a:prstGeom prst="rect">
              <a:avLst/>
            </a:prstGeom>
          </p:spPr>
          <p:txBody>
            <a:bodyPr wrap="square">
              <a:spAutoFit/>
            </a:bodyPr>
            <a:lstStyle/>
            <a:p>
              <a:pPr>
                <a:lnSpc>
                  <a:spcPct val="150000"/>
                </a:lnSpc>
              </a:pPr>
              <a:r>
                <a:rPr lang="zh-CN" altLang="en-US" sz="2400" dirty="0">
                  <a:latin typeface="微软雅黑" panose="020B0503020204020204" pitchFamily="34" charset="-122"/>
                  <a:ea typeface="微软雅黑" panose="020B0503020204020204" pitchFamily="34" charset="-122"/>
                </a:rPr>
                <a:t>诺如病毒感染者、病例及隐性感染者均为诺如病毒感染的传染源。</a:t>
              </a:r>
            </a:p>
            <a:p>
              <a:pPr>
                <a:lnSpc>
                  <a:spcPct val="150000"/>
                </a:lnSpc>
              </a:pPr>
              <a:r>
                <a:rPr lang="zh-CN" altLang="en-US" sz="2400" dirty="0">
                  <a:latin typeface="微软雅黑" panose="020B0503020204020204" pitchFamily="34" charset="-122"/>
                  <a:ea typeface="微软雅黑" panose="020B0503020204020204" pitchFamily="34" charset="-122"/>
                </a:rPr>
                <a:t>诺如病毒传播途径多样。接触感染诺如病毒的病人，比如处理病人的呕吐物或排泄物，通过摄入粪便或呕吐物产生的气溶胶或间接接触被排泄物污染的环境传播；也可通过食用和饮用被病毒污染的食物和水传播。</a:t>
              </a:r>
            </a:p>
          </p:txBody>
        </p:sp>
        <p:sp>
          <p:nvSpPr>
            <p:cNvPr id="6" name="L 形 5"/>
            <p:cNvSpPr/>
            <p:nvPr/>
          </p:nvSpPr>
          <p:spPr>
            <a:xfrm rot="5400000">
              <a:off x="52243" y="1859973"/>
              <a:ext cx="1191491" cy="730827"/>
            </a:xfrm>
            <a:prstGeom prst="corner">
              <a:avLst/>
            </a:prstGeom>
            <a:solidFill>
              <a:schemeClr val="accent2">
                <a:lumMod val="100000"/>
              </a:schemeClr>
            </a:solidFill>
            <a:ln>
              <a:solidFill>
                <a:schemeClr val="accent2">
                  <a:lumMod val="100000"/>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 name="文本框 7"/>
            <p:cNvSpPr txBox="1"/>
            <p:nvPr/>
          </p:nvSpPr>
          <p:spPr>
            <a:xfrm>
              <a:off x="1136073" y="1528053"/>
              <a:ext cx="6271144" cy="523220"/>
            </a:xfrm>
            <a:prstGeom prst="rect">
              <a:avLst/>
            </a:prstGeom>
            <a:noFill/>
          </p:spPr>
          <p:txBody>
            <a:bodyPr wrap="square">
              <a:spAutoFit/>
            </a:bodyPr>
            <a:lstStyle/>
            <a:p>
              <a:r>
                <a:rPr lang="zh-CN" altLang="en-US" sz="2800" b="1" dirty="0">
                  <a:solidFill>
                    <a:schemeClr val="accent2">
                      <a:lumMod val="100000"/>
                    </a:schemeClr>
                  </a:solidFill>
                  <a:latin typeface="微软雅黑" panose="020B0503020204020204" pitchFamily="34" charset="-122"/>
                  <a:ea typeface="微软雅黑" panose="020B0503020204020204" pitchFamily="34" charset="-122"/>
                  <a:cs typeface="+mn-ea"/>
                  <a:sym typeface="+mn-lt"/>
                </a:rPr>
                <a:t>诺如病毒如何传播</a:t>
              </a:r>
            </a:p>
          </p:txBody>
        </p:sp>
      </p:grpSp>
      <p:sp>
        <p:nvSpPr>
          <p:cNvPr id="12" name="L 形 11"/>
          <p:cNvSpPr/>
          <p:nvPr/>
        </p:nvSpPr>
        <p:spPr>
          <a:xfrm rot="5400000" flipH="1" flipV="1">
            <a:off x="10633739" y="4749533"/>
            <a:ext cx="1192351" cy="829727"/>
          </a:xfrm>
          <a:prstGeom prst="corner">
            <a:avLst/>
          </a:prstGeom>
          <a:solidFill>
            <a:schemeClr val="accent2">
              <a:lumMod val="100000"/>
            </a:schemeClr>
          </a:solidFill>
          <a:ln>
            <a:solidFill>
              <a:schemeClr val="accent2">
                <a:lumMod val="100000"/>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873" y="2111016"/>
            <a:ext cx="4180423" cy="313531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dur="5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07852" y="732702"/>
            <a:ext cx="10342880" cy="1144031"/>
          </a:xfrm>
          <a:prstGeom prst="rect">
            <a:avLst/>
          </a:prstGeom>
          <a:solidFill>
            <a:schemeClr val="accent2">
              <a:lumMod val="100000"/>
            </a:schemeClr>
          </a:solidFill>
        </p:spPr>
        <p:txBody>
          <a:bodyPr wrap="square">
            <a:spAutoFit/>
          </a:bodyPr>
          <a:lstStyle/>
          <a:p>
            <a:pPr algn="ctr">
              <a:lnSpc>
                <a:spcPct val="150000"/>
              </a:lnSpc>
              <a:buNone/>
            </a:pPr>
            <a:r>
              <a:rPr lang="zh-CN" altLang="en-US" sz="2400" b="1" dirty="0">
                <a:solidFill>
                  <a:schemeClr val="bg1"/>
                </a:solidFill>
                <a:latin typeface="微软雅黑" panose="020B0503020204020204" pitchFamily="34" charset="-122"/>
                <a:ea typeface="微软雅黑" panose="020B0503020204020204" pitchFamily="34" charset="-122"/>
                <a:cs typeface="+mn-ea"/>
                <a:sym typeface="+mn-lt"/>
              </a:rPr>
              <a:t>肠道传染病主要通过被病菌污染的手、水、食物等经口传播。苍蝇与蟑螂等害虫，可以作为肠道传染病的媒介。</a:t>
            </a:r>
          </a:p>
        </p:txBody>
      </p:sp>
      <p:sp>
        <p:nvSpPr>
          <p:cNvPr id="3" name="矩形 2"/>
          <p:cNvSpPr/>
          <p:nvPr/>
        </p:nvSpPr>
        <p:spPr>
          <a:xfrm>
            <a:off x="807852" y="2539224"/>
            <a:ext cx="5659371" cy="3698064"/>
          </a:xfrm>
          <a:prstGeom prst="rect">
            <a:avLst/>
          </a:prstGeom>
          <a:ln>
            <a:solidFill>
              <a:schemeClr val="accent2">
                <a:lumMod val="100000"/>
              </a:schemeClr>
            </a:solidFill>
          </a:ln>
        </p:spPr>
        <p:txBody>
          <a:bodyPr wrap="square">
            <a:spAutoFit/>
          </a:bodyPr>
          <a:lstStyle/>
          <a:p>
            <a:pPr marL="285750" indent="-285750">
              <a:lnSpc>
                <a:spcPct val="200000"/>
              </a:lnSpc>
              <a:buClr>
                <a:schemeClr val="accent1"/>
              </a:buClr>
              <a:buFont typeface="Wingdings" panose="05000000000000000000" pitchFamily="2" charset="2"/>
              <a:buChar char="u"/>
            </a:pP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1.</a:t>
            </a:r>
            <a:r>
              <a:rPr lang="zh-CN" altLang="en-US" sz="2000" dirty="0">
                <a:latin typeface="微软雅黑" panose="020B0503020204020204" pitchFamily="34" charset="-122"/>
                <a:ea typeface="微软雅黑" panose="020B0503020204020204" pitchFamily="34" charset="-122"/>
                <a:cs typeface="+mn-ea"/>
                <a:sym typeface="+mn-lt"/>
              </a:rPr>
              <a:t>食用或饮用被诺如病毒污染的食物或水</a:t>
            </a:r>
            <a:endPar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a:p>
            <a:pPr marL="285750" indent="-285750">
              <a:lnSpc>
                <a:spcPct val="200000"/>
              </a:lnSpc>
              <a:buClr>
                <a:schemeClr val="accent1"/>
              </a:buClr>
              <a:buFont typeface="Wingdings" panose="05000000000000000000" pitchFamily="2" charset="2"/>
              <a:buChar char="u"/>
            </a:pP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2.</a:t>
            </a:r>
            <a:r>
              <a:rPr lang="zh-CN" altLang="en-US" sz="2000" dirty="0">
                <a:latin typeface="微软雅黑" panose="020B0503020204020204" pitchFamily="34" charset="-122"/>
                <a:ea typeface="微软雅黑" panose="020B0503020204020204" pitchFamily="34" charset="-122"/>
                <a:cs typeface="+mn-ea"/>
                <a:sym typeface="+mn-lt"/>
              </a:rPr>
              <a:t>触摸被诺如病毒污染的物体或表面，然后将手指放入口中</a:t>
            </a:r>
            <a:endPar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a:p>
            <a:pPr marL="285750" indent="-285750">
              <a:lnSpc>
                <a:spcPct val="200000"/>
              </a:lnSpc>
              <a:buClr>
                <a:schemeClr val="accent1"/>
              </a:buClr>
              <a:buFont typeface="Wingdings" panose="05000000000000000000" pitchFamily="2" charset="2"/>
              <a:buChar char="u"/>
            </a:pP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3.</a:t>
            </a:r>
            <a:r>
              <a:rPr lang="zh-CN" altLang="en-US" sz="2000" dirty="0">
                <a:latin typeface="微软雅黑" panose="020B0503020204020204" pitchFamily="34" charset="-122"/>
                <a:ea typeface="微软雅黑" panose="020B0503020204020204" pitchFamily="34" charset="-122"/>
                <a:cs typeface="+mn-ea"/>
                <a:sym typeface="+mn-lt"/>
              </a:rPr>
              <a:t>接触过诺如病毒感染患者，如照顾患者、与患者分享食物或共用餐具</a:t>
            </a:r>
            <a:endPar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a:p>
            <a:pPr marL="285750" indent="-285750">
              <a:lnSpc>
                <a:spcPct val="200000"/>
              </a:lnSpc>
              <a:buClr>
                <a:schemeClr val="accent1"/>
              </a:buClr>
              <a:buFont typeface="Wingdings" panose="05000000000000000000" pitchFamily="2" charset="2"/>
              <a:buChar char="u"/>
            </a:pP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4.</a:t>
            </a:r>
            <a:r>
              <a:rPr lang="zh-CN" altLang="en-US" sz="2000" dirty="0">
                <a:latin typeface="微软雅黑" panose="020B0503020204020204" pitchFamily="34" charset="-122"/>
                <a:ea typeface="微软雅黑" panose="020B0503020204020204" pitchFamily="34" charset="-122"/>
                <a:cs typeface="+mn-ea"/>
                <a:sym typeface="+mn-lt"/>
              </a:rPr>
              <a:t>空气散播含病毒颗粒的呕吐物飞沫、污染物</a:t>
            </a:r>
            <a:endPar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15382" y="1686232"/>
            <a:ext cx="4981267" cy="4981267"/>
          </a:xfrm>
          <a:prstGeom prst="rect">
            <a:avLst/>
          </a:prstGeom>
        </p:spPr>
      </p:pic>
    </p:spTree>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21" dur="500" fill="hold" grpId="2"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nodeType="afterGroup">
                            <p:stCondLst>
                              <p:cond delay="500"/>
                            </p:stCondLst>
                            <p:childTnLst>
                              <p:par>
                                <p:cTn id="9" presetID="42" presetClass="entr" presetSubtype="0" dur="1000" fill="hold" grpId="2"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2" animBg="1"/>
      <p:bldP spid="3" grpId="2"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280907" y="3028954"/>
            <a:ext cx="4858880" cy="769441"/>
          </a:xfrm>
          <a:prstGeom prst="rect">
            <a:avLst/>
          </a:prstGeom>
          <a:noFill/>
        </p:spPr>
        <p:txBody>
          <a:bodyPr wrap="square" rtlCol="0">
            <a:spAutoFit/>
          </a:bodyPr>
          <a:lstStyle/>
          <a:p>
            <a:pPr lvl="0" algn="ctr">
              <a:defRPr/>
            </a:pPr>
            <a:r>
              <a:rPr lang="zh-CN" altLang="en-US" sz="4400" b="1" dirty="0">
                <a:solidFill>
                  <a:schemeClr val="accent2"/>
                </a:solidFill>
                <a:latin typeface="微软雅黑" panose="020B0503020204020204" pitchFamily="34" charset="-122"/>
                <a:ea typeface="微软雅黑" panose="020B0503020204020204" pitchFamily="34" charset="-122"/>
                <a:cs typeface="+mn-ea"/>
                <a:sym typeface="+mn-lt"/>
              </a:rPr>
              <a:t>诺如病毒主要症状</a:t>
            </a:r>
          </a:p>
        </p:txBody>
      </p:sp>
      <p:sp>
        <p:nvSpPr>
          <p:cNvPr id="8" name="文本框 7"/>
          <p:cNvSpPr txBox="1"/>
          <p:nvPr/>
        </p:nvSpPr>
        <p:spPr>
          <a:xfrm>
            <a:off x="6579268" y="1872100"/>
            <a:ext cx="2262159" cy="923330"/>
          </a:xfrm>
          <a:prstGeom prst="rect">
            <a:avLst/>
          </a:prstGeom>
          <a:noFill/>
        </p:spPr>
        <p:txBody>
          <a:bodyPr wrap="none" rtlCol="0">
            <a:spAutoFit/>
          </a:bodyPr>
          <a:lstStyle/>
          <a:p>
            <a:pPr algn="ctr"/>
            <a:r>
              <a:rPr lang="zh-CN" altLang="en-US" sz="5400" b="1" dirty="0">
                <a:solidFill>
                  <a:schemeClr val="accent2"/>
                </a:solidFill>
                <a:latin typeface="微软雅黑" panose="020B0503020204020204" pitchFamily="34" charset="-122"/>
                <a:ea typeface="微软雅黑" panose="020B0503020204020204" pitchFamily="34" charset="-122"/>
                <a:cs typeface="+mn-ea"/>
                <a:sym typeface="+mn-lt"/>
              </a:rPr>
              <a:t>第二章</a:t>
            </a:r>
          </a:p>
        </p:txBody>
      </p:sp>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4425" y="1352549"/>
            <a:ext cx="4657725" cy="4657725"/>
          </a:xfrm>
          <a:prstGeom prst="rect">
            <a:avLst/>
          </a:prstGeom>
        </p:spPr>
      </p:pic>
    </p:spTree>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1000"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8" dur="500" fill="hold" nodeType="after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wipe(left)">
                                      <p:cBhvr>
                                        <p:cTn id="13"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64"/>
          <p:cNvSpPr/>
          <p:nvPr/>
        </p:nvSpPr>
        <p:spPr>
          <a:xfrm flipH="1">
            <a:off x="518511" y="543212"/>
            <a:ext cx="1899920" cy="456565"/>
          </a:xfrm>
          <a:prstGeom prst="parallelogram">
            <a:avLst/>
          </a:prstGeom>
          <a:solidFill>
            <a:schemeClr val="accent2">
              <a:lumMod val="10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dist"/>
            <a:r>
              <a:rPr lang="zh-CN" altLang="en-US" sz="2400" b="1" dirty="0">
                <a:latin typeface="微软雅黑" panose="020B0503020204020204" pitchFamily="34" charset="-122"/>
                <a:ea typeface="微软雅黑" panose="020B0503020204020204" pitchFamily="34" charset="-122"/>
                <a:cs typeface="+mn-ea"/>
                <a:sym typeface="+mn-lt"/>
              </a:rPr>
              <a:t>主要特征</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 name="矩形 2"/>
          <p:cNvSpPr/>
          <p:nvPr/>
        </p:nvSpPr>
        <p:spPr>
          <a:xfrm>
            <a:off x="518511" y="999777"/>
            <a:ext cx="10858500" cy="1695336"/>
          </a:xfrm>
          <a:prstGeom prst="rect">
            <a:avLst/>
          </a:prstGeom>
        </p:spPr>
        <p:txBody>
          <a:bodyPr wrap="square">
            <a:spAutoFit/>
          </a:bodyPr>
          <a:lstStyle/>
          <a:p>
            <a:pPr>
              <a:lnSpc>
                <a:spcPct val="150000"/>
              </a:lnSpc>
            </a:pPr>
            <a:r>
              <a:rPr lang="zh-CN" altLang="en-US" sz="2400" dirty="0">
                <a:latin typeface="微软雅黑" panose="020B0503020204020204" pitchFamily="34" charset="-122"/>
                <a:ea typeface="微软雅黑" panose="020B0503020204020204" pitchFamily="34" charset="-122"/>
              </a:rPr>
              <a:t>诺如病毒感染潜伏期短，通常为</a:t>
            </a:r>
            <a:r>
              <a:rPr lang="en-US" altLang="zh-CN" sz="2400" dirty="0">
                <a:latin typeface="微软雅黑" panose="020B0503020204020204" pitchFamily="34" charset="-122"/>
                <a:ea typeface="微软雅黑" panose="020B0503020204020204" pitchFamily="34" charset="-122"/>
              </a:rPr>
              <a:t>24-48</a:t>
            </a:r>
            <a:r>
              <a:rPr lang="zh-CN" altLang="en-US" sz="2400" dirty="0">
                <a:latin typeface="微软雅黑" panose="020B0503020204020204" pitchFamily="34" charset="-122"/>
                <a:ea typeface="微软雅黑" panose="020B0503020204020204" pitchFamily="34" charset="-122"/>
              </a:rPr>
              <a:t>小时，最短</a:t>
            </a:r>
            <a:r>
              <a:rPr lang="en-US" altLang="zh-CN" sz="2400" dirty="0">
                <a:latin typeface="微软雅黑" panose="020B0503020204020204" pitchFamily="34" charset="-122"/>
                <a:ea typeface="微软雅黑" panose="020B0503020204020204" pitchFamily="34" charset="-122"/>
              </a:rPr>
              <a:t>12</a:t>
            </a:r>
            <a:r>
              <a:rPr lang="zh-CN" altLang="en-US" sz="2400" dirty="0">
                <a:latin typeface="微软雅黑" panose="020B0503020204020204" pitchFamily="34" charset="-122"/>
                <a:ea typeface="微软雅黑" panose="020B0503020204020204" pitchFamily="34" charset="-122"/>
              </a:rPr>
              <a:t>小时，最长</a:t>
            </a:r>
            <a:r>
              <a:rPr lang="en-US" altLang="zh-CN" sz="2400" dirty="0">
                <a:latin typeface="微软雅黑" panose="020B0503020204020204" pitchFamily="34" charset="-122"/>
                <a:ea typeface="微软雅黑" panose="020B0503020204020204" pitchFamily="34" charset="-122"/>
              </a:rPr>
              <a:t>72</a:t>
            </a:r>
            <a:r>
              <a:rPr lang="zh-CN" altLang="en-US" sz="2400" dirty="0">
                <a:latin typeface="微软雅黑" panose="020B0503020204020204" pitchFamily="34" charset="-122"/>
                <a:ea typeface="微软雅黑" panose="020B0503020204020204" pitchFamily="34" charset="-122"/>
              </a:rPr>
              <a:t>小时。发病以轻症为主，最常见症状是腹泻和呕吐，其次为恶心、腹痛、头痛、发热、畏寒和肌肉酸痛等。儿童以呕吐为主，成人则腹泻居多。</a:t>
            </a:r>
            <a:endPar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660399" y="3264062"/>
            <a:ext cx="7285422" cy="2594161"/>
          </a:xfrm>
          <a:prstGeom prst="rect">
            <a:avLst/>
          </a:prstGeom>
          <a:solidFill>
            <a:schemeClr val="accent2"/>
          </a:solidFill>
          <a:ln>
            <a:solidFill>
              <a:schemeClr val="accent1"/>
            </a:solidFill>
          </a:ln>
        </p:spPr>
        <p:txBody>
          <a:bodyPr wrap="square">
            <a:spAutoFit/>
          </a:bodyPr>
          <a:lstStyle/>
          <a:p>
            <a:pPr>
              <a:lnSpc>
                <a:spcPct val="150000"/>
              </a:lnSpc>
            </a:pPr>
            <a:r>
              <a:rPr lang="zh-CN" altLang="en-US" sz="2800" dirty="0">
                <a:solidFill>
                  <a:schemeClr val="bg1"/>
                </a:solidFill>
                <a:latin typeface="微软雅黑" panose="020B0503020204020204" pitchFamily="34" charset="-122"/>
                <a:ea typeface="微软雅黑" panose="020B0503020204020204" pitchFamily="34" charset="-122"/>
              </a:rPr>
              <a:t>诺如病毒感染属于自限性疾病，多数患者发病后无需治疗，休息</a:t>
            </a:r>
            <a:r>
              <a:rPr lang="en-US" altLang="zh-CN" sz="2800" dirty="0">
                <a:solidFill>
                  <a:schemeClr val="bg1"/>
                </a:solidFill>
                <a:latin typeface="微软雅黑" panose="020B0503020204020204" pitchFamily="34" charset="-122"/>
                <a:ea typeface="微软雅黑" panose="020B0503020204020204" pitchFamily="34" charset="-122"/>
              </a:rPr>
              <a:t>2-3</a:t>
            </a:r>
            <a:r>
              <a:rPr lang="zh-CN" altLang="en-US" sz="2800" dirty="0">
                <a:solidFill>
                  <a:schemeClr val="bg1"/>
                </a:solidFill>
                <a:latin typeface="微软雅黑" panose="020B0503020204020204" pitchFamily="34" charset="-122"/>
                <a:ea typeface="微软雅黑" panose="020B0503020204020204" pitchFamily="34" charset="-122"/>
              </a:rPr>
              <a:t>天即可康复，少数患者因出现严重并发症需要及时进行治疗。目前无疫苗和特效药物。</a:t>
            </a:r>
            <a:endParaRPr lang="zh-CN" altLang="en-US" sz="3200" dirty="0">
              <a:solidFill>
                <a:schemeClr val="bg1"/>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87214" y="2371725"/>
            <a:ext cx="4486275" cy="4486275"/>
          </a:xfrm>
          <a:prstGeom prst="rect">
            <a:avLst/>
          </a:prstGeom>
        </p:spPr>
      </p:pic>
    </p:spTree>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500" fill="hold" grpId="2"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nodeType="afterGroup">
                            <p:stCondLst>
                              <p:cond delay="500"/>
                            </p:stCondLst>
                            <p:childTnLst>
                              <p:par>
                                <p:cTn id="11" presetID="22" presetClass="entr" presetSubtype="8" dur="500" fill="hold" grpId="2"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nodeType="afterGroup">
                            <p:stCondLst>
                              <p:cond delay="1000"/>
                            </p:stCondLst>
                            <p:childTnLst>
                              <p:par>
                                <p:cTn id="15" presetID="53" presetClass="entr" presetSubtype="16" dur="50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2" animBg="1"/>
      <p:bldP spid="3" grpId="2"/>
      <p:bldP spid="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1.7601 Service Pack 1"/>
  <p:tag name="AS_RELEASE_DATE" val="2022.11.14"/>
  <p:tag name="AS_TITLE" val="Aspose.Slides for .NET 4.0 Client Profile"/>
  <p:tag name="AS_VERSION" val="22.11"/>
  <p:tag name="COMMONDATA" val="eyJoZGlkIjoiMmMxNzY4NzliODJmOGYzMWEyZDdkODA0MWI0NTdiODcifQ=="/>
</p:tagLst>
</file>

<file path=ppt/tags/tag2.xml><?xml version="1.0" encoding="utf-8"?>
<p:tagLst xmlns:a="http://schemas.openxmlformats.org/drawingml/2006/main" xmlns:r="http://schemas.openxmlformats.org/officeDocument/2006/relationships" xmlns:p="http://schemas.openxmlformats.org/presentationml/2006/main">
  <p:tag name="ISLIDE.ICON" val="#402556;#402555;"/>
</p:tagLst>
</file>

<file path=ppt/tags/tag3.xml><?xml version="1.0" encoding="utf-8"?>
<p:tagLst xmlns:a="http://schemas.openxmlformats.org/drawingml/2006/main" xmlns:r="http://schemas.openxmlformats.org/officeDocument/2006/relationships" xmlns:p="http://schemas.openxmlformats.org/presentationml/2006/main">
  <p:tag name="ISLIDE.ICON" val="#402556;#402555;"/>
</p:tagLst>
</file>

<file path=ppt/theme/theme1.xml><?xml version="1.0" encoding="utf-8"?>
<a:theme xmlns:a="http://schemas.openxmlformats.org/drawingml/2006/main" name="第一PPT，www.1ppt.com">
  <a:themeElements>
    <a:clrScheme name="Office">
      <a:dk1>
        <a:srgbClr val="000000"/>
      </a:dk1>
      <a:lt1>
        <a:srgbClr val="FFFFFF"/>
      </a:lt1>
      <a:dk2>
        <a:srgbClr val="778495"/>
      </a:dk2>
      <a:lt2>
        <a:srgbClr val="F0F0F0"/>
      </a:lt2>
      <a:accent1>
        <a:srgbClr val="3988DB"/>
      </a:accent1>
      <a:accent2>
        <a:srgbClr val="009EDD"/>
      </a:accent2>
      <a:accent3>
        <a:srgbClr val="53C31B"/>
      </a:accent3>
      <a:accent4>
        <a:srgbClr val="F75252"/>
      </a:accent4>
      <a:accent5>
        <a:srgbClr val="F5A572"/>
      </a:accent5>
      <a:accent6>
        <a:srgbClr val="C9C9C9"/>
      </a:accent6>
      <a:hlink>
        <a:srgbClr val="3988DB"/>
      </a:hlink>
      <a:folHlink>
        <a:srgbClr val="BFBFBF"/>
      </a:folHlink>
    </a:clrScheme>
    <a:fontScheme name="ipz03bwl">
      <a:majorFont>
        <a:latin typeface="思源黑体 CN"/>
        <a:ea typeface="思源黑体 CN"/>
        <a:cs typeface="Arial"/>
      </a:majorFont>
      <a:minorFont>
        <a:latin typeface="思源黑体 CN"/>
        <a:ea typeface="思源黑体 CN"/>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宋体"/>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宋体"/>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Template>
  <TotalTime>24</TotalTime>
  <Words>1732</Words>
  <Application>Microsoft Office PowerPoint</Application>
  <PresentationFormat>宽屏</PresentationFormat>
  <Paragraphs>85</Paragraphs>
  <Slides>22</Slides>
  <Notes>4</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22</vt:i4>
      </vt:variant>
    </vt:vector>
  </HeadingPairs>
  <TitlesOfParts>
    <vt:vector size="34" baseType="lpstr">
      <vt:lpstr>Meiryo</vt:lpstr>
      <vt:lpstr>等线</vt:lpstr>
      <vt:lpstr>思源黑体 CN</vt:lpstr>
      <vt:lpstr>宋体</vt:lpstr>
      <vt:lpstr>微软雅黑</vt:lpstr>
      <vt:lpstr>Arial</vt:lpstr>
      <vt:lpstr>Calibri</vt:lpstr>
      <vt:lpstr>Calibri Light</vt:lpstr>
      <vt:lpstr>Wingdings</vt:lpstr>
      <vt:lpstr>第一PPT，www.1ppt.com</vt:lpstr>
      <vt:lpstr>第一PPT，www.1ppt.com </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14</cp:revision>
  <dcterms:created xsi:type="dcterms:W3CDTF">2020-09-23T09:04:00Z</dcterms:created>
  <dcterms:modified xsi:type="dcterms:W3CDTF">2024-09-23T08:31:10Z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D73D8A0A56084585AFCF2E9AF05DA2D9</vt:lpwstr>
  </property>
  <property fmtid="{D5CDD505-2E9C-101B-9397-08002B2CF9AE}" pid="3" name="KSOProductBuildVer">
    <vt:lpwstr>2052-12.1.0.17827</vt:lpwstr>
  </property>
</Properties>
</file>