
<file path=[Content_Types].xml><?xml version="1.0" encoding="utf-8"?>
<Types xmlns="http://schemas.openxmlformats.org/package/2006/content-types">
  <Default Extension="png" ContentType="image/png"/>
  <Default Extension="svg" ContentType="image/sv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5" r:id="rId2"/>
    <p:sldMasterId id="2147483659" r:id="rId3"/>
  </p:sldMasterIdLst>
  <p:notesMasterIdLst>
    <p:notesMasterId r:id="rId37"/>
  </p:notesMasterIdLst>
  <p:handoutMasterIdLst>
    <p:handoutMasterId r:id="rId38"/>
  </p:handoutMasterIdLst>
  <p:sldIdLst>
    <p:sldId id="3166" r:id="rId4"/>
    <p:sldId id="265" r:id="rId5"/>
    <p:sldId id="266" r:id="rId6"/>
    <p:sldId id="267" r:id="rId7"/>
    <p:sldId id="263" r:id="rId8"/>
    <p:sldId id="274" r:id="rId9"/>
    <p:sldId id="275" r:id="rId10"/>
    <p:sldId id="3167" r:id="rId11"/>
    <p:sldId id="271" r:id="rId12"/>
    <p:sldId id="276" r:id="rId13"/>
    <p:sldId id="277" r:id="rId14"/>
    <p:sldId id="278" r:id="rId15"/>
    <p:sldId id="279" r:id="rId16"/>
    <p:sldId id="280" r:id="rId17"/>
    <p:sldId id="281" r:id="rId18"/>
    <p:sldId id="282" r:id="rId19"/>
    <p:sldId id="3168" r:id="rId20"/>
    <p:sldId id="283" r:id="rId21"/>
    <p:sldId id="272" r:id="rId22"/>
    <p:sldId id="284" r:id="rId23"/>
    <p:sldId id="285" r:id="rId24"/>
    <p:sldId id="299" r:id="rId25"/>
    <p:sldId id="300" r:id="rId26"/>
    <p:sldId id="301" r:id="rId27"/>
    <p:sldId id="3169" r:id="rId28"/>
    <p:sldId id="273" r:id="rId29"/>
    <p:sldId id="286" r:id="rId30"/>
    <p:sldId id="287" r:id="rId31"/>
    <p:sldId id="288" r:id="rId32"/>
    <p:sldId id="289" r:id="rId33"/>
    <p:sldId id="290" r:id="rId34"/>
    <p:sldId id="3170" r:id="rId35"/>
    <p:sldId id="3171" r:id="rId36"/>
  </p:sldIdLst>
  <p:sldSz cx="12192000" cy="6858000"/>
  <p:notesSz cx="6858000" cy="9144000"/>
  <p:custDataLst>
    <p:tags r:id="rId3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FEF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5742" autoAdjust="0"/>
  </p:normalViewPr>
  <p:slideViewPr>
    <p:cSldViewPr snapToGrid="0">
      <p:cViewPr varScale="1">
        <p:scale>
          <a:sx n="108" d="100"/>
          <a:sy n="108" d="100"/>
        </p:scale>
        <p:origin x="714" y="96"/>
      </p:cViewPr>
      <p:guideLst/>
    </p:cSldViewPr>
  </p:slideViewPr>
  <p:notesTextViewPr>
    <p:cViewPr>
      <p:scale>
        <a:sx n="1" d="1"/>
        <a:sy n="1" d="1"/>
      </p:scale>
      <p:origin x="0" y="0"/>
    </p:cViewPr>
  </p:notesTextViewPr>
  <p:sorterViewPr>
    <p:cViewPr>
      <p:scale>
        <a:sx n="50" d="100"/>
        <a:sy n="50" d="100"/>
      </p:scale>
      <p:origin x="0" y="0"/>
    </p:cViewPr>
  </p:sorterViewPr>
  <p:notesViewPr>
    <p:cSldViewPr snapToGrid="0">
      <p:cViewPr varScale="1">
        <p:scale>
          <a:sx n="80" d="100"/>
          <a:sy n="80" d="100"/>
        </p:scale>
        <p:origin x="2524" y="6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gs" Target="tags/tag1.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ableStyles" Target="tableStyle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FF62CB9-7CF5-4F46-A87D-CD703C87A207}" type="datetimeFigureOut">
              <a:rPr lang="zh-CN" altLang="en-US" smtClean="0"/>
              <a:t>2024/9/29</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稻壳鸭鸭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170C177-B1F7-4085-BE53-5E17787A13B0}" type="slidenum">
              <a:rPr lang="zh-CN" altLang="en-US" smtClean="0"/>
              <a:t>‹#›</a:t>
            </a:fld>
            <a:endParaRPr lang="zh-CN" altLang="en-US"/>
          </a:p>
        </p:txBody>
      </p:sp>
    </p:spTree>
    <p:extLst>
      <p:ext uri="{BB962C8B-B14F-4D97-AF65-F5344CB8AC3E}">
        <p14:creationId xmlns:p14="http://schemas.microsoft.com/office/powerpoint/2010/main" val="39342295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59963E-4185-45FB-A184-A8D71A62497D}" type="datetimeFigureOut">
              <a:rPr lang="zh-CN" altLang="en-US" smtClean="0"/>
              <a:t>2024/9/29</a:t>
            </a:fld>
            <a:endParaRPr lang="zh-CN" altLang="en-US"/>
          </a:p>
        </p:txBody>
      </p:sp>
      <p:sp>
        <p:nvSpPr>
          <p:cNvPr id="4" name="稻壳鸭鸭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940587-DAE4-452D-ABB2-3C027D187EA0}" type="slidenum">
              <a:rPr lang="zh-CN" altLang="en-US" smtClean="0"/>
              <a:t>‹#›</a:t>
            </a:fld>
            <a:endParaRPr lang="zh-CN" altLang="en-US"/>
          </a:p>
        </p:txBody>
      </p:sp>
    </p:spTree>
    <p:extLst>
      <p:ext uri="{BB962C8B-B14F-4D97-AF65-F5344CB8AC3E}">
        <p14:creationId xmlns:p14="http://schemas.microsoft.com/office/powerpoint/2010/main" val="4233494016"/>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Tree>
    <p:extLst>
      <p:ext uri="{BB962C8B-B14F-4D97-AF65-F5344CB8AC3E}">
        <p14:creationId xmlns:p14="http://schemas.microsoft.com/office/powerpoint/2010/main" val="8322454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extLst>
      <p:ext uri="{BB962C8B-B14F-4D97-AF65-F5344CB8AC3E}">
        <p14:creationId xmlns:p14="http://schemas.microsoft.com/office/powerpoint/2010/main" val="38672587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33</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06651230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5.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0" y="1"/>
            <a:ext cx="12192000" cy="6857999"/>
          </a:xfrm>
          <a:prstGeom prst="rect">
            <a:avLst/>
          </a:prstGeom>
        </p:spPr>
      </p:pic>
    </p:spTree>
  </p:cSld>
  <p:clrMapOvr>
    <a:masterClrMapping/>
  </p:clrMapOvr>
  <p:transition/>
  <p:hf sldNum="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8226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383034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28853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20466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302879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703028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160641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707729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03977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73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0" y="1"/>
            <a:ext cx="12192000" cy="6857999"/>
          </a:xfrm>
          <a:prstGeom prst="rect">
            <a:avLst/>
          </a:prstGeom>
        </p:spPr>
      </p:pic>
    </p:spTree>
  </p:cSld>
  <p:clrMapOvr>
    <a:masterClrMapping/>
  </p:clrMapOvr>
  <p:transition/>
  <p:hf sldNum="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2024/9/29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53915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0" y="1"/>
            <a:ext cx="12192000" cy="6857999"/>
          </a:xfrm>
          <a:prstGeom prst="rect">
            <a:avLst/>
          </a:prstGeom>
        </p:spPr>
      </p:pic>
    </p:spTree>
  </p:cSld>
  <p:clrMapOvr>
    <a:masterClrMapping/>
  </p:clrMapOvr>
  <p:transition/>
  <p:hf sldNum="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0" y="1"/>
            <a:ext cx="12192000" cy="6857999"/>
          </a:xfrm>
          <a:prstGeom prst="rect">
            <a:avLst/>
          </a:prstGeom>
        </p:spPr>
      </p:pic>
      <p:pic>
        <p:nvPicPr>
          <p:cNvPr id="26" name="图形 25"/>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xmlns="" r:embed="rId4"/>
              </a:ext>
            </a:extLst>
          </a:blip>
          <a:stretch>
            <a:fillRect/>
          </a:stretch>
        </p:blipFill>
        <p:spPr>
          <a:xfrm>
            <a:off x="779463" y="718623"/>
            <a:ext cx="792000" cy="792000"/>
          </a:xfrm>
          <a:prstGeom prst="rect">
            <a:avLst/>
          </a:prstGeom>
        </p:spPr>
      </p:pic>
    </p:spTree>
  </p:cSld>
  <p:clrMapOvr>
    <a:masterClrMapping/>
  </p:clrMapOvr>
  <p:transition/>
  <p:hf sldNum="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Box 4"/>
          <p:cNvSpPr txBox="1"/>
          <p:nvPr/>
        </p:nvSpPr>
        <p:spPr>
          <a:xfrm>
            <a:off x="2965031" y="3367444"/>
            <a:ext cx="453650" cy="137203"/>
          </a:xfrm>
          <a:prstGeom prst="rect">
            <a:avLst/>
          </a:prstGeom>
          <a:noFill/>
        </p:spPr>
        <p:txBody>
          <a:bodyPr wrap="square" rtlCol="0">
            <a:spAutoFit/>
          </a:bodyPr>
          <a:lstStyle/>
          <a:p>
            <a:pPr>
              <a:lnSpc>
                <a:spcPct val="200000"/>
              </a:lnSpc>
            </a:pPr>
            <a:r>
              <a:rPr lang="zh-CN" altLang="en-US" sz="100">
                <a:solidFill>
                  <a:schemeClr val="tx1">
                    <a:alpha val="0"/>
                  </a:schemeClr>
                </a:solidFill>
                <a:latin typeface="微软雅黑" panose="020B0503020204020204" pitchFamily="34" charset="-122"/>
                <a:ea typeface="微软雅黑" panose="020B0503020204020204" pitchFamily="34" charset="-122"/>
              </a:rPr>
              <a:t>行业</a:t>
            </a:r>
            <a:r>
              <a:rPr lang="en-US" altLang="zh-CN" sz="100">
                <a:solidFill>
                  <a:schemeClr val="tx1">
                    <a:alpha val="0"/>
                  </a:schemeClr>
                </a:solidFill>
                <a:latin typeface="微软雅黑" panose="020B0503020204020204" pitchFamily="34" charset="-122"/>
                <a:ea typeface="微软雅黑" panose="020B0503020204020204" pitchFamily="34" charset="-122"/>
              </a:rPr>
              <a:t>PPT</a:t>
            </a:r>
            <a:r>
              <a:rPr lang="zh-CN" altLang="en-US" sz="100">
                <a:solidFill>
                  <a:schemeClr val="tx1">
                    <a:alpha val="0"/>
                  </a:schemeClr>
                </a:solidFill>
                <a:latin typeface="微软雅黑" panose="020B0503020204020204" pitchFamily="34" charset="-122"/>
                <a:ea typeface="微软雅黑" panose="020B0503020204020204" pitchFamily="34" charset="-122"/>
              </a:rPr>
              <a:t>模板</a:t>
            </a:r>
            <a:r>
              <a:rPr lang="en-US" altLang="zh-CN" sz="100">
                <a:solidFill>
                  <a:schemeClr val="tx1">
                    <a:alpha val="0"/>
                  </a:schemeClr>
                </a:solidFill>
                <a:latin typeface="微软雅黑" panose="020B0503020204020204" pitchFamily="34" charset="-122"/>
                <a:ea typeface="微软雅黑" panose="020B0503020204020204" pitchFamily="34" charset="-122"/>
              </a:rPr>
              <a:t>http://www.1ppt.com/hangye/</a:t>
            </a:r>
          </a:p>
        </p:txBody>
      </p:sp>
      <p:sp>
        <p:nvSpPr>
          <p:cNvPr id="3" name="TextBox 8"/>
          <p:cNvSpPr txBox="1"/>
          <p:nvPr/>
        </p:nvSpPr>
        <p:spPr>
          <a:xfrm>
            <a:off x="7509627" y="2215277"/>
            <a:ext cx="540060" cy="137203"/>
          </a:xfrm>
          <a:prstGeom prst="rect">
            <a:avLst/>
          </a:prstGeom>
          <a:noFill/>
        </p:spPr>
        <p:txBody>
          <a:bodyPr wrap="square" rtlCol="0">
            <a:spAutoFit/>
          </a:bodyPr>
          <a:lstStyle/>
          <a:p>
            <a:pPr>
              <a:lnSpc>
                <a:spcPct val="200000"/>
              </a:lnSpc>
            </a:pPr>
            <a:r>
              <a:rPr lang="zh-CN" altLang="en-US" sz="100">
                <a:solidFill>
                  <a:schemeClr val="tx1">
                    <a:alpha val="0"/>
                  </a:schemeClr>
                </a:solidFill>
                <a:latin typeface="微软雅黑" panose="020B0503020204020204" pitchFamily="34" charset="-122"/>
                <a:ea typeface="微软雅黑" panose="020B0503020204020204" pitchFamily="34" charset="-122"/>
                <a:hlinkClick r:id="rId2"/>
              </a:rPr>
              <a:t>行业</a:t>
            </a:r>
            <a:r>
              <a:rPr lang="en-US" altLang="zh-CN" sz="100">
                <a:solidFill>
                  <a:schemeClr val="tx1">
                    <a:alpha val="0"/>
                  </a:schemeClr>
                </a:solidFill>
                <a:latin typeface="微软雅黑" panose="020B0503020204020204" pitchFamily="34" charset="-122"/>
                <a:ea typeface="微软雅黑" panose="020B0503020204020204" pitchFamily="34" charset="-122"/>
                <a:hlinkClick r:id="rId2"/>
              </a:rPr>
              <a:t>PPT</a:t>
            </a:r>
            <a:r>
              <a:rPr lang="zh-CN" altLang="en-US" sz="100">
                <a:solidFill>
                  <a:schemeClr val="tx1">
                    <a:alpha val="0"/>
                  </a:schemeClr>
                </a:solidFill>
                <a:latin typeface="微软雅黑" panose="020B0503020204020204" pitchFamily="34" charset="-122"/>
                <a:ea typeface="微软雅黑" panose="020B0503020204020204" pitchFamily="34" charset="-122"/>
                <a:hlinkClick r:id="rId2"/>
              </a:rPr>
              <a:t>模板</a:t>
            </a:r>
            <a:r>
              <a:rPr lang="en-US" altLang="zh-CN" sz="100">
                <a:solidFill>
                  <a:schemeClr val="tx1">
                    <a:alpha val="0"/>
                  </a:schemeClr>
                </a:solidFill>
                <a:latin typeface="微软雅黑" panose="020B0503020204020204" pitchFamily="34" charset="-122"/>
                <a:ea typeface="微软雅黑" panose="020B0503020204020204" pitchFamily="34" charset="-122"/>
              </a:rPr>
              <a:t>http://www.1ppt.com/hangye/</a:t>
            </a:r>
          </a:p>
        </p:txBody>
      </p:sp>
      <p:sp>
        <p:nvSpPr>
          <p:cNvPr id="4" name="标题 1"/>
          <p:cNvSpPr>
            <a:spLocks noGrp="1"/>
          </p:cNvSpPr>
          <p:nvPr>
            <p:ph type="title"/>
          </p:nvPr>
        </p:nvSpPr>
        <p:spPr>
          <a:xfrm>
            <a:off x="839788" y="365125"/>
            <a:ext cx="10515600" cy="1325563"/>
          </a:xfrm>
        </p:spPr>
        <p:txBody>
          <a:bodyPr/>
          <a:lstStyle>
            <a:lvl1pPr>
              <a:defRPr>
                <a:latin typeface="方正正大黑简体" panose="02000000000000000000" pitchFamily="2" charset="-122"/>
                <a:ea typeface="方正正大黑简体" panose="02000000000000000000" pitchFamily="2" charset="-122"/>
              </a:defRPr>
            </a:lvl1pPr>
          </a:lstStyle>
          <a:p>
            <a:r>
              <a:rPr lang="zh-CN" altLang="en-US" dirty="0"/>
              <a:t>单击此处编辑母版标题样式</a:t>
            </a:r>
          </a:p>
        </p:txBody>
      </p:sp>
      <p:sp>
        <p:nvSpPr>
          <p:cNvPr id="5" name="文本占位符 2"/>
          <p:cNvSpPr>
            <a:spLocks noGrp="1"/>
          </p:cNvSpPr>
          <p:nvPr>
            <p:ph type="body" idx="1"/>
          </p:nvPr>
        </p:nvSpPr>
        <p:spPr>
          <a:xfrm>
            <a:off x="839788" y="1681163"/>
            <a:ext cx="5157787" cy="823912"/>
          </a:xfrm>
        </p:spPr>
        <p:txBody>
          <a:bodyPr anchor="b"/>
          <a:lstStyle>
            <a:lvl1pPr marL="0" indent="0">
              <a:buNone/>
              <a:defRPr sz="2400" b="1">
                <a:latin typeface="方正正大黑简体" panose="02000000000000000000" pitchFamily="2"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6" name="内容占位符 3"/>
          <p:cNvSpPr>
            <a:spLocks noGrp="1"/>
          </p:cNvSpPr>
          <p:nvPr>
            <p:ph sz="half" idx="2"/>
          </p:nvPr>
        </p:nvSpPr>
        <p:spPr>
          <a:xfrm>
            <a:off x="839788" y="2505075"/>
            <a:ext cx="5157787" cy="3684588"/>
          </a:xfrm>
        </p:spPr>
        <p:txBody>
          <a:bodyPr/>
          <a:lstStyle>
            <a:lvl1pPr>
              <a:defRPr>
                <a:latin typeface="方正正大黑简体" panose="02000000000000000000" pitchFamily="2" charset="-122"/>
                <a:ea typeface="微软雅黑" panose="020B0503020204020204" pitchFamily="34" charset="-122"/>
              </a:defRPr>
            </a:lvl1pPr>
            <a:lvl2pPr>
              <a:defRPr>
                <a:latin typeface="方正正大黑简体" panose="02000000000000000000" pitchFamily="2" charset="-122"/>
                <a:ea typeface="微软雅黑" panose="020B0503020204020204" pitchFamily="34" charset="-122"/>
              </a:defRPr>
            </a:lvl2pPr>
            <a:lvl3pPr>
              <a:defRPr>
                <a:latin typeface="方正正大黑简体" panose="02000000000000000000" pitchFamily="2" charset="-122"/>
                <a:ea typeface="微软雅黑" panose="020B0503020204020204" pitchFamily="34" charset="-122"/>
              </a:defRPr>
            </a:lvl3pPr>
            <a:lvl4pPr>
              <a:defRPr>
                <a:latin typeface="方正正大黑简体" panose="02000000000000000000" pitchFamily="2" charset="-122"/>
                <a:ea typeface="微软雅黑" panose="020B0503020204020204" pitchFamily="34" charset="-122"/>
              </a:defRPr>
            </a:lvl4pPr>
            <a:lvl5pPr>
              <a:defRPr>
                <a:latin typeface="方正正大黑简体" panose="02000000000000000000" pitchFamily="2" charset="-122"/>
                <a:ea typeface="微软雅黑" panose="020B0503020204020204" pitchFamily="34" charset="-122"/>
              </a:defRPr>
            </a:lvl5p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7" name="文本占位符 4"/>
          <p:cNvSpPr>
            <a:spLocks noGrp="1"/>
          </p:cNvSpPr>
          <p:nvPr>
            <p:ph type="body" sz="quarter" idx="3"/>
          </p:nvPr>
        </p:nvSpPr>
        <p:spPr>
          <a:xfrm>
            <a:off x="6172200" y="1681163"/>
            <a:ext cx="5183188" cy="823912"/>
          </a:xfrm>
        </p:spPr>
        <p:txBody>
          <a:bodyPr anchor="b"/>
          <a:lstStyle>
            <a:lvl1pPr marL="0" indent="0">
              <a:buNone/>
              <a:defRPr sz="2400" b="1">
                <a:latin typeface="方正正大黑简体" panose="02000000000000000000" pitchFamily="2" charset="-122"/>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8" name="内容占位符 5"/>
          <p:cNvSpPr>
            <a:spLocks noGrp="1"/>
          </p:cNvSpPr>
          <p:nvPr>
            <p:ph sz="quarter" idx="4"/>
          </p:nvPr>
        </p:nvSpPr>
        <p:spPr>
          <a:xfrm>
            <a:off x="6172200" y="2505075"/>
            <a:ext cx="5183188" cy="3684588"/>
          </a:xfrm>
        </p:spPr>
        <p:txBody>
          <a:bodyPr/>
          <a:lstStyle>
            <a:lvl1pPr>
              <a:defRPr>
                <a:latin typeface="方正正大黑简体" panose="02000000000000000000" pitchFamily="2" charset="-122"/>
                <a:ea typeface="微软雅黑" panose="020B0503020204020204" pitchFamily="34" charset="-122"/>
              </a:defRPr>
            </a:lvl1pPr>
            <a:lvl2pPr>
              <a:defRPr>
                <a:latin typeface="方正正大黑简体" panose="02000000000000000000" pitchFamily="2" charset="-122"/>
                <a:ea typeface="微软雅黑" panose="020B0503020204020204" pitchFamily="34" charset="-122"/>
              </a:defRPr>
            </a:lvl2pPr>
            <a:lvl3pPr>
              <a:defRPr>
                <a:latin typeface="方正正大黑简体" panose="02000000000000000000" pitchFamily="2" charset="-122"/>
                <a:ea typeface="微软雅黑" panose="020B0503020204020204" pitchFamily="34" charset="-122"/>
              </a:defRPr>
            </a:lvl3pPr>
            <a:lvl4pPr>
              <a:defRPr>
                <a:latin typeface="方正正大黑简体" panose="02000000000000000000" pitchFamily="2" charset="-122"/>
                <a:ea typeface="微软雅黑" panose="020B0503020204020204" pitchFamily="34" charset="-122"/>
              </a:defRPr>
            </a:lvl4pPr>
            <a:lvl5pPr>
              <a:defRPr>
                <a:latin typeface="方正正大黑简体" panose="02000000000000000000" pitchFamily="2" charset="-122"/>
                <a:ea typeface="微软雅黑" panose="020B0503020204020204" pitchFamily="34" charset="-122"/>
              </a:defRPr>
            </a:lvl5pPr>
          </a:lstStyle>
          <a:p>
            <a:pPr lvl="0"/>
            <a:r>
              <a:rPr lang="zh-CN" altLang="en-US" dirty="0"/>
              <a:t>单击此处编辑母版文本样式</a:t>
            </a:r>
          </a:p>
          <a:p>
            <a:pPr lvl="1"/>
            <a:r>
              <a:rPr lang="zh-CN" altLang="en-US" dirty="0"/>
              <a:t>二级</a:t>
            </a:r>
          </a:p>
          <a:p>
            <a:pPr lvl="2"/>
            <a:r>
              <a:rPr lang="zh-CN" altLang="en-US" dirty="0"/>
              <a:t>三级</a:t>
            </a:r>
          </a:p>
          <a:p>
            <a:pPr lvl="3"/>
            <a:r>
              <a:rPr lang="zh-CN" altLang="en-US" dirty="0"/>
              <a:t>四级</a:t>
            </a:r>
          </a:p>
          <a:p>
            <a:pPr lvl="4"/>
            <a:r>
              <a:rPr lang="zh-CN" altLang="en-US" dirty="0"/>
              <a:t>五级</a:t>
            </a:r>
          </a:p>
        </p:txBody>
      </p:sp>
      <p:sp>
        <p:nvSpPr>
          <p:cNvPr id="9" name="页脚占位符 7"/>
          <p:cNvSpPr>
            <a:spLocks noGrp="1"/>
          </p:cNvSpPr>
          <p:nvPr>
            <p:ph type="ftr" sz="quarter" idx="11"/>
          </p:nvPr>
        </p:nvSpPr>
        <p:spPr>
          <a:xfrm>
            <a:off x="4038600" y="6356350"/>
            <a:ext cx="4114800" cy="365125"/>
          </a:xfrm>
        </p:spPr>
        <p:txBody>
          <a:bodyPr/>
          <a:lstStyle>
            <a:lvl1pPr>
              <a:defRPr>
                <a:latin typeface="方正正大黑简体" panose="02000000000000000000" pitchFamily="2" charset="-122"/>
                <a:ea typeface="微软雅黑" panose="020B0503020204020204" pitchFamily="34" charset="-122"/>
              </a:defRPr>
            </a:lvl1pPr>
          </a:lstStyle>
          <a:p>
            <a:endParaRPr lang="zh-CN" altLang="en-US" dirty="0"/>
          </a:p>
        </p:txBody>
      </p:sp>
      <p:sp>
        <p:nvSpPr>
          <p:cNvPr id="10" name="灯片编号占位符 8"/>
          <p:cNvSpPr>
            <a:spLocks noGrp="1"/>
          </p:cNvSpPr>
          <p:nvPr>
            <p:ph type="sldNum" sz="quarter" idx="12"/>
          </p:nvPr>
        </p:nvSpPr>
        <p:spPr>
          <a:xfrm>
            <a:off x="8610600" y="6356350"/>
            <a:ext cx="2743200" cy="365125"/>
          </a:xfrm>
        </p:spPr>
        <p:txBody>
          <a:bodyPr/>
          <a:lstStyle>
            <a:lvl1pPr>
              <a:defRPr>
                <a:latin typeface="方正正大黑简体" panose="02000000000000000000" pitchFamily="2" charset="-122"/>
                <a:ea typeface="微软雅黑" panose="020B0503020204020204" pitchFamily="34" charset="-122"/>
              </a:defRPr>
            </a:lvl1pPr>
          </a:lstStyle>
          <a:p>
            <a:fld id="{E9B957CC-A438-4D82-B305-22914934740F}" type="slidenum">
              <a:rPr lang="zh-CN" altLang="en-US" smtClean="0"/>
              <a:pPr/>
              <a:t>‹#›</a:t>
            </a:fld>
            <a:endParaRPr lang="zh-CN" altLang="en-US" dirty="0"/>
          </a:p>
        </p:txBody>
      </p:sp>
    </p:spTree>
  </p:cSld>
  <p:clrMapOvr>
    <a:masterClrMapping/>
  </p:clrMapOvr>
  <p:transition/>
  <p:hf sldNum="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标题幻灯片">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a:stretch>
            <a:fillRect/>
          </a:stretch>
        </p:blipFill>
        <p:spPr>
          <a:xfrm>
            <a:off x="0" y="1"/>
            <a:ext cx="12192000" cy="6857999"/>
          </a:xfrm>
          <a:prstGeom prst="rect">
            <a:avLst/>
          </a:prstGeom>
        </p:spPr>
      </p:pic>
    </p:spTree>
  </p:cSld>
  <p:clrMapOvr>
    <a:masterClrMapping/>
  </p:clrMapOvr>
  <p:transition/>
  <p:hf sldNum="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9"/>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2"/>
            <a:ext cx="10972800" cy="4525962"/>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2"/>
            <a:ext cx="2844800"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E3AAC11-D570-4EA9-AFC0-30FB72BA45EB}" type="datetimeFigureOut">
              <a:rPr lang="zh-CN" altLang="en-US" smtClean="0">
                <a:solidFill>
                  <a:prstClr val="black"/>
                </a:solidFill>
              </a:rPr>
              <a:t>2024/9/29</a:t>
            </a:fld>
            <a:endParaRPr lang="zh-CN" altLang="en-US">
              <a:solidFill>
                <a:prstClr val="black"/>
              </a:solidFill>
            </a:endParaRPr>
          </a:p>
        </p:txBody>
      </p:sp>
      <p:sp>
        <p:nvSpPr>
          <p:cNvPr id="5" name="页脚占位符 4"/>
          <p:cNvSpPr>
            <a:spLocks noGrp="1"/>
          </p:cNvSpPr>
          <p:nvPr>
            <p:ph type="ftr" sz="quarter" idx="11"/>
          </p:nvPr>
        </p:nvSpPr>
        <p:spPr>
          <a:xfrm>
            <a:off x="4165600" y="6356352"/>
            <a:ext cx="3860800"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2"/>
            <a:ext cx="2844800"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5ECCFAA-F4FB-487C-9F1E-C8836D0C3DC9}" type="slidenum">
              <a:rPr lang="zh-CN" altLang="en-US" smtClean="0">
                <a:solidFill>
                  <a:prstClr val="black"/>
                </a:solidFill>
              </a:rPr>
              <a:t>‹#›</a:t>
            </a:fld>
            <a:endParaRPr lang="zh-CN" altLang="en-US">
              <a:solidFill>
                <a:prstClr val="black"/>
              </a:solidFill>
            </a:endParaRP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0"/>
            <a:ext cx="2743200" cy="5851526"/>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40"/>
            <a:ext cx="8026400" cy="5851526"/>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2"/>
            <a:ext cx="2844800"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E3AAC11-D570-4EA9-AFC0-30FB72BA45EB}" type="datetimeFigureOut">
              <a:rPr lang="zh-CN" altLang="en-US" smtClean="0">
                <a:solidFill>
                  <a:prstClr val="black"/>
                </a:solidFill>
              </a:rPr>
              <a:t>2024/9/29</a:t>
            </a:fld>
            <a:endParaRPr lang="zh-CN" altLang="en-US">
              <a:solidFill>
                <a:prstClr val="black"/>
              </a:solidFill>
            </a:endParaRPr>
          </a:p>
        </p:txBody>
      </p:sp>
      <p:sp>
        <p:nvSpPr>
          <p:cNvPr id="5" name="页脚占位符 4"/>
          <p:cNvSpPr>
            <a:spLocks noGrp="1"/>
          </p:cNvSpPr>
          <p:nvPr>
            <p:ph type="ftr" sz="quarter" idx="11"/>
          </p:nvPr>
        </p:nvSpPr>
        <p:spPr>
          <a:xfrm>
            <a:off x="4165600" y="6356352"/>
            <a:ext cx="3860800"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2"/>
            <a:ext cx="2844800" cy="365125"/>
          </a:xfrm>
          <a:prstGeom prst="rect">
            <a:avLst/>
          </a:prstGeom>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5ECCFAA-F4FB-487C-9F1E-C8836D0C3DC9}" type="slidenum">
              <a:rPr lang="zh-CN" altLang="en-US" smtClean="0">
                <a:solidFill>
                  <a:prstClr val="black"/>
                </a:solidFill>
              </a:rPr>
              <a:t>‹#›</a:t>
            </a:fld>
            <a:endParaRPr lang="zh-CN" altLang="en-US">
              <a:solidFill>
                <a:prstClr val="black"/>
              </a:solidFill>
            </a:endParaRP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3.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ransition/>
  <p:hf sldNum="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Ls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2024/9/29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4592302"/>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slideLayout" Target="../slideLayouts/slideLayout2.xml"/><Relationship Id="rId4" Type="http://schemas.openxmlformats.org/officeDocument/2006/relationships/tags" Target="../tags/tag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xml"/><Relationship Id="rId1" Type="http://schemas.openxmlformats.org/officeDocument/2006/relationships/slideLayout" Target="../slideLayouts/slideLayout16.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4"/>
          <p:cNvSpPr txBox="1"/>
          <p:nvPr/>
        </p:nvSpPr>
        <p:spPr>
          <a:xfrm>
            <a:off x="3984626" y="1274307"/>
            <a:ext cx="7185318" cy="1938992"/>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sz="5400" b="0" i="0" u="none" strike="noStrike" kern="1200" cap="none" spc="600" normalizeH="0" baseline="0" noProof="0" dirty="0">
                <a:ln w="12700">
                  <a:noFill/>
                </a:ln>
                <a:solidFill>
                  <a:srgbClr val="01BABB"/>
                </a:solidFill>
                <a:effectLst/>
                <a:uLnTx/>
                <a:uFillTx/>
                <a:latin typeface="方正正大黑简体" panose="02000000000000000000" pitchFamily="2" charset="-122"/>
                <a:ea typeface="方正正大黑简体" panose="02000000000000000000" pitchFamily="2" charset="-122"/>
                <a:cs typeface="方正大黑_GBK" panose="03000509000000000000" charset="-122"/>
                <a:sym typeface="思源黑体" panose="020B0500000000000000" pitchFamily="34" charset="-122"/>
              </a:rPr>
              <a:t>20</a:t>
            </a:r>
            <a:r>
              <a:rPr kumimoji="0" lang="en-US" altLang="zh-CN" sz="5400" b="0" i="0" u="none" strike="noStrike" kern="1200" cap="none" spc="600" normalizeH="0" baseline="0" noProof="0" dirty="0">
                <a:ln w="12700">
                  <a:noFill/>
                </a:ln>
                <a:solidFill>
                  <a:srgbClr val="01BABB"/>
                </a:solidFill>
                <a:effectLst/>
                <a:uLnTx/>
                <a:uFillTx/>
                <a:latin typeface="方正正大黑简体" panose="02000000000000000000" pitchFamily="2" charset="-122"/>
                <a:ea typeface="方正正大黑简体" panose="02000000000000000000" pitchFamily="2" charset="-122"/>
                <a:cs typeface="方正大黑_GBK" panose="03000509000000000000" charset="-122"/>
                <a:sym typeface="思源黑体" panose="020B0500000000000000" pitchFamily="34" charset="-122"/>
              </a:rPr>
              <a:t>XX</a:t>
            </a:r>
            <a:r>
              <a:rPr kumimoji="0" lang="zh-CN" altLang="en-US" sz="5400" b="0" i="0" u="none" strike="noStrike" kern="1200" cap="none" spc="600" normalizeH="0" baseline="0" noProof="0" dirty="0">
                <a:ln w="12700">
                  <a:noFill/>
                </a:ln>
                <a:solidFill>
                  <a:srgbClr val="01BABB"/>
                </a:solidFill>
                <a:effectLst/>
                <a:uLnTx/>
                <a:uFillTx/>
                <a:latin typeface="方正正大黑简体" panose="02000000000000000000" pitchFamily="2" charset="-122"/>
                <a:ea typeface="方正正大黑简体" panose="02000000000000000000" pitchFamily="2" charset="-122"/>
                <a:cs typeface="方正大黑_GBK" panose="03000509000000000000" charset="-122"/>
                <a:sym typeface="思源黑体" panose="020B0500000000000000" pitchFamily="34" charset="-122"/>
              </a:rPr>
              <a:t>年</a:t>
            </a:r>
            <a:endParaRPr kumimoji="0" lang="en-US" altLang="zh-CN" sz="5400" b="0" i="0" u="none" strike="noStrike" kern="1200" cap="none" spc="600" normalizeH="0" baseline="0" noProof="0" dirty="0">
              <a:ln w="12700">
                <a:noFill/>
              </a:ln>
              <a:solidFill>
                <a:srgbClr val="01BABB"/>
              </a:solidFill>
              <a:effectLst/>
              <a:uLnTx/>
              <a:uFillTx/>
              <a:latin typeface="方正正大黑简体" panose="02000000000000000000" pitchFamily="2" charset="-122"/>
              <a:ea typeface="方正正大黑简体" panose="02000000000000000000" pitchFamily="2" charset="-122"/>
              <a:cs typeface="方正大黑_GBK" panose="03000509000000000000" charset="-122"/>
              <a:sym typeface="思源黑体" panose="020B0500000000000000" pitchFamily="34" charset="-122"/>
            </a:endParaRPr>
          </a:p>
          <a:p>
            <a:pPr marL="0" marR="0" lvl="0" indent="0" algn="r" defTabSz="914400" rtl="0" eaLnBrk="1" fontAlgn="auto" latinLnBrk="0" hangingPunct="1">
              <a:lnSpc>
                <a:spcPct val="100000"/>
              </a:lnSpc>
              <a:spcBef>
                <a:spcPct val="0"/>
              </a:spcBef>
              <a:spcAft>
                <a:spcPct val="0"/>
              </a:spcAft>
              <a:buClrTx/>
              <a:buSzTx/>
              <a:buFontTx/>
              <a:buNone/>
              <a:defRPr/>
            </a:pPr>
            <a:r>
              <a:rPr kumimoji="0" lang="zh-CN" altLang="en-US" sz="6600" b="0" i="0" u="none" strike="noStrike" kern="1200" cap="none" spc="600" normalizeH="0" baseline="0" noProof="0" dirty="0">
                <a:ln w="12700">
                  <a:noFill/>
                </a:ln>
                <a:solidFill>
                  <a:srgbClr val="00627D"/>
                </a:solidFill>
                <a:effectLst/>
                <a:uLnTx/>
                <a:uFillTx/>
                <a:latin typeface="方正正大黑简体" panose="02000000000000000000" pitchFamily="2" charset="-122"/>
                <a:ea typeface="方正正大黑简体" panose="02000000000000000000" pitchFamily="2" charset="-122"/>
                <a:cs typeface="方正大黑_GBK" panose="03000509000000000000" charset="-122"/>
                <a:sym typeface="思源黑体" panose="020B0500000000000000" pitchFamily="34" charset="-122"/>
              </a:rPr>
              <a:t>全国节能宣传周</a:t>
            </a:r>
          </a:p>
        </p:txBody>
      </p:sp>
      <p:sp>
        <p:nvSpPr>
          <p:cNvPr id="13" name="文本框 12"/>
          <p:cNvSpPr txBox="1"/>
          <p:nvPr/>
        </p:nvSpPr>
        <p:spPr>
          <a:xfrm>
            <a:off x="5127783" y="3326461"/>
            <a:ext cx="5727701" cy="461665"/>
          </a:xfrm>
          <a:prstGeom prst="rect">
            <a:avLst/>
          </a:prstGeom>
          <a:noFill/>
        </p:spPr>
        <p:txBody>
          <a:bodyPr wrap="square" rtlCol="0">
            <a:spAutoFit/>
          </a:bodyPr>
          <a:lstStyle/>
          <a:p>
            <a:pPr marL="0" marR="0" lvl="0" indent="0" algn="dist" defTabSz="914400" rtl="0" eaLnBrk="1" fontAlgn="auto" latinLnBrk="0" hangingPunct="1">
              <a:lnSpc>
                <a:spcPct val="100000"/>
              </a:lnSpc>
              <a:spcBef>
                <a:spcPct val="0"/>
              </a:spcBef>
              <a:spcAft>
                <a:spcPct val="0"/>
              </a:spcAft>
              <a:buClrTx/>
              <a:buSzTx/>
              <a:buFontTx/>
              <a:buNone/>
              <a:defRPr/>
            </a:pPr>
            <a:r>
              <a:rPr kumimoji="0" sz="2400" b="1" i="0" u="none" strike="noStrike" kern="1200" cap="none" spc="0" normalizeH="0" baseline="0" noProof="0" dirty="0" err="1">
                <a:ln>
                  <a:noFill/>
                </a:ln>
                <a:solidFill>
                  <a:srgbClr val="01BABB"/>
                </a:solidFill>
                <a:effectLst/>
                <a:uLnTx/>
                <a:uFillTx/>
                <a:latin typeface="微软雅黑" panose="020B0503020204020204" pitchFamily="34" charset="-122"/>
                <a:ea typeface="微软雅黑" panose="020B0503020204020204" pitchFamily="34" charset="-122"/>
                <a:cs typeface="阿里巴巴普惠体 B" panose="00020600040101010101" charset="-122"/>
                <a:sym typeface="思源黑体" panose="020B0500000000000000" pitchFamily="34" charset="-122"/>
              </a:rPr>
              <a:t>落实‘双碳’行动，共建美丽家园</a:t>
            </a:r>
            <a:endParaRPr kumimoji="0" sz="2400" b="1" i="0" u="none" strike="noStrike" kern="1200" cap="none" spc="0" normalizeH="0" baseline="0" noProof="0" dirty="0">
              <a:ln>
                <a:noFill/>
              </a:ln>
              <a:solidFill>
                <a:srgbClr val="01BABB"/>
              </a:solidFill>
              <a:effectLst/>
              <a:uLnTx/>
              <a:uFillTx/>
              <a:latin typeface="微软雅黑" panose="020B0503020204020204" pitchFamily="34" charset="-122"/>
              <a:ea typeface="微软雅黑" panose="020B0503020204020204" pitchFamily="34" charset="-122"/>
              <a:cs typeface="阿里巴巴普惠体 B" panose="00020600040101010101" charset="-122"/>
              <a:sym typeface="思源黑体" panose="020B0500000000000000" pitchFamily="34" charset="-122"/>
            </a:endParaRPr>
          </a:p>
        </p:txBody>
      </p:sp>
      <p:sp>
        <p:nvSpPr>
          <p:cNvPr id="34" name="对话气泡: 椭圆形 33"/>
          <p:cNvSpPr/>
          <p:nvPr/>
        </p:nvSpPr>
        <p:spPr>
          <a:xfrm>
            <a:off x="9537700" y="1275107"/>
            <a:ext cx="1317784" cy="789724"/>
          </a:xfrm>
          <a:prstGeom prst="wedgeEllipseCallout">
            <a:avLst/>
          </a:prstGeom>
          <a:solidFill>
            <a:srgbClr val="FF84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rPr>
              <a:t>6.13</a:t>
            </a:r>
          </a:p>
          <a:p>
            <a:pPr marL="0" marR="0" lvl="0" indent="0" algn="ctr" defTabSz="914400" rtl="0" eaLnBrk="1" fontAlgn="auto"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rPr>
              <a:t>-6.19</a:t>
            </a:r>
          </a:p>
        </p:txBody>
      </p:sp>
      <p:sp>
        <p:nvSpPr>
          <p:cNvPr id="44" name="文本框 43"/>
          <p:cNvSpPr txBox="1"/>
          <p:nvPr/>
        </p:nvSpPr>
        <p:spPr>
          <a:xfrm>
            <a:off x="4058043" y="408536"/>
            <a:ext cx="6991582" cy="369332"/>
          </a:xfrm>
          <a:prstGeom prst="rect">
            <a:avLst/>
          </a:prstGeom>
          <a:noFill/>
        </p:spPr>
        <p:txBody>
          <a:bodyPr wrap="square" rtlCol="0">
            <a:spAutoFit/>
          </a:bodyPr>
          <a:lstStyle/>
          <a:p>
            <a:pPr marL="0" marR="0" lvl="0" indent="0" algn="dist" defTabSz="914400" rtl="0" eaLnBrk="1" fontAlgn="auto" latinLnBrk="0" hangingPunct="1">
              <a:lnSpc>
                <a:spcPct val="100000"/>
              </a:lnSpc>
              <a:spcBef>
                <a:spcPct val="0"/>
              </a:spcBef>
              <a:spcAft>
                <a:spcPct val="0"/>
              </a:spcAft>
              <a:buClrTx/>
              <a:buSzTx/>
              <a:buFontTx/>
              <a:buNone/>
              <a:defRPr/>
            </a:pPr>
            <a:r>
              <a:rPr kumimoji="0" lang="zh-CN" altLang="en-US" sz="1800" b="0" i="0" u="none" strike="noStrike" kern="1200" cap="none" spc="30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绿</a:t>
            </a:r>
            <a:r>
              <a:rPr kumimoji="0" lang="en-US" altLang="zh-CN" sz="1800" b="0" i="0" u="none" strike="noStrike" kern="1200" cap="none" spc="30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a:t>
            </a:r>
            <a:r>
              <a:rPr kumimoji="0" lang="zh-CN" altLang="en-US" sz="1800" b="0" i="0" u="none" strike="noStrike" kern="1200" cap="none" spc="30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色</a:t>
            </a:r>
            <a:r>
              <a:rPr kumimoji="0" lang="en-US" altLang="zh-CN" sz="1800" b="0" i="0" u="none" strike="noStrike" kern="1200" cap="none" spc="30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a:t>
            </a:r>
            <a:r>
              <a:rPr kumimoji="0" lang="zh-CN" altLang="en-US" sz="1800" b="0" i="0" u="none" strike="noStrike" kern="1200" cap="none" spc="30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低</a:t>
            </a:r>
            <a:r>
              <a:rPr kumimoji="0" lang="en-US" altLang="zh-CN" sz="1800" b="0" i="0" u="none" strike="noStrike" kern="1200" cap="none" spc="30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a:t>
            </a:r>
            <a:r>
              <a:rPr kumimoji="0" lang="zh-CN" altLang="en-US" sz="1800" b="0" i="0" u="none" strike="noStrike" kern="1200" cap="none" spc="30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碳</a:t>
            </a:r>
            <a:r>
              <a:rPr kumimoji="0" lang="en-US" altLang="zh-CN" sz="1800" b="0" i="0" u="none" strike="noStrike" kern="1200" cap="none" spc="30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a:t>
            </a:r>
            <a:r>
              <a:rPr kumimoji="0" lang="zh-CN" altLang="en-US" sz="1800" b="0" i="0" u="none" strike="noStrike" kern="1200" cap="none" spc="30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节</a:t>
            </a:r>
            <a:r>
              <a:rPr kumimoji="0" lang="en-US" altLang="zh-CN" sz="1800" b="0" i="0" u="none" strike="noStrike" kern="1200" cap="none" spc="30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a:t>
            </a:r>
            <a:r>
              <a:rPr kumimoji="0" lang="zh-CN" altLang="en-US" sz="1800" b="0" i="0" u="none" strike="noStrike" kern="1200" cap="none" spc="30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能</a:t>
            </a:r>
            <a:r>
              <a:rPr kumimoji="0" lang="en-US" altLang="zh-CN" sz="1800" b="0" i="0" u="none" strike="noStrike" kern="1200" cap="none" spc="30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a:t>
            </a:r>
            <a:r>
              <a:rPr kumimoji="0" lang="zh-CN" altLang="en-US" sz="1800" b="0" i="0" u="none" strike="noStrike" kern="1200" cap="none" spc="30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先</a:t>
            </a:r>
            <a:r>
              <a:rPr kumimoji="0" lang="en-US" altLang="zh-CN" sz="1800" b="0" i="0" u="none" strike="noStrike" kern="1200" cap="none" spc="30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a:t>
            </a:r>
            <a:r>
              <a:rPr kumimoji="0" lang="zh-CN" altLang="en-US" sz="1800" b="0" i="0" u="none" strike="noStrike" kern="1200" cap="none" spc="30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行</a:t>
            </a:r>
            <a:endParaRPr kumimoji="0" lang="en-US" altLang="zh-CN" sz="1800" b="0" i="0" u="none" strike="noStrike" kern="1200" cap="none" spc="30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endParaRPr>
          </a:p>
        </p:txBody>
      </p:sp>
      <p:sp>
        <p:nvSpPr>
          <p:cNvPr id="17" name="文本框 16"/>
          <p:cNvSpPr txBox="1"/>
          <p:nvPr/>
        </p:nvSpPr>
        <p:spPr>
          <a:xfrm>
            <a:off x="5606719" y="3989905"/>
            <a:ext cx="5248765" cy="711733"/>
          </a:xfrm>
          <a:prstGeom prst="rect">
            <a:avLst/>
          </a:prstGeom>
          <a:noFill/>
        </p:spPr>
        <p:txBody>
          <a:bodyPr wrap="square">
            <a:spAutoFit/>
          </a:bodyPr>
          <a:lstStyle/>
          <a:p>
            <a:pPr marL="0" marR="0" lvl="0" indent="0" algn="r" defTabSz="914400" rtl="0" eaLnBrk="1" fontAlgn="auto" latinLnBrk="0" hangingPunct="1">
              <a:lnSpc>
                <a:spcPct val="150000"/>
              </a:lnSpc>
              <a:spcBef>
                <a:spcPct val="0"/>
              </a:spcBef>
              <a:spcAft>
                <a:spcPct val="0"/>
              </a:spcAft>
              <a:buClrTx/>
              <a:buSzTx/>
              <a:buFontTx/>
              <a:buNone/>
              <a:defRPr/>
            </a:pPr>
            <a:r>
              <a:rPr kumimoji="0" lang="zh-CN" altLang="en-US" sz="14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全国节能宣传周活动是在</a:t>
            </a:r>
            <a:r>
              <a:rPr kumimoji="0" lang="en-US" altLang="zh-CN" sz="14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1990</a:t>
            </a:r>
            <a:r>
              <a:rPr kumimoji="0" lang="zh-CN" altLang="en-US" sz="14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年国务院第六次节能办公会议上确定的。从</a:t>
            </a:r>
            <a:r>
              <a:rPr kumimoji="0" lang="en-US" altLang="zh-CN" sz="14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1991</a:t>
            </a:r>
            <a:r>
              <a:rPr kumimoji="0" lang="zh-CN" altLang="en-US" sz="14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年开始，全国节能宣传周活动每年举办。</a:t>
            </a:r>
            <a:endParaRPr kumimoji="0" lang="zh-CN" altLang="en-US" sz="14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xmlns:p14="http://schemas.microsoft.com/office/powerpoint/2010/main">
    <mc:Choice Requires="p14">
      <p:transition p14:dur="10" advTm="3000"/>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advTm="300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dur="75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750" fill="hold"/>
                                        <p:tgtEl>
                                          <p:spTgt spid="15"/>
                                        </p:tgtEl>
                                        <p:attrNameLst>
                                          <p:attrName>ppt_w</p:attrName>
                                        </p:attrNameLst>
                                      </p:cBhvr>
                                      <p:tavLst>
                                        <p:tav tm="0">
                                          <p:val>
                                            <p:fltVal val="0"/>
                                          </p:val>
                                        </p:tav>
                                        <p:tav tm="100000">
                                          <p:val>
                                            <p:strVal val="#ppt_w"/>
                                          </p:val>
                                        </p:tav>
                                      </p:tavLst>
                                    </p:anim>
                                    <p:anim calcmode="lin" valueType="num">
                                      <p:cBhvr>
                                        <p:cTn id="8" dur="750" fill="hold"/>
                                        <p:tgtEl>
                                          <p:spTgt spid="15"/>
                                        </p:tgtEl>
                                        <p:attrNameLst>
                                          <p:attrName>ppt_h</p:attrName>
                                        </p:attrNameLst>
                                      </p:cBhvr>
                                      <p:tavLst>
                                        <p:tav tm="0">
                                          <p:val>
                                            <p:fltVal val="0"/>
                                          </p:val>
                                        </p:tav>
                                        <p:tav tm="100000">
                                          <p:val>
                                            <p:strVal val="#ppt_h"/>
                                          </p:val>
                                        </p:tav>
                                      </p:tavLst>
                                    </p:anim>
                                    <p:animEffect transition="in" filter="fade">
                                      <p:cBhvr>
                                        <p:cTn id="9" dur="750"/>
                                        <p:tgtEl>
                                          <p:spTgt spid="15"/>
                                        </p:tgtEl>
                                      </p:cBhvr>
                                    </p:animEffect>
                                  </p:childTnLst>
                                </p:cTn>
                              </p:par>
                            </p:childTnLst>
                          </p:cTn>
                        </p:par>
                        <p:par>
                          <p:cTn id="10" fill="hold" nodeType="afterGroup">
                            <p:stCondLst>
                              <p:cond delay="750"/>
                            </p:stCondLst>
                            <p:childTnLst>
                              <p:par>
                                <p:cTn id="11" presetID="16" presetClass="entr" presetSubtype="21" dur="750" fill="hold" grpId="0"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barn(inVertical)">
                                      <p:cBhvr>
                                        <p:cTn id="13" dur="750"/>
                                        <p:tgtEl>
                                          <p:spTgt spid="44"/>
                                        </p:tgtEl>
                                      </p:cBhvr>
                                    </p:animEffect>
                                  </p:childTnLst>
                                </p:cTn>
                              </p:par>
                            </p:childTnLst>
                          </p:cTn>
                        </p:par>
                        <p:par>
                          <p:cTn id="14" fill="hold" nodeType="afterGroup">
                            <p:stCondLst>
                              <p:cond delay="1500"/>
                            </p:stCondLst>
                            <p:childTnLst>
                              <p:par>
                                <p:cTn id="15" presetID="16" presetClass="entr" presetSubtype="21" dur="750"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barn(inVertical)">
                                      <p:cBhvr>
                                        <p:cTn id="17"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3" grpId="0"/>
      <p:bldP spid="4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119052" y="2037806"/>
            <a:ext cx="9953897" cy="368372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endParaRPr>
          </a:p>
        </p:txBody>
      </p:sp>
      <p:sp>
        <p:nvSpPr>
          <p:cNvPr id="2" name="矩形 1"/>
          <p:cNvSpPr/>
          <p:nvPr/>
        </p:nvSpPr>
        <p:spPr>
          <a:xfrm>
            <a:off x="1619794" y="1797957"/>
            <a:ext cx="4476206" cy="5409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4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阿里巴巴普惠体 Medium" panose="00020600040101010101" pitchFamily="18" charset="-122"/>
                <a:sym typeface="思源黑体" panose="020B0500000000000000" pitchFamily="34" charset="-122"/>
              </a:rPr>
              <a:t>节能降碳</a:t>
            </a:r>
            <a:r>
              <a:rPr kumimoji="0" lang="en-US" altLang="zh-CN" sz="24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阿里巴巴普惠体 Medium" panose="00020600040101010101" pitchFamily="18" charset="-122"/>
                <a:sym typeface="思源黑体" panose="020B0500000000000000" pitchFamily="34" charset="-122"/>
              </a:rPr>
              <a:t>·</a:t>
            </a:r>
            <a:r>
              <a:rPr kumimoji="0" lang="zh-CN" altLang="en-US" sz="24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阿里巴巴普惠体 Medium" panose="00020600040101010101" pitchFamily="18" charset="-122"/>
                <a:sym typeface="思源黑体" panose="020B0500000000000000" pitchFamily="34" charset="-122"/>
              </a:rPr>
              <a:t>绿色发展</a:t>
            </a:r>
          </a:p>
        </p:txBody>
      </p:sp>
      <p:sp>
        <p:nvSpPr>
          <p:cNvPr id="24" name="矩形 23"/>
          <p:cNvSpPr/>
          <p:nvPr/>
        </p:nvSpPr>
        <p:spPr>
          <a:xfrm>
            <a:off x="5496735" y="2578772"/>
            <a:ext cx="5146766" cy="2793072"/>
          </a:xfrm>
          <a:prstGeom prst="rect">
            <a:avLst/>
          </a:prstGeom>
        </p:spPr>
        <p:txBody>
          <a:bodyPr wrap="square">
            <a:spAutoFit/>
          </a:bodyPr>
          <a:lstStyle/>
          <a:p>
            <a:pPr marL="0" marR="0" lvl="0" indent="0" algn="l" defTabSz="914400" rtl="0" eaLnBrk="1" fontAlgn="auto" latinLnBrk="0" hangingPunct="1">
              <a:lnSpc>
                <a:spcPct val="2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“十三五”以来，在社会各界的共同努力下，我国节能降碳工作取得了显著成效。本届全国节能宣传周将对“十三五”以来全国节能降碳工作的主要成效及碳达峰、碳中和重点工作进展进行系统梳理、集中展示。</a:t>
            </a:r>
          </a:p>
        </p:txBody>
      </p:sp>
      <p:grpSp>
        <p:nvGrpSpPr>
          <p:cNvPr id="15" name="组合 14"/>
          <p:cNvGrpSpPr/>
          <p:nvPr/>
        </p:nvGrpSpPr>
        <p:grpSpPr>
          <a:xfrm>
            <a:off x="1791004" y="791564"/>
            <a:ext cx="5400000" cy="789418"/>
            <a:chOff x="1676400" y="735772"/>
            <a:chExt cx="5400000" cy="789418"/>
          </a:xfrm>
        </p:grpSpPr>
        <p:sp>
          <p:nvSpPr>
            <p:cNvPr id="16" name="文本框 15"/>
            <p:cNvSpPr txBox="1"/>
            <p:nvPr/>
          </p:nvSpPr>
          <p:spPr>
            <a:xfrm>
              <a:off x="1676400" y="735772"/>
              <a:ext cx="5400000" cy="492443"/>
            </a:xfrm>
            <a:prstGeom prst="rect">
              <a:avLst/>
            </a:prstGeom>
            <a:noFill/>
          </p:spPr>
          <p:txBody>
            <a:bodyPr wrap="square" lIns="0" tIns="0" rIns="0" bIns="0" rtlCol="0" anchor="ctr" anchorCtr="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节能宣传周亮点</a:t>
              </a:r>
            </a:p>
          </p:txBody>
        </p:sp>
        <p:sp>
          <p:nvSpPr>
            <p:cNvPr id="17" name="文本框 16"/>
            <p:cNvSpPr txBox="1"/>
            <p:nvPr/>
          </p:nvSpPr>
          <p:spPr>
            <a:xfrm>
              <a:off x="1676400" y="1178941"/>
              <a:ext cx="2520000" cy="623248"/>
            </a:xfrm>
            <a:prstGeom prst="rect">
              <a:avLst/>
            </a:prstGeom>
            <a:noFill/>
          </p:spPr>
          <p:txBody>
            <a:bodyPr wrap="none" lIns="0" rtlCol="0">
              <a:spAutoFit/>
            </a:bodyPr>
            <a:lstStyle>
              <a:defPPr>
                <a:defRPr lang="zh-CN"/>
              </a:defPPr>
              <a:lvl1pPr marR="0" lvl="0" indent="0" fontAlgn="auto">
                <a:lnSpc>
                  <a:spcPct val="150000"/>
                </a:lnSpc>
                <a:spcBef>
                  <a:spcPct val="0"/>
                </a:spcBef>
                <a:spcAft>
                  <a:spcPct val="0"/>
                </a:spcAft>
                <a:buClrTx/>
                <a:buSzTx/>
                <a:buFontTx/>
                <a:buNone/>
                <a:defRPr kumimoji="0" sz="1200" b="0" i="0" u="none" strike="noStrike" cap="none" spc="0" normalizeH="0" baseline="0">
                  <a:ln>
                    <a:noFill/>
                  </a:ln>
                  <a:solidFill>
                    <a:prstClr val="white">
                      <a:lumMod val="50000"/>
                    </a:prstClr>
                  </a:solidFill>
                  <a:effectLst/>
                  <a:uLnTx/>
                  <a:uFillTx/>
                  <a:latin typeface="方正正大黑简体" panose="02000000000000000000" pitchFamily="2" charset="-122"/>
                  <a:ea typeface="方正正大黑简体" panose="02000000000000000000" pitchFamily="2" charset="-122"/>
                  <a:cs typeface="+mn-ea"/>
                </a:defRPr>
              </a:lvl1pPr>
            </a:lstStyle>
            <a:p>
              <a:r>
                <a:rPr lang="en-US" altLang="zh-CN" dirty="0">
                  <a:sym typeface="思源黑体 Light" panose="020B0300000000000000" pitchFamily="34" charset="-122"/>
                </a:rPr>
                <a:t>Energy conservation publicity</a:t>
              </a:r>
            </a:p>
          </p:txBody>
        </p:sp>
      </p:grpSp>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236076" y="2986020"/>
            <a:ext cx="2143635" cy="1901404"/>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0" presetClass="entr" presetSubtype="0" dur="50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nodeType="afterGroup">
                            <p:stCondLst>
                              <p:cond delay="500"/>
                            </p:stCondLst>
                            <p:childTnLst>
                              <p:par>
                                <p:cTn id="9" presetID="22" presetClass="entr" presetSubtype="1" dur="50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19052" y="2037806"/>
            <a:ext cx="9953897" cy="368372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endParaRPr>
          </a:p>
        </p:txBody>
      </p:sp>
      <p:sp>
        <p:nvSpPr>
          <p:cNvPr id="2" name="矩形 1"/>
          <p:cNvSpPr/>
          <p:nvPr/>
        </p:nvSpPr>
        <p:spPr>
          <a:xfrm>
            <a:off x="1619794" y="1747157"/>
            <a:ext cx="4476206" cy="5409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4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rPr>
              <a:t>企业主体</a:t>
            </a:r>
            <a:r>
              <a:rPr kumimoji="0" lang="en-US" altLang="zh-CN" sz="24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rPr>
              <a:t>·</a:t>
            </a:r>
            <a:r>
              <a:rPr kumimoji="0" lang="zh-CN" altLang="en-US" sz="24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rPr>
              <a:t>承诺担当</a:t>
            </a:r>
          </a:p>
        </p:txBody>
      </p:sp>
      <p:sp>
        <p:nvSpPr>
          <p:cNvPr id="24" name="矩形 23"/>
          <p:cNvSpPr/>
          <p:nvPr/>
        </p:nvSpPr>
        <p:spPr>
          <a:xfrm>
            <a:off x="1619794" y="3041922"/>
            <a:ext cx="5685781" cy="2239074"/>
          </a:xfrm>
          <a:prstGeom prst="rect">
            <a:avLst/>
          </a:prstGeom>
        </p:spPr>
        <p:txBody>
          <a:bodyPr wrap="square">
            <a:spAutoFit/>
          </a:bodyPr>
          <a:lstStyle/>
          <a:p>
            <a:pPr marL="0" marR="0" lvl="0" indent="0" algn="l" defTabSz="914400" rtl="0" eaLnBrk="1" fontAlgn="auto" latinLnBrk="0" hangingPunct="1">
              <a:lnSpc>
                <a:spcPct val="2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企业是消耗能源资源、产生碳排放的主体。部分有代表性的重点企业将作出节能降碳自愿承诺，自觉承担节能降碳主体责任，为推动经济社会发展全面绿色转型、实现碳达峰、碳中和贡献力量。</a:t>
            </a:r>
          </a:p>
        </p:txBody>
      </p:sp>
      <p:grpSp>
        <p:nvGrpSpPr>
          <p:cNvPr id="14" name="组合 13"/>
          <p:cNvGrpSpPr/>
          <p:nvPr/>
        </p:nvGrpSpPr>
        <p:grpSpPr>
          <a:xfrm>
            <a:off x="1791004" y="791564"/>
            <a:ext cx="5400000" cy="789418"/>
            <a:chOff x="1676400" y="735772"/>
            <a:chExt cx="5400000" cy="789418"/>
          </a:xfrm>
        </p:grpSpPr>
        <p:sp>
          <p:nvSpPr>
            <p:cNvPr id="15" name="文本框 14"/>
            <p:cNvSpPr txBox="1"/>
            <p:nvPr/>
          </p:nvSpPr>
          <p:spPr>
            <a:xfrm>
              <a:off x="1676400" y="735772"/>
              <a:ext cx="5400000" cy="492443"/>
            </a:xfrm>
            <a:prstGeom prst="rect">
              <a:avLst/>
            </a:prstGeom>
            <a:noFill/>
          </p:spPr>
          <p:txBody>
            <a:bodyPr wrap="square" lIns="0" tIns="0" rIns="0" bIns="0" rtlCol="0" anchor="ctr" anchorCtr="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节能宣传周亮点</a:t>
              </a:r>
            </a:p>
          </p:txBody>
        </p:sp>
        <p:sp>
          <p:nvSpPr>
            <p:cNvPr id="17" name="文本框 16"/>
            <p:cNvSpPr txBox="1"/>
            <p:nvPr/>
          </p:nvSpPr>
          <p:spPr>
            <a:xfrm>
              <a:off x="1676400" y="1178941"/>
              <a:ext cx="2520000" cy="623248"/>
            </a:xfrm>
            <a:prstGeom prst="rect">
              <a:avLst/>
            </a:prstGeom>
            <a:noFill/>
          </p:spPr>
          <p:txBody>
            <a:bodyPr wrap="none" lIns="0" rtlCol="0">
              <a:spAutoFit/>
            </a:bodyPr>
            <a:lstStyle>
              <a:defPPr>
                <a:defRPr lang="zh-CN"/>
              </a:defPPr>
              <a:lvl1pPr marR="0" lvl="0" indent="0" fontAlgn="auto">
                <a:lnSpc>
                  <a:spcPct val="150000"/>
                </a:lnSpc>
                <a:spcBef>
                  <a:spcPct val="0"/>
                </a:spcBef>
                <a:spcAft>
                  <a:spcPct val="0"/>
                </a:spcAft>
                <a:buClrTx/>
                <a:buSzTx/>
                <a:buFontTx/>
                <a:buNone/>
                <a:defRPr kumimoji="0" sz="1200" b="0" i="0" u="none" strike="noStrike" cap="none" spc="0" normalizeH="0" baseline="0">
                  <a:ln>
                    <a:noFill/>
                  </a:ln>
                  <a:solidFill>
                    <a:prstClr val="white">
                      <a:lumMod val="50000"/>
                    </a:prstClr>
                  </a:solidFill>
                  <a:effectLst/>
                  <a:uLnTx/>
                  <a:uFillTx/>
                  <a:latin typeface="方正正大黑简体" panose="02000000000000000000" pitchFamily="2" charset="-122"/>
                  <a:ea typeface="方正正大黑简体" panose="02000000000000000000" pitchFamily="2" charset="-122"/>
                  <a:cs typeface="+mn-ea"/>
                </a:defRPr>
              </a:lvl1pPr>
            </a:lstStyle>
            <a:p>
              <a:r>
                <a:rPr lang="en-US" altLang="zh-CN" dirty="0">
                  <a:sym typeface="思源黑体 Light" panose="020B0300000000000000" pitchFamily="34" charset="-122"/>
                </a:rPr>
                <a:t>Energy conservation publicity</a:t>
              </a:r>
            </a:p>
          </p:txBody>
        </p:sp>
      </p:grpSp>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042441" y="3429000"/>
            <a:ext cx="2356510" cy="1868714"/>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0" presetClass="entr" presetSubtype="0" dur="50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nodeType="afterGroup">
                            <p:stCondLst>
                              <p:cond delay="500"/>
                            </p:stCondLst>
                            <p:childTnLst>
                              <p:par>
                                <p:cTn id="9" presetID="22" presetClass="entr" presetSubtype="1" dur="50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19052" y="2037806"/>
            <a:ext cx="9953897" cy="368372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endParaRPr>
          </a:p>
        </p:txBody>
      </p:sp>
      <p:sp>
        <p:nvSpPr>
          <p:cNvPr id="2" name="矩形 1"/>
          <p:cNvSpPr/>
          <p:nvPr/>
        </p:nvSpPr>
        <p:spPr>
          <a:xfrm>
            <a:off x="1403894" y="1756689"/>
            <a:ext cx="4476206" cy="5409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4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rPr>
              <a:t>减塑行动</a:t>
            </a:r>
            <a:r>
              <a:rPr kumimoji="0" lang="en-US" altLang="zh-CN" sz="24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rPr>
              <a:t>·</a:t>
            </a:r>
            <a:r>
              <a:rPr kumimoji="0" lang="zh-CN" altLang="en-US" sz="24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rPr>
              <a:t>守护环境</a:t>
            </a:r>
          </a:p>
        </p:txBody>
      </p:sp>
      <p:sp>
        <p:nvSpPr>
          <p:cNvPr id="24" name="矩形 23"/>
          <p:cNvSpPr/>
          <p:nvPr/>
        </p:nvSpPr>
        <p:spPr>
          <a:xfrm>
            <a:off x="5254230" y="3071796"/>
            <a:ext cx="5146766" cy="2239074"/>
          </a:xfrm>
          <a:prstGeom prst="rect">
            <a:avLst/>
          </a:prstGeom>
        </p:spPr>
        <p:txBody>
          <a:bodyPr wrap="square">
            <a:spAutoFit/>
          </a:bodyPr>
          <a:lstStyle/>
          <a:p>
            <a:pPr marL="0" marR="0" lvl="0" indent="0" algn="l" defTabSz="914400" rtl="0" eaLnBrk="1" fontAlgn="auto" latinLnBrk="0" hangingPunct="1">
              <a:lnSpc>
                <a:spcPct val="2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北京市青少年代表倡议，从我做起，做减塑行动的“勤务员”、”宣传员”、“劝导员”。宣传周期间，还将展示“减塑</a:t>
            </a:r>
            <a:r>
              <a:rPr kumimoji="0" lang="en-US" altLang="zh-CN"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a:t>
            </a: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优秀公益宣传作品，助力形成绿色生活新风尚。</a:t>
            </a:r>
          </a:p>
        </p:txBody>
      </p:sp>
      <p:grpSp>
        <p:nvGrpSpPr>
          <p:cNvPr id="14" name="组合 13"/>
          <p:cNvGrpSpPr/>
          <p:nvPr/>
        </p:nvGrpSpPr>
        <p:grpSpPr>
          <a:xfrm>
            <a:off x="1791004" y="791564"/>
            <a:ext cx="5400000" cy="789418"/>
            <a:chOff x="1676400" y="735772"/>
            <a:chExt cx="5400000" cy="789418"/>
          </a:xfrm>
        </p:grpSpPr>
        <p:sp>
          <p:nvSpPr>
            <p:cNvPr id="15" name="文本框 14"/>
            <p:cNvSpPr txBox="1"/>
            <p:nvPr/>
          </p:nvSpPr>
          <p:spPr>
            <a:xfrm>
              <a:off x="1676400" y="735772"/>
              <a:ext cx="5400000" cy="492443"/>
            </a:xfrm>
            <a:prstGeom prst="rect">
              <a:avLst/>
            </a:prstGeom>
            <a:noFill/>
          </p:spPr>
          <p:txBody>
            <a:bodyPr wrap="square" lIns="0" tIns="0" rIns="0" bIns="0" rtlCol="0" anchor="ctr" anchorCtr="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节能宣传周亮点</a:t>
              </a:r>
            </a:p>
          </p:txBody>
        </p:sp>
        <p:sp>
          <p:nvSpPr>
            <p:cNvPr id="17" name="文本框 16"/>
            <p:cNvSpPr txBox="1"/>
            <p:nvPr/>
          </p:nvSpPr>
          <p:spPr>
            <a:xfrm>
              <a:off x="1676400" y="1178941"/>
              <a:ext cx="2520000" cy="623248"/>
            </a:xfrm>
            <a:prstGeom prst="rect">
              <a:avLst/>
            </a:prstGeom>
            <a:noFill/>
          </p:spPr>
          <p:txBody>
            <a:bodyPr wrap="none" lIns="0" rtlCol="0">
              <a:spAutoFit/>
            </a:bodyPr>
            <a:lstStyle>
              <a:defPPr>
                <a:defRPr lang="zh-CN"/>
              </a:defPPr>
              <a:lvl1pPr marR="0" lvl="0" indent="0" fontAlgn="auto">
                <a:lnSpc>
                  <a:spcPct val="150000"/>
                </a:lnSpc>
                <a:spcBef>
                  <a:spcPct val="0"/>
                </a:spcBef>
                <a:spcAft>
                  <a:spcPct val="0"/>
                </a:spcAft>
                <a:buClrTx/>
                <a:buSzTx/>
                <a:buFontTx/>
                <a:buNone/>
                <a:defRPr kumimoji="0" sz="1200" b="0" i="0" u="none" strike="noStrike" cap="none" spc="0" normalizeH="0" baseline="0">
                  <a:ln>
                    <a:noFill/>
                  </a:ln>
                  <a:solidFill>
                    <a:prstClr val="white">
                      <a:lumMod val="50000"/>
                    </a:prstClr>
                  </a:solidFill>
                  <a:effectLst/>
                  <a:uLnTx/>
                  <a:uFillTx/>
                  <a:latin typeface="方正正大黑简体" panose="02000000000000000000" pitchFamily="2" charset="-122"/>
                  <a:ea typeface="方正正大黑简体" panose="02000000000000000000" pitchFamily="2" charset="-122"/>
                  <a:cs typeface="+mn-ea"/>
                </a:defRPr>
              </a:lvl1pPr>
            </a:lstStyle>
            <a:p>
              <a:r>
                <a:rPr lang="en-US" altLang="zh-CN" dirty="0">
                  <a:sym typeface="思源黑体 Light" panose="020B0300000000000000" pitchFamily="34" charset="-122"/>
                </a:rPr>
                <a:t>Energy conservation publicity</a:t>
              </a:r>
            </a:p>
          </p:txBody>
        </p:sp>
      </p:grpSp>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791004" y="3110051"/>
            <a:ext cx="2358735" cy="213465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0" presetClass="entr" presetSubtype="0" dur="50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nodeType="afterGroup">
                            <p:stCondLst>
                              <p:cond delay="500"/>
                            </p:stCondLst>
                            <p:childTnLst>
                              <p:par>
                                <p:cTn id="9" presetID="22" presetClass="entr" presetSubtype="1" dur="50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19052" y="2037806"/>
            <a:ext cx="9953897" cy="368372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endParaRPr>
          </a:p>
        </p:txBody>
      </p:sp>
      <p:sp>
        <p:nvSpPr>
          <p:cNvPr id="2" name="矩形 1"/>
          <p:cNvSpPr/>
          <p:nvPr/>
        </p:nvSpPr>
        <p:spPr>
          <a:xfrm>
            <a:off x="1367710" y="1756689"/>
            <a:ext cx="4476206" cy="5409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4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rPr>
              <a:t>珍惜粮食</a:t>
            </a:r>
            <a:r>
              <a:rPr kumimoji="0" lang="en-US" altLang="zh-CN" sz="24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rPr>
              <a:t>·</a:t>
            </a:r>
            <a:r>
              <a:rPr kumimoji="0" lang="zh-CN" altLang="en-US" sz="24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rPr>
              <a:t>简约生活</a:t>
            </a:r>
          </a:p>
        </p:txBody>
      </p:sp>
      <p:sp>
        <p:nvSpPr>
          <p:cNvPr id="24" name="矩形 23"/>
          <p:cNvSpPr/>
          <p:nvPr/>
        </p:nvSpPr>
        <p:spPr>
          <a:xfrm>
            <a:off x="1612900" y="2845352"/>
            <a:ext cx="5676089" cy="2135200"/>
          </a:xfrm>
          <a:prstGeom prst="rect">
            <a:avLst/>
          </a:prstGeom>
        </p:spPr>
        <p:txBody>
          <a:bodyPr wrap="square">
            <a:spAutoFit/>
          </a:bodyPr>
          <a:lstStyle/>
          <a:p>
            <a:pPr marL="0" marR="0" lvl="0" indent="0" algn="l" defTabSz="914400" rtl="0" eaLnBrk="1" fontAlgn="auto" latinLnBrk="0" hangingPunct="1">
              <a:lnSpc>
                <a:spcPct val="150000"/>
              </a:lnSpc>
              <a:spcBef>
                <a:spcPct val="0"/>
              </a:spcBef>
              <a:spcAft>
                <a:spcPct val="0"/>
              </a:spcAft>
              <a:buClrTx/>
              <a:buSzTx/>
              <a:buFontTx/>
              <a:buNone/>
              <a:defRPr/>
            </a:pP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国家</a:t>
            </a:r>
            <a:r>
              <a:rPr kumimoji="0" lang="en-US" altLang="zh-CN"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4</a:t>
            </a: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月颁布</a:t>
            </a:r>
            <a:r>
              <a:rPr kumimoji="0" lang="en-US" altLang="zh-CN"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a:t>
            </a: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反食品浪费法</a:t>
            </a:r>
            <a:r>
              <a:rPr kumimoji="0" lang="en-US" altLang="zh-CN"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a:t>
            </a: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，北京市</a:t>
            </a:r>
            <a:r>
              <a:rPr kumimoji="0" lang="en-US" altLang="zh-CN"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5</a:t>
            </a: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月出台</a:t>
            </a:r>
            <a:r>
              <a:rPr kumimoji="0" lang="en-US" altLang="zh-CN"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a:t>
            </a: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反食品浪费规定</a:t>
            </a:r>
            <a:r>
              <a:rPr kumimoji="0" lang="en-US" altLang="zh-CN"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a:t>
            </a: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。青少年代表倡议，争做反食品浪费的践行者、宣传者、示范者。宣传周期间还将展示优秀公益宣传作品，引导全社会厉行节约、珍惜粮食，共建共享绿色低碳的美好生活。</a:t>
            </a:r>
          </a:p>
        </p:txBody>
      </p:sp>
      <p:grpSp>
        <p:nvGrpSpPr>
          <p:cNvPr id="14" name="组合 13"/>
          <p:cNvGrpSpPr/>
          <p:nvPr/>
        </p:nvGrpSpPr>
        <p:grpSpPr>
          <a:xfrm>
            <a:off x="1791004" y="791564"/>
            <a:ext cx="5400000" cy="789418"/>
            <a:chOff x="1676400" y="735772"/>
            <a:chExt cx="5400000" cy="789418"/>
          </a:xfrm>
        </p:grpSpPr>
        <p:sp>
          <p:nvSpPr>
            <p:cNvPr id="15" name="文本框 14"/>
            <p:cNvSpPr txBox="1"/>
            <p:nvPr/>
          </p:nvSpPr>
          <p:spPr>
            <a:xfrm>
              <a:off x="1676400" y="735772"/>
              <a:ext cx="5400000" cy="492443"/>
            </a:xfrm>
            <a:prstGeom prst="rect">
              <a:avLst/>
            </a:prstGeom>
            <a:noFill/>
          </p:spPr>
          <p:txBody>
            <a:bodyPr wrap="square" lIns="0" tIns="0" rIns="0" bIns="0" rtlCol="0" anchor="ctr" anchorCtr="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节能宣传周亮点</a:t>
              </a:r>
            </a:p>
          </p:txBody>
        </p:sp>
        <p:sp>
          <p:nvSpPr>
            <p:cNvPr id="17" name="文本框 16"/>
            <p:cNvSpPr txBox="1"/>
            <p:nvPr/>
          </p:nvSpPr>
          <p:spPr>
            <a:xfrm>
              <a:off x="1676400" y="1178941"/>
              <a:ext cx="2520000" cy="623248"/>
            </a:xfrm>
            <a:prstGeom prst="rect">
              <a:avLst/>
            </a:prstGeom>
            <a:noFill/>
          </p:spPr>
          <p:txBody>
            <a:bodyPr wrap="none" lIns="0" rtlCol="0">
              <a:spAutoFit/>
            </a:bodyPr>
            <a:lstStyle>
              <a:defPPr>
                <a:defRPr lang="zh-CN"/>
              </a:defPPr>
              <a:lvl1pPr marR="0" lvl="0" indent="0" fontAlgn="auto">
                <a:lnSpc>
                  <a:spcPct val="150000"/>
                </a:lnSpc>
                <a:spcBef>
                  <a:spcPct val="0"/>
                </a:spcBef>
                <a:spcAft>
                  <a:spcPct val="0"/>
                </a:spcAft>
                <a:buClrTx/>
                <a:buSzTx/>
                <a:buFontTx/>
                <a:buNone/>
                <a:defRPr kumimoji="0" sz="1200" b="0" i="0" u="none" strike="noStrike" cap="none" spc="0" normalizeH="0" baseline="0">
                  <a:ln>
                    <a:noFill/>
                  </a:ln>
                  <a:solidFill>
                    <a:prstClr val="white">
                      <a:lumMod val="50000"/>
                    </a:prstClr>
                  </a:solidFill>
                  <a:effectLst/>
                  <a:uLnTx/>
                  <a:uFillTx/>
                  <a:latin typeface="方正正大黑简体" panose="02000000000000000000" pitchFamily="2" charset="-122"/>
                  <a:ea typeface="方正正大黑简体" panose="02000000000000000000" pitchFamily="2" charset="-122"/>
                  <a:cs typeface="+mn-ea"/>
                </a:defRPr>
              </a:lvl1pPr>
            </a:lstStyle>
            <a:p>
              <a:r>
                <a:rPr lang="en-US" altLang="zh-CN" dirty="0">
                  <a:sym typeface="思源黑体 Light" panose="020B0300000000000000" pitchFamily="34" charset="-122"/>
                </a:rPr>
                <a:t>Energy conservation publicity</a:t>
              </a:r>
            </a:p>
          </p:txBody>
        </p:sp>
      </p:grpSp>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005155" y="3107187"/>
            <a:ext cx="2351628" cy="169082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0" presetClass="entr" presetSubtype="0" dur="50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nodeType="afterGroup">
                            <p:stCondLst>
                              <p:cond delay="500"/>
                            </p:stCondLst>
                            <p:childTnLst>
                              <p:par>
                                <p:cTn id="9" presetID="22" presetClass="entr" presetSubtype="1" dur="50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19052" y="2037806"/>
            <a:ext cx="9953897" cy="368372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endParaRPr>
          </a:p>
        </p:txBody>
      </p:sp>
      <p:sp>
        <p:nvSpPr>
          <p:cNvPr id="2" name="矩形 1"/>
          <p:cNvSpPr/>
          <p:nvPr/>
        </p:nvSpPr>
        <p:spPr>
          <a:xfrm>
            <a:off x="1302655" y="1721757"/>
            <a:ext cx="4476206" cy="5409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4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rPr>
              <a:t>标准引领</a:t>
            </a:r>
            <a:r>
              <a:rPr kumimoji="0" lang="en-US" altLang="zh-CN" sz="24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rPr>
              <a:t>·</a:t>
            </a:r>
            <a:r>
              <a:rPr kumimoji="0" lang="zh-CN" altLang="en-US" sz="24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rPr>
              <a:t>能效提升</a:t>
            </a:r>
          </a:p>
        </p:txBody>
      </p:sp>
      <p:sp>
        <p:nvSpPr>
          <p:cNvPr id="24" name="矩形 23"/>
          <p:cNvSpPr/>
          <p:nvPr/>
        </p:nvSpPr>
        <p:spPr>
          <a:xfrm>
            <a:off x="1736436" y="2965054"/>
            <a:ext cx="5646141" cy="2135200"/>
          </a:xfrm>
          <a:prstGeom prst="rect">
            <a:avLst/>
          </a:prstGeom>
        </p:spPr>
        <p:txBody>
          <a:bodyPr wrap="square">
            <a:spAutoFit/>
          </a:bodyPr>
          <a:lstStyle/>
          <a:p>
            <a:pPr marL="0" marR="0" lvl="0" indent="0" algn="l" defTabSz="914400" rtl="0" eaLnBrk="1" fontAlgn="auto" latinLnBrk="0" hangingPunct="1">
              <a:lnSpc>
                <a:spcPct val="150000"/>
              </a:lnSpc>
              <a:spcBef>
                <a:spcPct val="0"/>
              </a:spcBef>
              <a:spcAft>
                <a:spcPct val="0"/>
              </a:spcAft>
              <a:buClrTx/>
              <a:buSzTx/>
              <a:buFontTx/>
              <a:buNone/>
              <a:defRPr/>
            </a:pP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节能降碳标准是实现碳达峰、碳中和的重要技术法规和工作基础。国家将在</a:t>
            </a:r>
            <a:r>
              <a:rPr kumimoji="0" lang="en-US" altLang="zh-CN"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2021</a:t>
            </a: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年全国节能宣传周期间启动百项节能降碳标准提升活动，在“十四五</a:t>
            </a:r>
            <a:r>
              <a:rPr kumimoji="0" lang="en-US" altLang="zh-CN"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a:t>
            </a: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期间加快制修订覆盖能耗限额、产品设备能效等强制性国家标准及碳排放核查核算柝准等百项节能降碳标准。</a:t>
            </a:r>
          </a:p>
        </p:txBody>
      </p:sp>
      <p:grpSp>
        <p:nvGrpSpPr>
          <p:cNvPr id="14" name="组合 13"/>
          <p:cNvGrpSpPr/>
          <p:nvPr/>
        </p:nvGrpSpPr>
        <p:grpSpPr>
          <a:xfrm>
            <a:off x="1791004" y="791564"/>
            <a:ext cx="5400000" cy="789418"/>
            <a:chOff x="1676400" y="735772"/>
            <a:chExt cx="5400000" cy="789418"/>
          </a:xfrm>
        </p:grpSpPr>
        <p:sp>
          <p:nvSpPr>
            <p:cNvPr id="15" name="文本框 14"/>
            <p:cNvSpPr txBox="1"/>
            <p:nvPr/>
          </p:nvSpPr>
          <p:spPr>
            <a:xfrm>
              <a:off x="1676400" y="735772"/>
              <a:ext cx="5400000" cy="492443"/>
            </a:xfrm>
            <a:prstGeom prst="rect">
              <a:avLst/>
            </a:prstGeom>
            <a:noFill/>
          </p:spPr>
          <p:txBody>
            <a:bodyPr wrap="square" lIns="0" tIns="0" rIns="0" bIns="0" rtlCol="0" anchor="ctr" anchorCtr="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节能宣传周亮点</a:t>
              </a:r>
            </a:p>
          </p:txBody>
        </p:sp>
        <p:sp>
          <p:nvSpPr>
            <p:cNvPr id="17" name="文本框 16"/>
            <p:cNvSpPr txBox="1"/>
            <p:nvPr/>
          </p:nvSpPr>
          <p:spPr>
            <a:xfrm>
              <a:off x="1676400" y="1178941"/>
              <a:ext cx="2520000" cy="623248"/>
            </a:xfrm>
            <a:prstGeom prst="rect">
              <a:avLst/>
            </a:prstGeom>
            <a:noFill/>
          </p:spPr>
          <p:txBody>
            <a:bodyPr wrap="none" lIns="0" rtlCol="0">
              <a:spAutoFit/>
            </a:bodyPr>
            <a:lstStyle>
              <a:defPPr>
                <a:defRPr lang="zh-CN"/>
              </a:defPPr>
              <a:lvl1pPr marR="0" lvl="0" indent="0" fontAlgn="auto">
                <a:lnSpc>
                  <a:spcPct val="150000"/>
                </a:lnSpc>
                <a:spcBef>
                  <a:spcPct val="0"/>
                </a:spcBef>
                <a:spcAft>
                  <a:spcPct val="0"/>
                </a:spcAft>
                <a:buClrTx/>
                <a:buSzTx/>
                <a:buFontTx/>
                <a:buNone/>
                <a:defRPr kumimoji="0" sz="1200" b="0" i="0" u="none" strike="noStrike" cap="none" spc="0" normalizeH="0" baseline="0">
                  <a:ln>
                    <a:noFill/>
                  </a:ln>
                  <a:solidFill>
                    <a:prstClr val="white">
                      <a:lumMod val="50000"/>
                    </a:prstClr>
                  </a:solidFill>
                  <a:effectLst/>
                  <a:uLnTx/>
                  <a:uFillTx/>
                  <a:latin typeface="方正正大黑简体" panose="02000000000000000000" pitchFamily="2" charset="-122"/>
                  <a:ea typeface="方正正大黑简体" panose="02000000000000000000" pitchFamily="2" charset="-122"/>
                  <a:cs typeface="+mn-ea"/>
                </a:defRPr>
              </a:lvl1pPr>
            </a:lstStyle>
            <a:p>
              <a:r>
                <a:rPr lang="en-US" altLang="zh-CN" dirty="0">
                  <a:sym typeface="思源黑体 Light" panose="020B0300000000000000" pitchFamily="34" charset="-122"/>
                </a:rPr>
                <a:t>Energy conservation publicity</a:t>
              </a:r>
            </a:p>
          </p:txBody>
        </p:sp>
      </p:grpSp>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238066" y="3112688"/>
            <a:ext cx="1688107" cy="1973396"/>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0" presetClass="entr" presetSubtype="0" dur="50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nodeType="afterGroup">
                            <p:stCondLst>
                              <p:cond delay="500"/>
                            </p:stCondLst>
                            <p:childTnLst>
                              <p:par>
                                <p:cTn id="9" presetID="22" presetClass="entr" presetSubtype="1" dur="50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19052" y="2037806"/>
            <a:ext cx="9953897" cy="368372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endParaRPr>
          </a:p>
        </p:txBody>
      </p:sp>
      <p:sp>
        <p:nvSpPr>
          <p:cNvPr id="2" name="矩形 1"/>
          <p:cNvSpPr/>
          <p:nvPr/>
        </p:nvSpPr>
        <p:spPr>
          <a:xfrm>
            <a:off x="1619794" y="1721757"/>
            <a:ext cx="4793706" cy="5409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4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rPr>
              <a:t>“云”上活动</a:t>
            </a:r>
            <a:r>
              <a:rPr kumimoji="0" lang="en-US" altLang="zh-CN" sz="24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rPr>
              <a:t>·</a:t>
            </a:r>
            <a:r>
              <a:rPr kumimoji="0" lang="zh-CN" altLang="en-US" sz="24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rPr>
              <a:t>精彩不断</a:t>
            </a:r>
          </a:p>
        </p:txBody>
      </p:sp>
      <p:sp>
        <p:nvSpPr>
          <p:cNvPr id="24" name="矩形 23"/>
          <p:cNvSpPr/>
          <p:nvPr/>
        </p:nvSpPr>
        <p:spPr>
          <a:xfrm>
            <a:off x="5290094" y="3064191"/>
            <a:ext cx="5146766" cy="2239074"/>
          </a:xfrm>
          <a:prstGeom prst="rect">
            <a:avLst/>
          </a:prstGeom>
        </p:spPr>
        <p:txBody>
          <a:bodyPr wrap="square">
            <a:spAutoFit/>
          </a:bodyPr>
          <a:lstStyle/>
          <a:p>
            <a:pPr marL="0" marR="0" lvl="0" indent="0" algn="l" defTabSz="914400" rtl="0" eaLnBrk="1" fontAlgn="auto" latinLnBrk="0" hangingPunct="1">
              <a:lnSpc>
                <a:spcPct val="2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全国节能宣传周期间，将在线上开展节能云视界、节能云课堂、技术云展示、活动云分享、趣味云闯关等一系列内容丰富、形式多样的节能降碳主题活动。</a:t>
            </a:r>
          </a:p>
        </p:txBody>
      </p:sp>
      <p:grpSp>
        <p:nvGrpSpPr>
          <p:cNvPr id="14" name="组合 13"/>
          <p:cNvGrpSpPr/>
          <p:nvPr/>
        </p:nvGrpSpPr>
        <p:grpSpPr>
          <a:xfrm>
            <a:off x="1791004" y="791564"/>
            <a:ext cx="5400000" cy="789418"/>
            <a:chOff x="1676400" y="735772"/>
            <a:chExt cx="5400000" cy="789418"/>
          </a:xfrm>
        </p:grpSpPr>
        <p:sp>
          <p:nvSpPr>
            <p:cNvPr id="15" name="文本框 14"/>
            <p:cNvSpPr txBox="1"/>
            <p:nvPr/>
          </p:nvSpPr>
          <p:spPr>
            <a:xfrm>
              <a:off x="1676400" y="735772"/>
              <a:ext cx="5400000" cy="492443"/>
            </a:xfrm>
            <a:prstGeom prst="rect">
              <a:avLst/>
            </a:prstGeom>
            <a:noFill/>
          </p:spPr>
          <p:txBody>
            <a:bodyPr wrap="square" lIns="0" tIns="0" rIns="0" bIns="0" rtlCol="0" anchor="ctr" anchorCtr="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节能宣传周亮点</a:t>
              </a:r>
            </a:p>
          </p:txBody>
        </p:sp>
        <p:sp>
          <p:nvSpPr>
            <p:cNvPr id="17" name="文本框 16"/>
            <p:cNvSpPr txBox="1"/>
            <p:nvPr/>
          </p:nvSpPr>
          <p:spPr>
            <a:xfrm>
              <a:off x="1676400" y="1178941"/>
              <a:ext cx="2520000" cy="623248"/>
            </a:xfrm>
            <a:prstGeom prst="rect">
              <a:avLst/>
            </a:prstGeom>
            <a:noFill/>
          </p:spPr>
          <p:txBody>
            <a:bodyPr wrap="none" lIns="0" rtlCol="0">
              <a:spAutoFit/>
            </a:bodyPr>
            <a:lstStyle>
              <a:defPPr>
                <a:defRPr lang="zh-CN"/>
              </a:defPPr>
              <a:lvl1pPr marR="0" lvl="0" indent="0" fontAlgn="auto">
                <a:lnSpc>
                  <a:spcPct val="150000"/>
                </a:lnSpc>
                <a:spcBef>
                  <a:spcPct val="0"/>
                </a:spcBef>
                <a:spcAft>
                  <a:spcPct val="0"/>
                </a:spcAft>
                <a:buClrTx/>
                <a:buSzTx/>
                <a:buFontTx/>
                <a:buNone/>
                <a:defRPr kumimoji="0" sz="1200" b="0" i="0" u="none" strike="noStrike" cap="none" spc="0" normalizeH="0" baseline="0">
                  <a:ln>
                    <a:noFill/>
                  </a:ln>
                  <a:solidFill>
                    <a:prstClr val="white">
                      <a:lumMod val="50000"/>
                    </a:prstClr>
                  </a:solidFill>
                  <a:effectLst/>
                  <a:uLnTx/>
                  <a:uFillTx/>
                  <a:latin typeface="方正正大黑简体" panose="02000000000000000000" pitchFamily="2" charset="-122"/>
                  <a:ea typeface="方正正大黑简体" panose="02000000000000000000" pitchFamily="2" charset="-122"/>
                  <a:cs typeface="+mn-ea"/>
                </a:defRPr>
              </a:lvl1pPr>
            </a:lstStyle>
            <a:p>
              <a:r>
                <a:rPr lang="en-US" altLang="zh-CN" dirty="0">
                  <a:sym typeface="思源黑体 Light" panose="020B0300000000000000" pitchFamily="34" charset="-122"/>
                </a:rPr>
                <a:t>Energy conservation publicity</a:t>
              </a:r>
            </a:p>
          </p:txBody>
        </p:sp>
      </p:grpSp>
      <p:pic>
        <p:nvPicPr>
          <p:cNvPr id="7" name="图片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755140" y="3387592"/>
            <a:ext cx="2355253" cy="131187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0" presetClass="entr" presetSubtype="0" dur="50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nodeType="afterGroup">
                            <p:stCondLst>
                              <p:cond delay="500"/>
                            </p:stCondLst>
                            <p:childTnLst>
                              <p:par>
                                <p:cTn id="9" presetID="22" presetClass="entr" presetSubtype="1" dur="50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1119052" y="2037806"/>
            <a:ext cx="9953897" cy="368372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endParaRPr>
          </a:p>
        </p:txBody>
      </p:sp>
      <p:sp>
        <p:nvSpPr>
          <p:cNvPr id="2" name="矩形 1"/>
          <p:cNvSpPr/>
          <p:nvPr/>
        </p:nvSpPr>
        <p:spPr>
          <a:xfrm>
            <a:off x="1619794" y="1734457"/>
            <a:ext cx="4476206" cy="5409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4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rPr>
              <a:t>国家地方</a:t>
            </a:r>
            <a:r>
              <a:rPr kumimoji="0" lang="en-US" altLang="zh-CN" sz="24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rPr>
              <a:t>·</a:t>
            </a:r>
            <a:r>
              <a:rPr kumimoji="0" lang="zh-CN" altLang="en-US" sz="24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rPr>
              <a:t>上下联动</a:t>
            </a:r>
          </a:p>
        </p:txBody>
      </p:sp>
      <p:sp>
        <p:nvSpPr>
          <p:cNvPr id="24" name="矩形 23"/>
          <p:cNvSpPr/>
          <p:nvPr/>
        </p:nvSpPr>
        <p:spPr>
          <a:xfrm>
            <a:off x="5645694" y="2913662"/>
            <a:ext cx="4779716" cy="2239074"/>
          </a:xfrm>
          <a:prstGeom prst="rect">
            <a:avLst/>
          </a:prstGeom>
        </p:spPr>
        <p:txBody>
          <a:bodyPr wrap="square">
            <a:spAutoFit/>
          </a:bodyPr>
          <a:lstStyle/>
          <a:p>
            <a:pPr marL="0" marR="0" lvl="0" indent="0" algn="l" defTabSz="914400" rtl="0" eaLnBrk="1" fontAlgn="auto" latinLnBrk="0" hangingPunct="1">
              <a:lnSpc>
                <a:spcPct val="2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全国节能宣传周期间，各地区、各有关部门将围绕宣传重点，结合实际组织开展具有地方特色和行业特点的宣传活动，大力倡导绿色低碳生产生活方式，营造节能降碳良好氛围。</a:t>
            </a:r>
          </a:p>
        </p:txBody>
      </p:sp>
      <p:grpSp>
        <p:nvGrpSpPr>
          <p:cNvPr id="14" name="组合 13"/>
          <p:cNvGrpSpPr/>
          <p:nvPr/>
        </p:nvGrpSpPr>
        <p:grpSpPr>
          <a:xfrm>
            <a:off x="1791004" y="791564"/>
            <a:ext cx="5400000" cy="789418"/>
            <a:chOff x="1676400" y="735772"/>
            <a:chExt cx="5400000" cy="789418"/>
          </a:xfrm>
        </p:grpSpPr>
        <p:sp>
          <p:nvSpPr>
            <p:cNvPr id="15" name="文本框 14"/>
            <p:cNvSpPr txBox="1"/>
            <p:nvPr/>
          </p:nvSpPr>
          <p:spPr>
            <a:xfrm>
              <a:off x="1676400" y="735772"/>
              <a:ext cx="5400000" cy="492443"/>
            </a:xfrm>
            <a:prstGeom prst="rect">
              <a:avLst/>
            </a:prstGeom>
            <a:noFill/>
          </p:spPr>
          <p:txBody>
            <a:bodyPr wrap="square" lIns="0" tIns="0" rIns="0" bIns="0" rtlCol="0" anchor="ctr" anchorCtr="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节能宣传周亮点</a:t>
              </a:r>
            </a:p>
          </p:txBody>
        </p:sp>
        <p:sp>
          <p:nvSpPr>
            <p:cNvPr id="17" name="文本框 16"/>
            <p:cNvSpPr txBox="1"/>
            <p:nvPr/>
          </p:nvSpPr>
          <p:spPr>
            <a:xfrm>
              <a:off x="1676400" y="1178941"/>
              <a:ext cx="2520000" cy="623248"/>
            </a:xfrm>
            <a:prstGeom prst="rect">
              <a:avLst/>
            </a:prstGeom>
            <a:noFill/>
          </p:spPr>
          <p:txBody>
            <a:bodyPr wrap="none" lIns="0" rtlCol="0">
              <a:spAutoFit/>
            </a:bodyPr>
            <a:lstStyle>
              <a:defPPr>
                <a:defRPr lang="zh-CN"/>
              </a:defPPr>
              <a:lvl1pPr marR="0" lvl="0" indent="0" fontAlgn="auto">
                <a:lnSpc>
                  <a:spcPct val="150000"/>
                </a:lnSpc>
                <a:spcBef>
                  <a:spcPct val="0"/>
                </a:spcBef>
                <a:spcAft>
                  <a:spcPct val="0"/>
                </a:spcAft>
                <a:buClrTx/>
                <a:buSzTx/>
                <a:buFontTx/>
                <a:buNone/>
                <a:defRPr kumimoji="0" sz="1200" b="0" i="0" u="none" strike="noStrike" cap="none" spc="0" normalizeH="0" baseline="0">
                  <a:ln>
                    <a:noFill/>
                  </a:ln>
                  <a:solidFill>
                    <a:prstClr val="white">
                      <a:lumMod val="50000"/>
                    </a:prstClr>
                  </a:solidFill>
                  <a:effectLst/>
                  <a:uLnTx/>
                  <a:uFillTx/>
                  <a:latin typeface="方正正大黑简体" panose="02000000000000000000" pitchFamily="2" charset="-122"/>
                  <a:ea typeface="方正正大黑简体" panose="02000000000000000000" pitchFamily="2" charset="-122"/>
                  <a:cs typeface="+mn-ea"/>
                </a:defRPr>
              </a:lvl1pPr>
            </a:lstStyle>
            <a:p>
              <a:r>
                <a:rPr lang="en-US" altLang="zh-CN" dirty="0">
                  <a:sym typeface="思源黑体 Light" panose="020B0300000000000000" pitchFamily="34" charset="-122"/>
                </a:rPr>
                <a:t>Energy conservation publicity</a:t>
              </a:r>
            </a:p>
          </p:txBody>
        </p:sp>
      </p:grpSp>
      <p:pic>
        <p:nvPicPr>
          <p:cNvPr id="4" name="图片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619794" y="3438499"/>
            <a:ext cx="3174006" cy="1587004"/>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0" presetClass="entr" presetSubtype="0" dur="50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par>
                          <p:cTn id="8" fill="hold" nodeType="afterGroup">
                            <p:stCondLst>
                              <p:cond delay="500"/>
                            </p:stCondLst>
                            <p:childTnLst>
                              <p:par>
                                <p:cTn id="9" presetID="22" presetClass="entr" presetSubtype="1" dur="50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wipe(up)">
                                      <p:cBhvr>
                                        <p:cTn id="1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flipH="1">
            <a:off x="4069588" y="311225"/>
            <a:ext cx="5924550" cy="338554"/>
          </a:xfrm>
          <a:prstGeom prst="rect">
            <a:avLst/>
          </a:prstGeom>
          <a:noFill/>
        </p:spPr>
        <p:txBody>
          <a:bodyPr wrap="square" rtlCol="0">
            <a:spAutoFit/>
          </a:bodyPr>
          <a:lstStyle/>
          <a:p>
            <a:pPr marL="0" marR="0" lvl="0" indent="0" algn="dist" defTabSz="914400" rtl="0" eaLnBrk="1" fontAlgn="auto" latinLnBrk="0" hangingPunct="1">
              <a:lnSpc>
                <a:spcPct val="10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绿</a:t>
            </a:r>
            <a:r>
              <a:rPr kumimoji="0" lang="en-US" altLang="zh-CN"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a:t>
            </a:r>
            <a:r>
              <a:rPr kumimoji="0" lang="zh-CN" altLang="en-US"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色</a:t>
            </a:r>
            <a:r>
              <a:rPr kumimoji="0" lang="en-US" altLang="zh-CN"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a:t>
            </a:r>
            <a:r>
              <a:rPr kumimoji="0" lang="zh-CN" altLang="en-US"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低</a:t>
            </a:r>
            <a:r>
              <a:rPr kumimoji="0" lang="en-US" altLang="zh-CN"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a:t>
            </a:r>
            <a:r>
              <a:rPr kumimoji="0" lang="zh-CN" altLang="en-US"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碳</a:t>
            </a:r>
            <a:r>
              <a:rPr kumimoji="0" lang="en-US" altLang="zh-CN"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a:t>
            </a:r>
            <a:r>
              <a:rPr kumimoji="0" lang="zh-CN" altLang="en-US"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节</a:t>
            </a:r>
            <a:r>
              <a:rPr kumimoji="0" lang="en-US" altLang="zh-CN"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a:t>
            </a:r>
            <a:r>
              <a:rPr kumimoji="0" lang="zh-CN" altLang="en-US"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能</a:t>
            </a:r>
            <a:r>
              <a:rPr kumimoji="0" lang="en-US" altLang="zh-CN"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a:t>
            </a:r>
            <a:r>
              <a:rPr kumimoji="0" lang="zh-CN" altLang="en-US"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先</a:t>
            </a:r>
            <a:r>
              <a:rPr kumimoji="0" lang="en-US" altLang="zh-CN"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a:t>
            </a:r>
            <a:r>
              <a:rPr kumimoji="0" lang="zh-CN" altLang="en-US"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行</a:t>
            </a:r>
          </a:p>
        </p:txBody>
      </p:sp>
      <p:grpSp>
        <p:nvGrpSpPr>
          <p:cNvPr id="14" name="组合 13"/>
          <p:cNvGrpSpPr/>
          <p:nvPr/>
        </p:nvGrpSpPr>
        <p:grpSpPr>
          <a:xfrm>
            <a:off x="3866656" y="1474986"/>
            <a:ext cx="6330415" cy="3223173"/>
            <a:chOff x="3224262" y="1621947"/>
            <a:chExt cx="6330415" cy="3223173"/>
          </a:xfrm>
        </p:grpSpPr>
        <p:sp>
          <p:nvSpPr>
            <p:cNvPr id="15" name="矩形: 圆角 14"/>
            <p:cNvSpPr/>
            <p:nvPr/>
          </p:nvSpPr>
          <p:spPr>
            <a:xfrm>
              <a:off x="4252694" y="3155210"/>
              <a:ext cx="4273551" cy="192315"/>
            </a:xfrm>
            <a:prstGeom prst="roundRect">
              <a:avLst/>
            </a:prstGeom>
            <a:solidFill>
              <a:srgbClr val="FF84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方正正大黑简体" panose="02000000000000000000" pitchFamily="2" charset="-122"/>
                <a:ea typeface="微软雅黑" panose="020B0503020204020204" pitchFamily="34" charset="-122"/>
                <a:cs typeface="+mn-cs"/>
              </a:endParaRPr>
            </a:p>
          </p:txBody>
        </p:sp>
        <p:sp>
          <p:nvSpPr>
            <p:cNvPr id="16" name="文本框 15"/>
            <p:cNvSpPr txBox="1"/>
            <p:nvPr/>
          </p:nvSpPr>
          <p:spPr>
            <a:xfrm>
              <a:off x="3966309" y="3906483"/>
              <a:ext cx="4846320" cy="338554"/>
            </a:xfrm>
            <a:prstGeom prst="rect">
              <a:avLst/>
            </a:prstGeom>
            <a:noFill/>
          </p:spPr>
          <p:txBody>
            <a:bodyPr wrap="square" rtlCol="0">
              <a:spAutoFit/>
            </a:bodyPr>
            <a:lstStyle/>
            <a:p>
              <a:pPr marL="0" marR="0" lvl="0" indent="0" algn="dist" defTabSz="914400" rtl="0" eaLnBrk="1" fontAlgn="auto" latinLnBrk="0" hangingPunct="1">
                <a:lnSpc>
                  <a:spcPct val="100000"/>
                </a:lnSpc>
                <a:spcBef>
                  <a:spcPct val="0"/>
                </a:spcBef>
                <a:spcAft>
                  <a:spcPct val="0"/>
                </a:spcAft>
                <a:buClrTx/>
                <a:buSzTx/>
                <a:buFontTx/>
                <a:buNone/>
                <a:defRPr/>
              </a:pPr>
              <a:r>
                <a:rPr kumimoji="0" lang="en-US" altLang="zh-CN" sz="16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ENERGY SAVING PUBLICITY WEEK</a:t>
              </a:r>
              <a:endParaRPr kumimoji="0" lang="zh-CN" altLang="en-US" sz="16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endParaRPr>
            </a:p>
          </p:txBody>
        </p:sp>
        <p:sp>
          <p:nvSpPr>
            <p:cNvPr id="17" name="文本框 16"/>
            <p:cNvSpPr txBox="1"/>
            <p:nvPr/>
          </p:nvSpPr>
          <p:spPr>
            <a:xfrm>
              <a:off x="3224262" y="2591517"/>
              <a:ext cx="6330415" cy="830997"/>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altLang="zh-CN" sz="5400" b="0" i="0" u="none" strike="noStrike" kern="1200" cap="none" spc="0" normalizeH="0" baseline="0" noProof="0" dirty="0">
                  <a:ln>
                    <a:noFill/>
                  </a:ln>
                  <a:solidFill>
                    <a:srgbClr val="00627D"/>
                  </a:solidFill>
                  <a:effectLst>
                    <a:outerShdw dist="38100" dir="2700000" algn="tl">
                      <a:prstClr val="white"/>
                    </a:outerShdw>
                  </a:effectLst>
                  <a:uLnTx/>
                  <a:uFillTx/>
                  <a:latin typeface="方正正大黑简体" panose="02000000000000000000" pitchFamily="2" charset="-122"/>
                  <a:ea typeface="方正正大黑简体" panose="02000000000000000000" pitchFamily="2" charset="-122"/>
                  <a:cs typeface="阿里巴巴普惠体 H" panose="00020600040101010101" pitchFamily="18" charset="-122"/>
                  <a:sym typeface="+mn-ea"/>
                </a:rPr>
                <a:t>《</a:t>
              </a:r>
              <a:r>
                <a:rPr kumimoji="0" lang="zh-CN" altLang="en-US" sz="5400" b="0" i="0" u="none" strike="noStrike" kern="1200" cap="none" spc="0" normalizeH="0" baseline="0" noProof="0" dirty="0">
                  <a:ln>
                    <a:noFill/>
                  </a:ln>
                  <a:solidFill>
                    <a:srgbClr val="00627D"/>
                  </a:solidFill>
                  <a:effectLst>
                    <a:outerShdw dist="38100" dir="2700000" algn="tl">
                      <a:prstClr val="white"/>
                    </a:outerShdw>
                  </a:effectLst>
                  <a:uLnTx/>
                  <a:uFillTx/>
                  <a:latin typeface="方正正大黑简体" panose="02000000000000000000" pitchFamily="2" charset="-122"/>
                  <a:ea typeface="方正正大黑简体" panose="02000000000000000000" pitchFamily="2" charset="-122"/>
                  <a:cs typeface="阿里巴巴普惠体 H" panose="00020600040101010101" pitchFamily="18" charset="-122"/>
                  <a:sym typeface="+mn-ea"/>
                </a:rPr>
                <a:t>通知</a:t>
              </a:r>
              <a:r>
                <a:rPr kumimoji="0" lang="en-US" altLang="zh-CN" sz="5400" b="0" i="0" u="none" strike="noStrike" kern="1200" cap="none" spc="0" normalizeH="0" baseline="0" noProof="0" dirty="0">
                  <a:ln>
                    <a:noFill/>
                  </a:ln>
                  <a:solidFill>
                    <a:srgbClr val="00627D"/>
                  </a:solidFill>
                  <a:effectLst>
                    <a:outerShdw dist="38100" dir="2700000" algn="tl">
                      <a:prstClr val="white"/>
                    </a:outerShdw>
                  </a:effectLst>
                  <a:uLnTx/>
                  <a:uFillTx/>
                  <a:latin typeface="方正正大黑简体" panose="02000000000000000000" pitchFamily="2" charset="-122"/>
                  <a:ea typeface="方正正大黑简体" panose="02000000000000000000" pitchFamily="2" charset="-122"/>
                  <a:cs typeface="阿里巴巴普惠体 H" panose="00020600040101010101" pitchFamily="18" charset="-122"/>
                  <a:sym typeface="+mn-ea"/>
                </a:rPr>
                <a:t>》</a:t>
              </a:r>
              <a:r>
                <a:rPr kumimoji="0" lang="zh-CN" altLang="en-US" sz="5400" b="0" i="0" u="none" strike="noStrike" kern="1200" cap="none" spc="0" normalizeH="0" baseline="0" noProof="0" dirty="0">
                  <a:ln>
                    <a:noFill/>
                  </a:ln>
                  <a:solidFill>
                    <a:srgbClr val="00627D"/>
                  </a:solidFill>
                  <a:effectLst>
                    <a:outerShdw dist="38100" dir="2700000" algn="tl">
                      <a:prstClr val="white"/>
                    </a:outerShdw>
                  </a:effectLst>
                  <a:uLnTx/>
                  <a:uFillTx/>
                  <a:latin typeface="方正正大黑简体" panose="02000000000000000000" pitchFamily="2" charset="-122"/>
                  <a:ea typeface="方正正大黑简体" panose="02000000000000000000" pitchFamily="2" charset="-122"/>
                  <a:cs typeface="阿里巴巴普惠体 H" panose="00020600040101010101" pitchFamily="18" charset="-122"/>
                  <a:sym typeface="+mn-ea"/>
                </a:rPr>
                <a:t>重点解读</a:t>
              </a:r>
            </a:p>
          </p:txBody>
        </p:sp>
        <p:sp>
          <p:nvSpPr>
            <p:cNvPr id="18" name="矩形: 圆角 17"/>
            <p:cNvSpPr/>
            <p:nvPr/>
          </p:nvSpPr>
          <p:spPr>
            <a:xfrm>
              <a:off x="5271869" y="1621947"/>
              <a:ext cx="2235200" cy="485602"/>
            </a:xfrm>
            <a:prstGeom prst="roundRect">
              <a:avLst>
                <a:gd name="adj" fmla="val 50000"/>
              </a:avLst>
            </a:prstGeom>
            <a:solidFill>
              <a:schemeClr val="accent2"/>
            </a:solidFill>
            <a:ln>
              <a:noFill/>
            </a:ln>
            <a:effectLst>
              <a:outerShdw blurRad="76200" dir="18900000" sy="23000" kx="-1200000" algn="bl" rotWithShape="0">
                <a:schemeClr val="accent2">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altLang="zh-CN" sz="24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阿里巴巴普惠体 B" panose="00020600040101010101" charset="-122"/>
                </a:rPr>
                <a:t>PART-03</a:t>
              </a:r>
              <a:endParaRPr kumimoji="0" lang="zh-CN" altLang="en-US" sz="24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阿里巴巴普惠体 B" panose="00020600040101010101" charset="-122"/>
              </a:endParaRPr>
            </a:p>
          </p:txBody>
        </p:sp>
        <p:grpSp>
          <p:nvGrpSpPr>
            <p:cNvPr id="19" name="组合 18"/>
            <p:cNvGrpSpPr/>
            <p:nvPr/>
          </p:nvGrpSpPr>
          <p:grpSpPr>
            <a:xfrm>
              <a:off x="5455390" y="4729006"/>
              <a:ext cx="1868158" cy="116114"/>
              <a:chOff x="5544458" y="4721200"/>
              <a:chExt cx="1868158" cy="116114"/>
            </a:xfrm>
          </p:grpSpPr>
          <p:sp>
            <p:nvSpPr>
              <p:cNvPr id="20" name="椭圆 19"/>
              <p:cNvSpPr/>
              <p:nvPr/>
            </p:nvSpPr>
            <p:spPr>
              <a:xfrm>
                <a:off x="5544458" y="4721200"/>
                <a:ext cx="116114" cy="1161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方正正大黑简体" panose="02000000000000000000" pitchFamily="2" charset="-122"/>
                  <a:ea typeface="微软雅黑" panose="020B0503020204020204" pitchFamily="34" charset="-122"/>
                  <a:cs typeface="+mn-cs"/>
                </a:endParaRPr>
              </a:p>
            </p:txBody>
          </p:sp>
          <p:sp>
            <p:nvSpPr>
              <p:cNvPr id="21" name="椭圆 20"/>
              <p:cNvSpPr/>
              <p:nvPr/>
            </p:nvSpPr>
            <p:spPr>
              <a:xfrm>
                <a:off x="5763464" y="4721200"/>
                <a:ext cx="116114" cy="1161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方正正大黑简体" panose="02000000000000000000" pitchFamily="2" charset="-122"/>
                  <a:ea typeface="微软雅黑" panose="020B0503020204020204" pitchFamily="34" charset="-122"/>
                  <a:cs typeface="+mn-cs"/>
                </a:endParaRPr>
              </a:p>
            </p:txBody>
          </p:sp>
          <p:sp>
            <p:nvSpPr>
              <p:cNvPr id="22" name="椭圆 21"/>
              <p:cNvSpPr/>
              <p:nvPr/>
            </p:nvSpPr>
            <p:spPr>
              <a:xfrm>
                <a:off x="5982470" y="4721200"/>
                <a:ext cx="116114" cy="1161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方正正大黑简体" panose="02000000000000000000" pitchFamily="2" charset="-122"/>
                  <a:ea typeface="微软雅黑" panose="020B0503020204020204" pitchFamily="34" charset="-122"/>
                  <a:cs typeface="+mn-cs"/>
                </a:endParaRPr>
              </a:p>
            </p:txBody>
          </p:sp>
          <p:sp>
            <p:nvSpPr>
              <p:cNvPr id="23" name="椭圆 22"/>
              <p:cNvSpPr/>
              <p:nvPr/>
            </p:nvSpPr>
            <p:spPr>
              <a:xfrm>
                <a:off x="6201475" y="4721200"/>
                <a:ext cx="116114" cy="1161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方正正大黑简体" panose="02000000000000000000" pitchFamily="2" charset="-122"/>
                  <a:ea typeface="微软雅黑" panose="020B0503020204020204" pitchFamily="34" charset="-122"/>
                  <a:cs typeface="+mn-cs"/>
                </a:endParaRPr>
              </a:p>
            </p:txBody>
          </p:sp>
          <p:sp>
            <p:nvSpPr>
              <p:cNvPr id="24" name="椭圆 23"/>
              <p:cNvSpPr/>
              <p:nvPr/>
            </p:nvSpPr>
            <p:spPr>
              <a:xfrm>
                <a:off x="6420481" y="4721200"/>
                <a:ext cx="116114" cy="1161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方正正大黑简体" panose="02000000000000000000" pitchFamily="2" charset="-122"/>
                  <a:ea typeface="微软雅黑" panose="020B0503020204020204" pitchFamily="34" charset="-122"/>
                  <a:cs typeface="+mn-cs"/>
                </a:endParaRPr>
              </a:p>
            </p:txBody>
          </p:sp>
          <p:sp>
            <p:nvSpPr>
              <p:cNvPr id="25" name="椭圆 24"/>
              <p:cNvSpPr/>
              <p:nvPr/>
            </p:nvSpPr>
            <p:spPr>
              <a:xfrm>
                <a:off x="6639487" y="4721200"/>
                <a:ext cx="116114" cy="1161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方正正大黑简体" panose="02000000000000000000" pitchFamily="2" charset="-122"/>
                  <a:ea typeface="微软雅黑" panose="020B0503020204020204" pitchFamily="34" charset="-122"/>
                  <a:cs typeface="+mn-cs"/>
                </a:endParaRPr>
              </a:p>
            </p:txBody>
          </p:sp>
          <p:sp>
            <p:nvSpPr>
              <p:cNvPr id="26" name="椭圆 25"/>
              <p:cNvSpPr/>
              <p:nvPr/>
            </p:nvSpPr>
            <p:spPr>
              <a:xfrm>
                <a:off x="6858492" y="4721200"/>
                <a:ext cx="116114" cy="1161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方正正大黑简体" panose="02000000000000000000" pitchFamily="2" charset="-122"/>
                  <a:ea typeface="微软雅黑" panose="020B0503020204020204" pitchFamily="34" charset="-122"/>
                  <a:cs typeface="+mn-cs"/>
                </a:endParaRPr>
              </a:p>
            </p:txBody>
          </p:sp>
          <p:sp>
            <p:nvSpPr>
              <p:cNvPr id="27" name="椭圆 26"/>
              <p:cNvSpPr/>
              <p:nvPr/>
            </p:nvSpPr>
            <p:spPr>
              <a:xfrm>
                <a:off x="7077497" y="4721200"/>
                <a:ext cx="116114" cy="1161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方正正大黑简体" panose="02000000000000000000" pitchFamily="2" charset="-122"/>
                  <a:ea typeface="微软雅黑" panose="020B0503020204020204" pitchFamily="34" charset="-122"/>
                  <a:cs typeface="+mn-cs"/>
                </a:endParaRPr>
              </a:p>
            </p:txBody>
          </p:sp>
          <p:sp>
            <p:nvSpPr>
              <p:cNvPr id="28" name="椭圆 27"/>
              <p:cNvSpPr/>
              <p:nvPr/>
            </p:nvSpPr>
            <p:spPr>
              <a:xfrm>
                <a:off x="7296502" y="4721200"/>
                <a:ext cx="116114" cy="1161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方正正大黑简体" panose="02000000000000000000" pitchFamily="2" charset="-122"/>
                  <a:ea typeface="微软雅黑" panose="020B0503020204020204" pitchFamily="34" charset="-122"/>
                  <a:cs typeface="+mn-cs"/>
                </a:endParaRPr>
              </a:p>
            </p:txBody>
          </p:sp>
        </p:grpSp>
      </p:grpSp>
    </p:spTree>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3000">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稻壳儿鸭鸭 1"/>
          <p:cNvSpPr/>
          <p:nvPr/>
        </p:nvSpPr>
        <p:spPr>
          <a:xfrm>
            <a:off x="2058897" y="3012428"/>
            <a:ext cx="4504214" cy="2477601"/>
          </a:xfrm>
          <a:prstGeom prst="rect">
            <a:avLst/>
          </a:prstGeom>
        </p:spPr>
        <p:txBody>
          <a:bodyPr wrap="square">
            <a:spAutoFit/>
          </a:bodyPr>
          <a:lstStyle/>
          <a:p>
            <a:pPr marL="0" marR="0" lvl="0" indent="0" algn="l" defTabSz="914400" rtl="0" eaLnBrk="1" fontAlgn="auto" latinLnBrk="0" hangingPunct="1">
              <a:lnSpc>
                <a:spcPct val="200000"/>
              </a:lnSpc>
              <a:spcBef>
                <a:spcPct val="0"/>
              </a:spcBef>
              <a:spcAft>
                <a:spcPct val="0"/>
              </a:spcAft>
              <a:buClr>
                <a:srgbClr val="04933B"/>
              </a:buClr>
              <a:buSzTx/>
              <a:buFontTx/>
              <a:buNone/>
              <a:defRPr/>
            </a:pPr>
            <a:r>
              <a:rPr kumimoji="0" lang="zh-CN" altLang="en-US" sz="2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国家发改委、生态环境部等</a:t>
            </a:r>
            <a:r>
              <a:rPr kumimoji="0" lang="en-US" altLang="zh-CN" sz="2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16</a:t>
            </a:r>
            <a:r>
              <a:rPr kumimoji="0" lang="zh-CN" altLang="en-US" sz="2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部门联合印发</a:t>
            </a:r>
            <a:r>
              <a:rPr kumimoji="0" lang="en-US" altLang="zh-CN" sz="2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a:t>
            </a:r>
            <a:r>
              <a:rPr kumimoji="0" lang="zh-CN" altLang="en-US" sz="2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关于开展</a:t>
            </a:r>
            <a:r>
              <a:rPr kumimoji="0" lang="en-US" altLang="zh-CN" sz="2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20XX</a:t>
            </a:r>
            <a:r>
              <a:rPr kumimoji="0" lang="zh-CN" altLang="en-US" sz="2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年全国节能宣传周和全国低碳日活动的通知</a:t>
            </a:r>
            <a:r>
              <a:rPr kumimoji="0" lang="en-US" altLang="zh-CN" sz="2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a:t>
            </a:r>
          </a:p>
          <a:p>
            <a:pPr marL="0" marR="0" lvl="0" indent="0" algn="l" defTabSz="914400" rtl="0" eaLnBrk="1" fontAlgn="auto" latinLnBrk="0" hangingPunct="1">
              <a:lnSpc>
                <a:spcPct val="200000"/>
              </a:lnSpc>
              <a:spcBef>
                <a:spcPct val="0"/>
              </a:spcBef>
              <a:spcAft>
                <a:spcPct val="0"/>
              </a:spcAft>
              <a:buClr>
                <a:srgbClr val="04933B"/>
              </a:buClr>
              <a:buSzTx/>
              <a:buFontTx/>
              <a:buNone/>
              <a:defRPr/>
            </a:pPr>
            <a:r>
              <a:rPr kumimoji="0" lang="zh-CN" altLang="en-US" sz="2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（以下简称</a:t>
            </a:r>
            <a:r>
              <a:rPr kumimoji="0" lang="en-US" altLang="zh-CN" sz="2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a:t>
            </a:r>
            <a:r>
              <a:rPr kumimoji="0" lang="zh-CN" altLang="en-US" sz="2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通知</a:t>
            </a:r>
            <a:r>
              <a:rPr kumimoji="0" lang="en-US" altLang="zh-CN" sz="2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a:t>
            </a:r>
            <a:r>
              <a:rPr kumimoji="0" lang="zh-CN" altLang="en-US" sz="2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a:t>
            </a:r>
          </a:p>
        </p:txBody>
      </p:sp>
      <p:grpSp>
        <p:nvGrpSpPr>
          <p:cNvPr id="14" name="稻壳儿鸭鸭 2"/>
          <p:cNvGrpSpPr/>
          <p:nvPr/>
        </p:nvGrpSpPr>
        <p:grpSpPr>
          <a:xfrm>
            <a:off x="1435100" y="1903251"/>
            <a:ext cx="9321800" cy="3864299"/>
            <a:chOff x="8245233" y="-136201"/>
            <a:chExt cx="9321800" cy="3864299"/>
          </a:xfrm>
        </p:grpSpPr>
        <p:sp>
          <p:nvSpPr>
            <p:cNvPr id="15" name="稻壳儿鸭鸭 2-1"/>
            <p:cNvSpPr/>
            <p:nvPr/>
          </p:nvSpPr>
          <p:spPr>
            <a:xfrm>
              <a:off x="8245233" y="166696"/>
              <a:ext cx="9321800" cy="3561402"/>
            </a:xfrm>
            <a:prstGeom prst="rect">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endParaRPr>
            </a:p>
          </p:txBody>
        </p:sp>
        <p:grpSp>
          <p:nvGrpSpPr>
            <p:cNvPr id="16" name="组合 15"/>
            <p:cNvGrpSpPr/>
            <p:nvPr/>
          </p:nvGrpSpPr>
          <p:grpSpPr>
            <a:xfrm>
              <a:off x="9230155" y="-136201"/>
              <a:ext cx="7351956" cy="736424"/>
              <a:chOff x="943114" y="1761801"/>
              <a:chExt cx="7351956" cy="736424"/>
            </a:xfrm>
          </p:grpSpPr>
          <p:grpSp>
            <p:nvGrpSpPr>
              <p:cNvPr id="17" name="组合 16"/>
              <p:cNvGrpSpPr/>
              <p:nvPr/>
            </p:nvGrpSpPr>
            <p:grpSpPr>
              <a:xfrm>
                <a:off x="1085023" y="1761801"/>
                <a:ext cx="7068139" cy="736424"/>
                <a:chOff x="1386245" y="2546360"/>
                <a:chExt cx="9566638" cy="996740"/>
              </a:xfrm>
            </p:grpSpPr>
            <p:sp>
              <p:nvSpPr>
                <p:cNvPr id="19" name="稻壳儿鸭鸭 2-2"/>
                <p:cNvSpPr/>
                <p:nvPr/>
              </p:nvSpPr>
              <p:spPr>
                <a:xfrm>
                  <a:off x="10632492" y="2546362"/>
                  <a:ext cx="320391" cy="409965"/>
                </a:xfrm>
                <a:prstGeom prst="triangle">
                  <a:avLst/>
                </a:prstGeom>
                <a:solidFill>
                  <a:schemeClr val="accent1">
                    <a:lumMod val="50000"/>
                  </a:schemeClr>
                </a:solidFill>
                <a:ln>
                  <a:noFill/>
                </a:ln>
              </p:spPr>
              <p:style>
                <a:lnRef idx="2">
                  <a:srgbClr val="C00000">
                    <a:shade val="50000"/>
                  </a:srgbClr>
                </a:lnRef>
                <a:fillRef idx="1">
                  <a:srgbClr val="C00000"/>
                </a:fillRef>
                <a:effectRef idx="0">
                  <a:srgbClr val="C00000"/>
                </a:effectRef>
                <a:fontRef idx="minor">
                  <a:srgbClr val="FFFFFF"/>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思源黑体" panose="020B0500000000000000" pitchFamily="34" charset="-122"/>
                  </a:endParaRPr>
                </a:p>
              </p:txBody>
            </p:sp>
            <p:sp>
              <p:nvSpPr>
                <p:cNvPr id="20" name="稻壳儿鸭鸭 2-3"/>
                <p:cNvSpPr/>
                <p:nvPr/>
              </p:nvSpPr>
              <p:spPr>
                <a:xfrm>
                  <a:off x="1386245" y="2546362"/>
                  <a:ext cx="320391" cy="409965"/>
                </a:xfrm>
                <a:prstGeom prst="triangle">
                  <a:avLst/>
                </a:prstGeom>
                <a:solidFill>
                  <a:schemeClr val="accent1">
                    <a:lumMod val="50000"/>
                  </a:schemeClr>
                </a:solidFill>
                <a:ln>
                  <a:noFill/>
                </a:ln>
              </p:spPr>
              <p:style>
                <a:lnRef idx="2">
                  <a:srgbClr val="C00000">
                    <a:shade val="50000"/>
                  </a:srgbClr>
                </a:lnRef>
                <a:fillRef idx="1">
                  <a:srgbClr val="C00000"/>
                </a:fillRef>
                <a:effectRef idx="0">
                  <a:srgbClr val="C00000"/>
                </a:effectRef>
                <a:fontRef idx="minor">
                  <a:srgbClr val="FFFFFF"/>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思源黑体" panose="020B0500000000000000" pitchFamily="34" charset="-122"/>
                  </a:endParaRPr>
                </a:p>
              </p:txBody>
            </p:sp>
            <p:sp>
              <p:nvSpPr>
                <p:cNvPr id="21" name="稻壳儿鸭鸭 2-4"/>
                <p:cNvSpPr/>
                <p:nvPr/>
              </p:nvSpPr>
              <p:spPr>
                <a:xfrm flipV="1">
                  <a:off x="1546707" y="2546360"/>
                  <a:ext cx="9245714" cy="996740"/>
                </a:xfrm>
                <a:prstGeom prst="trapezoid">
                  <a:avLst/>
                </a:prstGeom>
                <a:solidFill>
                  <a:schemeClr val="accent1"/>
                </a:solidFill>
                <a:ln>
                  <a:noFill/>
                </a:ln>
              </p:spPr>
              <p:style>
                <a:lnRef idx="2">
                  <a:srgbClr val="C00000">
                    <a:shade val="50000"/>
                  </a:srgbClr>
                </a:lnRef>
                <a:fillRef idx="1">
                  <a:srgbClr val="C00000"/>
                </a:fillRef>
                <a:effectRef idx="0">
                  <a:srgbClr val="C00000"/>
                </a:effectRef>
                <a:fontRef idx="minor">
                  <a:srgbClr val="FFFFFF"/>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思源黑体" panose="020B0500000000000000" pitchFamily="34" charset="-122"/>
                  </a:endParaRPr>
                </a:p>
              </p:txBody>
            </p:sp>
          </p:grpSp>
          <p:sp>
            <p:nvSpPr>
              <p:cNvPr id="18" name="稻壳儿鸭鸭 2-5"/>
              <p:cNvSpPr/>
              <p:nvPr/>
            </p:nvSpPr>
            <p:spPr>
              <a:xfrm>
                <a:off x="943114" y="1837626"/>
                <a:ext cx="7351956" cy="523220"/>
              </a:xfrm>
              <a:prstGeom prst="rect">
                <a:avLst/>
              </a:prstGeom>
            </p:spPr>
            <p:txBody>
              <a:bodyPr wrap="square">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altLang="zh-CN" sz="2800" b="0" i="0" u="none" strike="noStrike" kern="1200" cap="none" spc="60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rPr>
                  <a:t>《</a:t>
                </a:r>
                <a:r>
                  <a:rPr kumimoji="0" lang="zh-CN" altLang="en-US" sz="2800" b="0" i="0" u="none" strike="noStrike" kern="1200" cap="none" spc="60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rPr>
                  <a:t>通知</a:t>
                </a:r>
                <a:r>
                  <a:rPr kumimoji="0" lang="en-US" altLang="zh-CN" sz="2800" b="0" i="0" u="none" strike="noStrike" kern="1200" cap="none" spc="60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rPr>
                  <a:t>》</a:t>
                </a:r>
              </a:p>
            </p:txBody>
          </p:sp>
        </p:grpSp>
      </p:grpSp>
      <p:grpSp>
        <p:nvGrpSpPr>
          <p:cNvPr id="22" name="稻壳儿鸭鸭 3"/>
          <p:cNvGrpSpPr/>
          <p:nvPr/>
        </p:nvGrpSpPr>
        <p:grpSpPr>
          <a:xfrm>
            <a:off x="1791004" y="791564"/>
            <a:ext cx="5400000" cy="789418"/>
            <a:chOff x="1676400" y="735772"/>
            <a:chExt cx="5400000" cy="789418"/>
          </a:xfrm>
        </p:grpSpPr>
        <p:sp>
          <p:nvSpPr>
            <p:cNvPr id="23" name="稻壳儿鸭鸭 3-1"/>
            <p:cNvSpPr txBox="1"/>
            <p:nvPr/>
          </p:nvSpPr>
          <p:spPr>
            <a:xfrm>
              <a:off x="1676400" y="735772"/>
              <a:ext cx="5400000" cy="492443"/>
            </a:xfrm>
            <a:prstGeom prst="rect">
              <a:avLst/>
            </a:prstGeom>
            <a:noFill/>
          </p:spPr>
          <p:txBody>
            <a:bodyPr wrap="square" lIns="0" tIns="0" rIns="0" bIns="0" rtlCol="0" anchor="ctr" anchorCtr="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en-US" altLang="zh-CN"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a:t>
              </a:r>
              <a:r>
                <a:rPr kumimoji="0" lang="zh-CN" altLang="en-US"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通知</a:t>
              </a:r>
              <a:r>
                <a:rPr kumimoji="0" lang="en-US" altLang="zh-CN"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a:t>
              </a:r>
              <a:r>
                <a:rPr kumimoji="0" lang="zh-CN" altLang="en-US"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重点解读</a:t>
              </a:r>
            </a:p>
          </p:txBody>
        </p:sp>
        <p:sp>
          <p:nvSpPr>
            <p:cNvPr id="24" name="稻壳儿鸭鸭 3-2"/>
            <p:cNvSpPr txBox="1"/>
            <p:nvPr/>
          </p:nvSpPr>
          <p:spPr>
            <a:xfrm>
              <a:off x="1676400" y="1178941"/>
              <a:ext cx="2520000" cy="623248"/>
            </a:xfrm>
            <a:prstGeom prst="rect">
              <a:avLst/>
            </a:prstGeom>
            <a:noFill/>
          </p:spPr>
          <p:txBody>
            <a:bodyPr wrap="none" lIns="0" rtlCol="0">
              <a:spAutoFit/>
            </a:bodyPr>
            <a:lstStyle>
              <a:defPPr>
                <a:defRPr lang="zh-CN"/>
              </a:defPPr>
              <a:lvl1pPr marR="0" lvl="0" indent="0" fontAlgn="auto">
                <a:lnSpc>
                  <a:spcPct val="150000"/>
                </a:lnSpc>
                <a:spcBef>
                  <a:spcPct val="0"/>
                </a:spcBef>
                <a:spcAft>
                  <a:spcPct val="0"/>
                </a:spcAft>
                <a:buClrTx/>
                <a:buSzTx/>
                <a:buFontTx/>
                <a:buNone/>
                <a:defRPr kumimoji="0" sz="1200" b="0" i="0" u="none" strike="noStrike" cap="none" spc="0" normalizeH="0" baseline="0">
                  <a:ln>
                    <a:noFill/>
                  </a:ln>
                  <a:solidFill>
                    <a:prstClr val="white">
                      <a:lumMod val="50000"/>
                    </a:prstClr>
                  </a:solidFill>
                  <a:effectLst/>
                  <a:uLnTx/>
                  <a:uFillTx/>
                  <a:latin typeface="方正正大黑简体" panose="02000000000000000000" pitchFamily="2" charset="-122"/>
                  <a:ea typeface="方正正大黑简体" panose="02000000000000000000" pitchFamily="2" charset="-122"/>
                  <a:cs typeface="+mn-ea"/>
                </a:defRPr>
              </a:lvl1pPr>
            </a:lstStyle>
            <a:p>
              <a:r>
                <a:rPr lang="en-US" altLang="zh-CN" dirty="0">
                  <a:sym typeface="思源黑体 Light" panose="020B0300000000000000" pitchFamily="34" charset="-122"/>
                </a:rPr>
                <a:t>Energy conservation publicity</a:t>
              </a:r>
            </a:p>
          </p:txBody>
        </p:sp>
      </p:grpSp>
      <p:pic>
        <p:nvPicPr>
          <p:cNvPr id="4" name="稻壳儿鸭鸭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109019" y="3286825"/>
            <a:ext cx="3130163" cy="1909399"/>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1" dur="50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par>
                          <p:cTn id="8" fill="hold" nodeType="afterGroup">
                            <p:stCondLst>
                              <p:cond delay="500"/>
                            </p:stCondLst>
                            <p:childTnLst>
                              <p:par>
                                <p:cTn id="9" presetID="22" presetClass="entr" presetSubtype="4" dur="50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down)">
                                      <p:cBhvr>
                                        <p:cTn id="1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866900" y="3046253"/>
            <a:ext cx="4419600" cy="2477601"/>
          </a:xfrm>
          <a:prstGeom prst="rect">
            <a:avLst/>
          </a:prstGeom>
        </p:spPr>
        <p:txBody>
          <a:bodyPr wrap="square">
            <a:spAutoFit/>
          </a:bodyPr>
          <a:lstStyle/>
          <a:p>
            <a:pPr marL="0" marR="0" lvl="0" indent="0" algn="l" defTabSz="914400" rtl="0" eaLnBrk="1" fontAlgn="auto" latinLnBrk="0" hangingPunct="1">
              <a:lnSpc>
                <a:spcPct val="200000"/>
              </a:lnSpc>
              <a:spcBef>
                <a:spcPct val="0"/>
              </a:spcBef>
              <a:spcAft>
                <a:spcPct val="0"/>
              </a:spcAft>
              <a:buClr>
                <a:srgbClr val="04933B"/>
              </a:buClr>
              <a:buSzTx/>
              <a:buFontTx/>
              <a:buNone/>
              <a:defRPr/>
            </a:pPr>
            <a:r>
              <a:rPr kumimoji="0" sz="2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今年全国节能宣传周活动主题是“</a:t>
            </a:r>
            <a:r>
              <a:rPr kumimoji="0" sz="2000" b="0" i="0" u="none" strike="noStrike" kern="1200" cap="none" spc="0" normalizeH="0" baseline="0" noProof="0" dirty="0" err="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绿色低碳，节能先行</a:t>
            </a:r>
            <a:r>
              <a:rPr kumimoji="0" sz="2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a:t>
            </a:r>
            <a:r>
              <a:rPr kumimoji="0" sz="2000" b="0" i="0" u="none" strike="noStrike" kern="1200" cap="none" spc="0" normalizeH="0" baseline="0" noProof="0" dirty="0" err="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全国低碳日活动主题是“落实‘双碳’行动，共建美丽家园</a:t>
            </a:r>
            <a:r>
              <a:rPr kumimoji="0" sz="2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a:t>
            </a:r>
          </a:p>
        </p:txBody>
      </p:sp>
      <p:grpSp>
        <p:nvGrpSpPr>
          <p:cNvPr id="7" name="组合 6"/>
          <p:cNvGrpSpPr/>
          <p:nvPr/>
        </p:nvGrpSpPr>
        <p:grpSpPr>
          <a:xfrm>
            <a:off x="1791004" y="791564"/>
            <a:ext cx="5400000" cy="789418"/>
            <a:chOff x="1676400" y="735772"/>
            <a:chExt cx="5400000" cy="789418"/>
          </a:xfrm>
        </p:grpSpPr>
        <p:sp>
          <p:nvSpPr>
            <p:cNvPr id="8" name="文本框 7"/>
            <p:cNvSpPr txBox="1"/>
            <p:nvPr/>
          </p:nvSpPr>
          <p:spPr>
            <a:xfrm>
              <a:off x="1676400" y="735772"/>
              <a:ext cx="5400000" cy="492443"/>
            </a:xfrm>
            <a:prstGeom prst="rect">
              <a:avLst/>
            </a:prstGeom>
            <a:noFill/>
          </p:spPr>
          <p:txBody>
            <a:bodyPr wrap="square" lIns="0" tIns="0" rIns="0" bIns="0" rtlCol="0" anchor="ctr" anchorCtr="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en-US" altLang="zh-CN"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a:t>
              </a:r>
              <a:r>
                <a:rPr kumimoji="0" lang="zh-CN" altLang="en-US"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通知</a:t>
              </a:r>
              <a:r>
                <a:rPr kumimoji="0" lang="en-US" altLang="zh-CN"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a:t>
              </a:r>
              <a:r>
                <a:rPr kumimoji="0" lang="zh-CN" altLang="en-US"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重点解读</a:t>
              </a:r>
            </a:p>
          </p:txBody>
        </p:sp>
        <p:sp>
          <p:nvSpPr>
            <p:cNvPr id="10" name="文本框 9"/>
            <p:cNvSpPr txBox="1"/>
            <p:nvPr/>
          </p:nvSpPr>
          <p:spPr>
            <a:xfrm>
              <a:off x="1676400" y="1178941"/>
              <a:ext cx="2520000" cy="623248"/>
            </a:xfrm>
            <a:prstGeom prst="rect">
              <a:avLst/>
            </a:prstGeom>
            <a:noFill/>
          </p:spPr>
          <p:txBody>
            <a:bodyPr wrap="none" lIns="0" rtlCol="0">
              <a:spAutoFit/>
            </a:bodyPr>
            <a:lstStyle>
              <a:defPPr>
                <a:defRPr lang="zh-CN"/>
              </a:defPPr>
              <a:lvl1pPr marR="0" lvl="0" indent="0" fontAlgn="auto">
                <a:lnSpc>
                  <a:spcPct val="150000"/>
                </a:lnSpc>
                <a:spcBef>
                  <a:spcPct val="0"/>
                </a:spcBef>
                <a:spcAft>
                  <a:spcPct val="0"/>
                </a:spcAft>
                <a:buClrTx/>
                <a:buSzTx/>
                <a:buFontTx/>
                <a:buNone/>
                <a:defRPr kumimoji="0" sz="1200" b="0" i="0" u="none" strike="noStrike" cap="none" spc="0" normalizeH="0" baseline="0">
                  <a:ln>
                    <a:noFill/>
                  </a:ln>
                  <a:solidFill>
                    <a:prstClr val="white">
                      <a:lumMod val="50000"/>
                    </a:prstClr>
                  </a:solidFill>
                  <a:effectLst/>
                  <a:uLnTx/>
                  <a:uFillTx/>
                  <a:latin typeface="方正正大黑简体" panose="02000000000000000000" pitchFamily="2" charset="-122"/>
                  <a:ea typeface="方正正大黑简体" panose="02000000000000000000" pitchFamily="2" charset="-122"/>
                  <a:cs typeface="+mn-ea"/>
                </a:defRPr>
              </a:lvl1pPr>
            </a:lstStyle>
            <a:p>
              <a:r>
                <a:rPr lang="en-US" altLang="zh-CN" dirty="0">
                  <a:sym typeface="思源黑体 Light" panose="020B0300000000000000" pitchFamily="34" charset="-122"/>
                </a:rPr>
                <a:t>Energy conservation publicity</a:t>
              </a:r>
            </a:p>
          </p:txBody>
        </p:sp>
      </p:grpSp>
      <p:sp>
        <p:nvSpPr>
          <p:cNvPr id="14" name="文本框 13"/>
          <p:cNvSpPr txBox="1"/>
          <p:nvPr/>
        </p:nvSpPr>
        <p:spPr>
          <a:xfrm>
            <a:off x="3936000" y="2007545"/>
            <a:ext cx="4320000" cy="540000"/>
          </a:xfrm>
          <a:prstGeom prst="roundRect">
            <a:avLst>
              <a:gd name="adj" fmla="val 50000"/>
            </a:avLst>
          </a:prstGeom>
          <a:solidFill>
            <a:schemeClr val="accent1"/>
          </a:solidFill>
        </p:spPr>
        <p:txBody>
          <a:bodyPr wrap="square" anchor="ctr" anchorCtr="1">
            <a:no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4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mn-cs"/>
              </a:rPr>
              <a:t>“绿色低碳，节能先行”</a:t>
            </a:r>
          </a:p>
        </p:txBody>
      </p:sp>
      <p:pic>
        <p:nvPicPr>
          <p:cNvPr id="6" name="图片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85226" y="2978789"/>
            <a:ext cx="3500947" cy="2317628"/>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1" dur="50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879196" y="1192121"/>
            <a:ext cx="10433608" cy="4397238"/>
          </a:xfrm>
          <a:prstGeom prst="rect">
            <a:avLst/>
          </a:prstGeom>
          <a:solidFill>
            <a:schemeClr val="bg1">
              <a:alpha val="9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endParaRPr>
          </a:p>
        </p:txBody>
      </p:sp>
      <p:sp>
        <p:nvSpPr>
          <p:cNvPr id="26" name="矩形 25"/>
          <p:cNvSpPr/>
          <p:nvPr/>
        </p:nvSpPr>
        <p:spPr>
          <a:xfrm>
            <a:off x="1409700" y="2061215"/>
            <a:ext cx="9550400" cy="3332900"/>
          </a:xfrm>
          <a:prstGeom prst="rect">
            <a:avLst/>
          </a:prstGeom>
        </p:spPr>
        <p:txBody>
          <a:bodyPr wrap="square">
            <a:spAutoFit/>
          </a:bodyPr>
          <a:lstStyle/>
          <a:p>
            <a:pPr marL="0" marR="0" lvl="0" indent="0" algn="l" defTabSz="914400" rtl="0" eaLnBrk="1" fontAlgn="auto" latinLnBrk="0" hangingPunct="1">
              <a:lnSpc>
                <a:spcPct val="200000"/>
              </a:lnSpc>
              <a:spcBef>
                <a:spcPct val="0"/>
              </a:spcBef>
              <a:spcAft>
                <a:spcPct val="0"/>
              </a:spcAft>
              <a:buClrTx/>
              <a:buSzTx/>
              <a:buFontTx/>
              <a:buNone/>
              <a:defRPr/>
            </a:pPr>
            <a:r>
              <a:rPr kumimoji="0"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为深入贯彻习近平新时代中国特色社会主义思想，全面贯彻党的十九大和十九届历次全会精神，深入践行习近平生态文明思想，立足新发展阶段，完整、准确、全面贯彻新发展理念，构建新发展格局，推动高质量发展，广泛开展节能降碳宣传教育，大力倡导绿色低碳生产生活方式，积极营造节能降碳浓厚氛围，加快促进经济社会发展全面绿色转型，</a:t>
            </a:r>
            <a:r>
              <a:rPr kumimoji="0" 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20XX</a:t>
            </a:r>
            <a:r>
              <a:rPr kumimoji="0"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年全国节能宣传周定为6月13日至19日，全国低碳日定为6月15日。今年全国节能宣传周活动主题是“绿色低碳，节能先行”。全国低碳日活动主题是“落实‘双碳’行动，共建美丽家园”。</a:t>
            </a:r>
          </a:p>
        </p:txBody>
      </p:sp>
      <p:sp>
        <p:nvSpPr>
          <p:cNvPr id="29" name="文本框 28"/>
          <p:cNvSpPr txBox="1"/>
          <p:nvPr/>
        </p:nvSpPr>
        <p:spPr>
          <a:xfrm>
            <a:off x="3027166" y="1174103"/>
            <a:ext cx="6137667"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360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rPr>
              <a:t>绿色低碳，节能先行</a:t>
            </a:r>
          </a:p>
        </p:txBody>
      </p:sp>
      <p:sp>
        <p:nvSpPr>
          <p:cNvPr id="2" name="文本框 1"/>
          <p:cNvSpPr txBox="1"/>
          <p:nvPr/>
        </p:nvSpPr>
        <p:spPr>
          <a:xfrm>
            <a:off x="1633491" y="1074198"/>
            <a:ext cx="1455938" cy="184666"/>
          </a:xfrm>
          <a:prstGeom prst="rect">
            <a:avLst/>
          </a:prstGeom>
          <a:noFill/>
        </p:spPr>
        <p:txBody>
          <a:bodyPr wrap="square" rtlCol="0">
            <a:spAutoFit/>
          </a:bodyPr>
          <a:lstStyle/>
          <a:p>
            <a:r>
              <a:rPr lang="en-US" altLang="zh-CN" sz="600" dirty="0">
                <a:solidFill>
                  <a:srgbClr val="FEFEFB"/>
                </a:solidFill>
              </a:rPr>
              <a:t>https://www.ypppt.com/</a:t>
            </a:r>
            <a:endParaRPr lang="zh-CN" altLang="en-US" sz="600" dirty="0">
              <a:solidFill>
                <a:srgbClr val="FEFEFB"/>
              </a:solidFill>
            </a:endParaRPr>
          </a:p>
        </p:txBody>
      </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dur="50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500"/>
                                        <p:tgtEl>
                                          <p:spTgt spid="24"/>
                                        </p:tgtEl>
                                      </p:cBhvr>
                                    </p:animEffect>
                                  </p:childTnLst>
                                </p:cTn>
                              </p:par>
                            </p:childTnLst>
                          </p:cTn>
                        </p:par>
                        <p:par>
                          <p:cTn id="8" fill="hold" nodeType="afterGroup">
                            <p:stCondLst>
                              <p:cond delay="500"/>
                            </p:stCondLst>
                            <p:childTnLst>
                              <p:par>
                                <p:cTn id="9" presetID="22" presetClass="entr" presetSubtype="1" dur="50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par>
                          <p:cTn id="12" fill="hold" nodeType="afterGroup">
                            <p:stCondLst>
                              <p:cond delay="1000"/>
                            </p:stCondLst>
                            <p:childTnLst>
                              <p:par>
                                <p:cTn id="13" presetID="42" presetClass="entr" presetSubtype="0" dur="1000"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1000"/>
                                        <p:tgtEl>
                                          <p:spTgt spid="29"/>
                                        </p:tgtEl>
                                      </p:cBhvr>
                                    </p:animEffect>
                                    <p:anim calcmode="lin" valueType="num">
                                      <p:cBhvr>
                                        <p:cTn id="16" dur="1000" fill="hold"/>
                                        <p:tgtEl>
                                          <p:spTgt spid="29"/>
                                        </p:tgtEl>
                                        <p:attrNameLst>
                                          <p:attrName>ppt_x</p:attrName>
                                        </p:attrNameLst>
                                      </p:cBhvr>
                                      <p:tavLst>
                                        <p:tav tm="0">
                                          <p:val>
                                            <p:strVal val="#ppt_x"/>
                                          </p:val>
                                        </p:tav>
                                        <p:tav tm="100000">
                                          <p:val>
                                            <p:strVal val="#ppt_x"/>
                                          </p:val>
                                        </p:tav>
                                      </p:tavLst>
                                    </p:anim>
                                    <p:anim calcmode="lin" valueType="num">
                                      <p:cBhvr>
                                        <p:cTn id="17"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6" grpId="0"/>
      <p:bldP spid="2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977900" y="1953895"/>
            <a:ext cx="10626725" cy="3957750"/>
          </a:xfrm>
          <a:prstGeom prst="rect">
            <a:avLst/>
          </a:prstGeom>
        </p:spPr>
        <p:txBody>
          <a:bodyPr wrap="square">
            <a:spAutoFit/>
          </a:bodyPr>
          <a:lstStyle/>
          <a:p>
            <a:pPr marL="0" marR="0" lvl="0" indent="0" algn="l" defTabSz="914400" rtl="0" eaLnBrk="1" fontAlgn="auto" latinLnBrk="0" hangingPunct="1">
              <a:lnSpc>
                <a:spcPct val="200000"/>
              </a:lnSpc>
              <a:spcBef>
                <a:spcPct val="0"/>
              </a:spcBef>
              <a:spcAft>
                <a:spcPct val="0"/>
              </a:spcAft>
              <a:buClr>
                <a:srgbClr val="04933B"/>
              </a:buClr>
              <a:buSzTx/>
              <a:buFontTx/>
              <a:buNone/>
              <a:defRPr/>
            </a:pPr>
            <a:r>
              <a:rPr kumimoji="0" sz="16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全国节能宣传周期间，国家发展改革委将会同有关部门和单位围绕宣传主题，深入开展相关宣传活动，进一步普及生态文明、绿色发展理念和知识，营造简约适度、绿色低碳、文明健康的社会风尚，不断增强全社会节能降碳意识和能力。各地区、各有关部门和单位要围绕宣传重点、创新宣传方式、加大宣传力度，组织动员社会各界积极参与；要采用活泼新颖多样、群众喜闻乐见的宣传手段，充分发挥电视、广播、报纸</a:t>
            </a:r>
            <a:endParaRPr kumimoji="0" 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endParaRPr>
          </a:p>
          <a:p>
            <a:pPr marL="0" marR="0" lvl="0" indent="0" algn="l" defTabSz="914400" rtl="0" eaLnBrk="1" fontAlgn="auto" latinLnBrk="0" hangingPunct="1">
              <a:lnSpc>
                <a:spcPct val="200000"/>
              </a:lnSpc>
              <a:spcBef>
                <a:spcPct val="0"/>
              </a:spcBef>
              <a:spcAft>
                <a:spcPct val="0"/>
              </a:spcAft>
              <a:buClr>
                <a:srgbClr val="04933B"/>
              </a:buClr>
              <a:buSzTx/>
              <a:buFontTx/>
              <a:buNone/>
              <a:defRPr/>
            </a:pPr>
            <a:r>
              <a:rPr kumimoji="0" sz="1600" b="0" i="0" u="none" strike="noStrike" kern="1200" cap="none" spc="0" normalizeH="0" baseline="0" noProof="0" dirty="0" err="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等传统媒体优势，积极运用网站及微信、微博、短视频、直播等新兴媒体</a:t>
            </a:r>
            <a:endParaRPr kumimoji="0" 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endParaRPr>
          </a:p>
          <a:p>
            <a:pPr marL="0" marR="0" lvl="0" indent="0" algn="l" defTabSz="914400" rtl="0" eaLnBrk="1" fontAlgn="auto" latinLnBrk="0" hangingPunct="1">
              <a:lnSpc>
                <a:spcPct val="200000"/>
              </a:lnSpc>
              <a:spcBef>
                <a:spcPct val="0"/>
              </a:spcBef>
              <a:spcAft>
                <a:spcPct val="0"/>
              </a:spcAft>
              <a:buClr>
                <a:srgbClr val="04933B"/>
              </a:buClr>
              <a:buSzTx/>
              <a:buFontTx/>
              <a:buNone/>
              <a:defRPr/>
            </a:pPr>
            <a:r>
              <a:rPr kumimoji="0" sz="16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a:t>
            </a:r>
            <a:r>
              <a:rPr kumimoji="0" sz="1600" b="0" i="0" u="none" strike="noStrike" kern="1200" cap="none" spc="0" normalizeH="0" baseline="0" noProof="0" dirty="0" err="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深入开展具有行业特点和地方特色的宣传活动；要加强与网络、通讯</a:t>
            </a:r>
            <a:r>
              <a:rPr kumimoji="0" sz="16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a:t>
            </a:r>
            <a:endParaRPr kumimoji="0" 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endParaRPr>
          </a:p>
          <a:p>
            <a:pPr marL="0" marR="0" lvl="0" indent="0" algn="l" defTabSz="914400" rtl="0" eaLnBrk="1" fontAlgn="auto" latinLnBrk="0" hangingPunct="1">
              <a:lnSpc>
                <a:spcPct val="200000"/>
              </a:lnSpc>
              <a:spcBef>
                <a:spcPct val="0"/>
              </a:spcBef>
              <a:spcAft>
                <a:spcPct val="0"/>
              </a:spcAft>
              <a:buClr>
                <a:srgbClr val="04933B"/>
              </a:buClr>
              <a:buSzTx/>
              <a:buFontTx/>
              <a:buNone/>
              <a:defRPr/>
            </a:pPr>
            <a:r>
              <a:rPr kumimoji="0" sz="1600" b="0" i="0" u="none" strike="noStrike" kern="1200" cap="none" spc="0" normalizeH="0" baseline="0" noProof="0" dirty="0" err="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交通、城管等部门的衔接，妥善做好相关宣传材料的推送、发布、播放及</a:t>
            </a:r>
            <a:endParaRPr kumimoji="0" 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endParaRPr>
          </a:p>
          <a:p>
            <a:pPr marL="0" marR="0" lvl="0" indent="0" algn="l" defTabSz="914400" rtl="0" eaLnBrk="1" fontAlgn="auto" latinLnBrk="0" hangingPunct="1">
              <a:lnSpc>
                <a:spcPct val="200000"/>
              </a:lnSpc>
              <a:spcBef>
                <a:spcPct val="0"/>
              </a:spcBef>
              <a:spcAft>
                <a:spcPct val="0"/>
              </a:spcAft>
              <a:buClr>
                <a:srgbClr val="04933B"/>
              </a:buClr>
              <a:buSzTx/>
              <a:buFontTx/>
              <a:buNone/>
              <a:defRPr/>
            </a:pPr>
            <a:r>
              <a:rPr kumimoji="0" sz="1600" b="0" i="0" u="none" strike="noStrike" kern="1200" cap="none" spc="0" normalizeH="0" baseline="0" noProof="0" dirty="0" err="1">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张贴等工作</a:t>
            </a:r>
            <a:r>
              <a:rPr kumimoji="0" sz="16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a:t>
            </a:r>
          </a:p>
        </p:txBody>
      </p:sp>
      <p:grpSp>
        <p:nvGrpSpPr>
          <p:cNvPr id="7" name="组合 6"/>
          <p:cNvGrpSpPr/>
          <p:nvPr/>
        </p:nvGrpSpPr>
        <p:grpSpPr>
          <a:xfrm>
            <a:off x="1791004" y="791564"/>
            <a:ext cx="5400000" cy="789418"/>
            <a:chOff x="1676400" y="735772"/>
            <a:chExt cx="5400000" cy="789418"/>
          </a:xfrm>
        </p:grpSpPr>
        <p:sp>
          <p:nvSpPr>
            <p:cNvPr id="8" name="文本框 7"/>
            <p:cNvSpPr txBox="1"/>
            <p:nvPr/>
          </p:nvSpPr>
          <p:spPr>
            <a:xfrm>
              <a:off x="1676400" y="735772"/>
              <a:ext cx="5400000" cy="492443"/>
            </a:xfrm>
            <a:prstGeom prst="rect">
              <a:avLst/>
            </a:prstGeom>
            <a:noFill/>
          </p:spPr>
          <p:txBody>
            <a:bodyPr wrap="square" lIns="0" tIns="0" rIns="0" bIns="0" rtlCol="0" anchor="ctr" anchorCtr="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en-US" altLang="zh-CN"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a:t>
              </a:r>
              <a:r>
                <a:rPr kumimoji="0" lang="zh-CN" altLang="en-US"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通知</a:t>
              </a:r>
              <a:r>
                <a:rPr kumimoji="0" lang="en-US" altLang="zh-CN"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a:t>
              </a:r>
              <a:r>
                <a:rPr kumimoji="0" lang="zh-CN" altLang="en-US"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重点解读</a:t>
              </a:r>
            </a:p>
          </p:txBody>
        </p:sp>
        <p:sp>
          <p:nvSpPr>
            <p:cNvPr id="10" name="文本框 9"/>
            <p:cNvSpPr txBox="1"/>
            <p:nvPr/>
          </p:nvSpPr>
          <p:spPr>
            <a:xfrm>
              <a:off x="1676400" y="1178941"/>
              <a:ext cx="2520000" cy="623248"/>
            </a:xfrm>
            <a:prstGeom prst="rect">
              <a:avLst/>
            </a:prstGeom>
            <a:noFill/>
          </p:spPr>
          <p:txBody>
            <a:bodyPr wrap="none" lIns="0" rtlCol="0">
              <a:spAutoFit/>
            </a:bodyPr>
            <a:lstStyle>
              <a:defPPr>
                <a:defRPr lang="zh-CN"/>
              </a:defPPr>
              <a:lvl1pPr marR="0" lvl="0" indent="0" fontAlgn="auto">
                <a:lnSpc>
                  <a:spcPct val="150000"/>
                </a:lnSpc>
                <a:spcBef>
                  <a:spcPct val="0"/>
                </a:spcBef>
                <a:spcAft>
                  <a:spcPct val="0"/>
                </a:spcAft>
                <a:buClrTx/>
                <a:buSzTx/>
                <a:buFontTx/>
                <a:buNone/>
                <a:defRPr kumimoji="0" sz="1200" b="0" i="0" u="none" strike="noStrike" cap="none" spc="0" normalizeH="0" baseline="0">
                  <a:ln>
                    <a:noFill/>
                  </a:ln>
                  <a:solidFill>
                    <a:prstClr val="white">
                      <a:lumMod val="50000"/>
                    </a:prstClr>
                  </a:solidFill>
                  <a:effectLst/>
                  <a:uLnTx/>
                  <a:uFillTx/>
                  <a:latin typeface="方正正大黑简体" panose="02000000000000000000" pitchFamily="2" charset="-122"/>
                  <a:ea typeface="方正正大黑简体" panose="02000000000000000000" pitchFamily="2" charset="-122"/>
                  <a:cs typeface="+mn-ea"/>
                </a:defRPr>
              </a:lvl1pPr>
            </a:lstStyle>
            <a:p>
              <a:r>
                <a:rPr lang="en-US" altLang="zh-CN" dirty="0">
                  <a:sym typeface="思源黑体 Light" panose="020B0300000000000000" pitchFamily="34" charset="-122"/>
                </a:rPr>
                <a:t>Energy conservation publicity</a:t>
              </a:r>
            </a:p>
          </p:txBody>
        </p:sp>
      </p:grpSp>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434366" y="3570872"/>
            <a:ext cx="2653937" cy="2340773"/>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1" dur="50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稻壳儿鸭鸭 1"/>
          <p:cNvSpPr/>
          <p:nvPr/>
        </p:nvSpPr>
        <p:spPr>
          <a:xfrm>
            <a:off x="4918510" y="2237831"/>
            <a:ext cx="6082364" cy="2985433"/>
          </a:xfrm>
          <a:prstGeom prst="rect">
            <a:avLst/>
          </a:prstGeom>
        </p:spPr>
        <p:txBody>
          <a:bodyPr wrap="square">
            <a:spAutoFit/>
          </a:bodyPr>
          <a:lstStyle/>
          <a:p>
            <a:pPr marL="0" marR="0" lvl="0" indent="0" algn="l" defTabSz="914400" rtl="0" eaLnBrk="1" fontAlgn="auto" latinLnBrk="0" hangingPunct="1">
              <a:lnSpc>
                <a:spcPct val="200000"/>
              </a:lnSpc>
              <a:spcBef>
                <a:spcPct val="0"/>
              </a:spcBef>
              <a:spcAft>
                <a:spcPct val="0"/>
              </a:spcAft>
              <a:buClr>
                <a:srgbClr val="04933B"/>
              </a:buClr>
              <a:buSzTx/>
              <a:buFontTx/>
              <a:buNone/>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rPr>
              <a:t>全国低碳日当天，生态环境部将会同有关部门和单位围绕宣传主题，开展“线上+线下”宣传活动，深入宣传低碳发展理念，普及应对气候变化知识，提升公众低碳意识，倡导公众选择简约适度、绿色低碳的生活方式。鼓励各地区、各有关部门和单位围绕活动主题和宣传重点，结合工作实际开展内容丰富、形式多样、各具特色的低碳宣传活动，动员全社会广泛参与低碳行动，培育引领低碳新风尚。</a:t>
            </a:r>
          </a:p>
        </p:txBody>
      </p:sp>
      <p:grpSp>
        <p:nvGrpSpPr>
          <p:cNvPr id="7" name="稻壳儿鸭鸭 2"/>
          <p:cNvGrpSpPr/>
          <p:nvPr/>
        </p:nvGrpSpPr>
        <p:grpSpPr>
          <a:xfrm>
            <a:off x="1791004" y="791564"/>
            <a:ext cx="5400000" cy="789418"/>
            <a:chOff x="1676400" y="735772"/>
            <a:chExt cx="5400000" cy="789418"/>
          </a:xfrm>
        </p:grpSpPr>
        <p:sp>
          <p:nvSpPr>
            <p:cNvPr id="8" name="稻壳儿鸭鸭 2-1"/>
            <p:cNvSpPr txBox="1"/>
            <p:nvPr/>
          </p:nvSpPr>
          <p:spPr>
            <a:xfrm>
              <a:off x="1676400" y="735772"/>
              <a:ext cx="5400000" cy="492443"/>
            </a:xfrm>
            <a:prstGeom prst="rect">
              <a:avLst/>
            </a:prstGeom>
            <a:noFill/>
          </p:spPr>
          <p:txBody>
            <a:bodyPr wrap="square" lIns="0" tIns="0" rIns="0" bIns="0" rtlCol="0" anchor="ctr" anchorCtr="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en-US" altLang="zh-CN"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a:t>
              </a:r>
              <a:r>
                <a:rPr kumimoji="0" lang="zh-CN" altLang="en-US"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通知</a:t>
              </a:r>
              <a:r>
                <a:rPr kumimoji="0" lang="en-US" altLang="zh-CN"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a:t>
              </a:r>
              <a:r>
                <a:rPr kumimoji="0" lang="zh-CN" altLang="en-US"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重点解读</a:t>
              </a:r>
            </a:p>
          </p:txBody>
        </p:sp>
        <p:sp>
          <p:nvSpPr>
            <p:cNvPr id="10" name="稻壳儿鸭鸭 2-2"/>
            <p:cNvSpPr txBox="1"/>
            <p:nvPr/>
          </p:nvSpPr>
          <p:spPr>
            <a:xfrm>
              <a:off x="1676400" y="1178941"/>
              <a:ext cx="2520000" cy="623248"/>
            </a:xfrm>
            <a:prstGeom prst="rect">
              <a:avLst/>
            </a:prstGeom>
            <a:noFill/>
          </p:spPr>
          <p:txBody>
            <a:bodyPr wrap="none" lIns="0" rtlCol="0">
              <a:spAutoFit/>
            </a:bodyPr>
            <a:lstStyle>
              <a:defPPr>
                <a:defRPr lang="zh-CN"/>
              </a:defPPr>
              <a:lvl1pPr marR="0" lvl="0" indent="0" fontAlgn="auto">
                <a:lnSpc>
                  <a:spcPct val="150000"/>
                </a:lnSpc>
                <a:spcBef>
                  <a:spcPct val="0"/>
                </a:spcBef>
                <a:spcAft>
                  <a:spcPct val="0"/>
                </a:spcAft>
                <a:buClrTx/>
                <a:buSzTx/>
                <a:buFontTx/>
                <a:buNone/>
                <a:defRPr kumimoji="0" sz="1200" b="0" i="0" u="none" strike="noStrike" cap="none" spc="0" normalizeH="0" baseline="0">
                  <a:ln>
                    <a:noFill/>
                  </a:ln>
                  <a:solidFill>
                    <a:prstClr val="white">
                      <a:lumMod val="50000"/>
                    </a:prstClr>
                  </a:solidFill>
                  <a:effectLst/>
                  <a:uLnTx/>
                  <a:uFillTx/>
                  <a:latin typeface="方正正大黑简体" panose="02000000000000000000" pitchFamily="2" charset="-122"/>
                  <a:ea typeface="方正正大黑简体" panose="02000000000000000000" pitchFamily="2" charset="-122"/>
                  <a:cs typeface="+mn-ea"/>
                </a:defRPr>
              </a:lvl1pPr>
            </a:lstStyle>
            <a:p>
              <a:r>
                <a:rPr lang="en-US" altLang="zh-CN" dirty="0">
                  <a:sym typeface="思源黑体 Light" panose="020B0300000000000000" pitchFamily="34" charset="-122"/>
                </a:rPr>
                <a:t>Energy conservation publicity</a:t>
              </a:r>
            </a:p>
          </p:txBody>
        </p:sp>
      </p:grpSp>
      <p:pic>
        <p:nvPicPr>
          <p:cNvPr id="4" name="稻壳儿鸭鸭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480036" y="2519864"/>
            <a:ext cx="2649201" cy="2421369"/>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1" dur="50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394691" y="1981200"/>
            <a:ext cx="6132265" cy="3477875"/>
          </a:xfrm>
          <a:prstGeom prst="rect">
            <a:avLst/>
          </a:prstGeom>
        </p:spPr>
        <p:txBody>
          <a:bodyPr wrap="square">
            <a:spAutoFit/>
          </a:bodyPr>
          <a:lstStyle/>
          <a:p>
            <a:pPr marL="0" marR="0" lvl="0" indent="0" algn="l" defTabSz="914400" rtl="0" eaLnBrk="1" fontAlgn="auto" latinLnBrk="0" hangingPunct="1">
              <a:lnSpc>
                <a:spcPct val="200000"/>
              </a:lnSpc>
              <a:spcBef>
                <a:spcPct val="0"/>
              </a:spcBef>
              <a:spcAft>
                <a:spcPct val="0"/>
              </a:spcAft>
              <a:buClr>
                <a:srgbClr val="04933B"/>
              </a:buClr>
              <a:buSzTx/>
              <a:buFontTx/>
              <a:buNone/>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rPr>
              <a:t>各地区节能宣传周和低碳日活动牵头部门要切实加强统筹协调和沟通协作，会同联合主办部门和单位做好本地区节能宣传周和低碳日的组织工作。联合主办、参与部门和单位要积极做好协同工作，组织本系统力量围绕宣传重点开展各类宣传活动。要丰富宣传形式，灵活采用线上线下相结合方式，积极开展优秀节能实践推介、节能低碳知识讲座、绿色低碳消费和绿色低碳出行引导等宣传活动，</a:t>
            </a:r>
            <a:endParaRPr kumimoji="0" lang="en-US" altLang="zh-CN" sz="16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endParaRPr>
          </a:p>
          <a:p>
            <a:pPr marL="0" marR="0" lvl="0" indent="0" algn="l" defTabSz="914400" rtl="0" eaLnBrk="1" fontAlgn="auto" latinLnBrk="0" hangingPunct="1">
              <a:lnSpc>
                <a:spcPct val="200000"/>
              </a:lnSpc>
              <a:spcBef>
                <a:spcPct val="0"/>
              </a:spcBef>
              <a:spcAft>
                <a:spcPct val="0"/>
              </a:spcAft>
              <a:buClr>
                <a:srgbClr val="04933B"/>
              </a:buClr>
              <a:buSzTx/>
              <a:buFontTx/>
              <a:buNone/>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rPr>
              <a:t>动员全民广泛深度参与节能宣传周和低碳日活动。</a:t>
            </a:r>
          </a:p>
        </p:txBody>
      </p:sp>
      <p:grpSp>
        <p:nvGrpSpPr>
          <p:cNvPr id="7" name="组合 6"/>
          <p:cNvGrpSpPr/>
          <p:nvPr/>
        </p:nvGrpSpPr>
        <p:grpSpPr>
          <a:xfrm>
            <a:off x="1791004" y="791564"/>
            <a:ext cx="5400000" cy="789418"/>
            <a:chOff x="1676400" y="735772"/>
            <a:chExt cx="5400000" cy="789418"/>
          </a:xfrm>
        </p:grpSpPr>
        <p:sp>
          <p:nvSpPr>
            <p:cNvPr id="8" name="文本框 7"/>
            <p:cNvSpPr txBox="1"/>
            <p:nvPr/>
          </p:nvSpPr>
          <p:spPr>
            <a:xfrm>
              <a:off x="1676400" y="735772"/>
              <a:ext cx="5400000" cy="492443"/>
            </a:xfrm>
            <a:prstGeom prst="rect">
              <a:avLst/>
            </a:prstGeom>
            <a:noFill/>
          </p:spPr>
          <p:txBody>
            <a:bodyPr wrap="square" lIns="0" tIns="0" rIns="0" bIns="0" rtlCol="0" anchor="ctr" anchorCtr="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en-US" altLang="zh-CN"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a:t>
              </a:r>
              <a:r>
                <a:rPr kumimoji="0" lang="zh-CN" altLang="en-US"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通知</a:t>
              </a:r>
              <a:r>
                <a:rPr kumimoji="0" lang="en-US" altLang="zh-CN"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a:t>
              </a:r>
              <a:r>
                <a:rPr kumimoji="0" lang="zh-CN" altLang="en-US"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重点解读</a:t>
              </a:r>
            </a:p>
          </p:txBody>
        </p:sp>
        <p:sp>
          <p:nvSpPr>
            <p:cNvPr id="10" name="文本框 9"/>
            <p:cNvSpPr txBox="1"/>
            <p:nvPr/>
          </p:nvSpPr>
          <p:spPr>
            <a:xfrm>
              <a:off x="1676400" y="1178941"/>
              <a:ext cx="2520000" cy="623248"/>
            </a:xfrm>
            <a:prstGeom prst="rect">
              <a:avLst/>
            </a:prstGeom>
            <a:noFill/>
          </p:spPr>
          <p:txBody>
            <a:bodyPr wrap="none" lIns="0" rtlCol="0">
              <a:spAutoFit/>
            </a:bodyPr>
            <a:lstStyle>
              <a:defPPr>
                <a:defRPr lang="zh-CN"/>
              </a:defPPr>
              <a:lvl1pPr marR="0" lvl="0" indent="0" fontAlgn="auto">
                <a:lnSpc>
                  <a:spcPct val="150000"/>
                </a:lnSpc>
                <a:spcBef>
                  <a:spcPct val="0"/>
                </a:spcBef>
                <a:spcAft>
                  <a:spcPct val="0"/>
                </a:spcAft>
                <a:buClrTx/>
                <a:buSzTx/>
                <a:buFontTx/>
                <a:buNone/>
                <a:defRPr kumimoji="0" sz="1200" b="0" i="0" u="none" strike="noStrike" cap="none" spc="0" normalizeH="0" baseline="0">
                  <a:ln>
                    <a:noFill/>
                  </a:ln>
                  <a:solidFill>
                    <a:prstClr val="white">
                      <a:lumMod val="50000"/>
                    </a:prstClr>
                  </a:solidFill>
                  <a:effectLst/>
                  <a:uLnTx/>
                  <a:uFillTx/>
                  <a:latin typeface="方正正大黑简体" panose="02000000000000000000" pitchFamily="2" charset="-122"/>
                  <a:ea typeface="方正正大黑简体" panose="02000000000000000000" pitchFamily="2" charset="-122"/>
                  <a:cs typeface="+mn-ea"/>
                </a:defRPr>
              </a:lvl1pPr>
            </a:lstStyle>
            <a:p>
              <a:r>
                <a:rPr lang="en-US" altLang="zh-CN" dirty="0">
                  <a:sym typeface="思源黑体 Light" panose="020B0300000000000000" pitchFamily="34" charset="-122"/>
                </a:rPr>
                <a:t>Energy conservation publicity</a:t>
              </a:r>
            </a:p>
          </p:txBody>
        </p:sp>
      </p:grpSp>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160584" y="2512220"/>
            <a:ext cx="3072097" cy="2875482"/>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6" presetClass="entr" presetSubtype="21" dur="5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5694178" y="2683142"/>
            <a:ext cx="4650176" cy="2479846"/>
          </a:xfrm>
          <a:prstGeom prst="rect">
            <a:avLst/>
          </a:prstGeom>
        </p:spPr>
        <p:txBody>
          <a:bodyPr wrap="square">
            <a:spAutoFit/>
          </a:bodyPr>
          <a:lstStyle/>
          <a:p>
            <a:pPr marL="0" marR="0" lvl="0" indent="0" algn="l" defTabSz="914400" rtl="0" eaLnBrk="1" fontAlgn="auto" latinLnBrk="0" hangingPunct="1">
              <a:lnSpc>
                <a:spcPct val="200000"/>
              </a:lnSpc>
              <a:spcBef>
                <a:spcPct val="0"/>
              </a:spcBef>
              <a:spcAft>
                <a:spcPct val="0"/>
              </a:spcAft>
              <a:buClr>
                <a:srgbClr val="04933B"/>
              </a:buClr>
              <a:buSzTx/>
              <a:buFontTx/>
              <a:buNone/>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rPr>
              <a:t>各地区、各有关部门和单位要严格按照党中央、国务院疫情防控工作统一部署和要求，结合本地区疫情防控工作实际，在做好常态化疫情防控的同时，扎实有序开展宣传活动。要坚决贯彻执行中央八项规定精神，坚持节俭办活动。</a:t>
            </a:r>
          </a:p>
        </p:txBody>
      </p:sp>
      <p:grpSp>
        <p:nvGrpSpPr>
          <p:cNvPr id="7" name="组合 6"/>
          <p:cNvGrpSpPr/>
          <p:nvPr/>
        </p:nvGrpSpPr>
        <p:grpSpPr>
          <a:xfrm>
            <a:off x="1791004" y="791564"/>
            <a:ext cx="5400000" cy="789418"/>
            <a:chOff x="1676400" y="735772"/>
            <a:chExt cx="5400000" cy="789418"/>
          </a:xfrm>
        </p:grpSpPr>
        <p:sp>
          <p:nvSpPr>
            <p:cNvPr id="8" name="文本框 7"/>
            <p:cNvSpPr txBox="1"/>
            <p:nvPr/>
          </p:nvSpPr>
          <p:spPr>
            <a:xfrm>
              <a:off x="1676400" y="735772"/>
              <a:ext cx="5400000" cy="492443"/>
            </a:xfrm>
            <a:prstGeom prst="rect">
              <a:avLst/>
            </a:prstGeom>
            <a:noFill/>
          </p:spPr>
          <p:txBody>
            <a:bodyPr wrap="square" lIns="0" tIns="0" rIns="0" bIns="0" rtlCol="0" anchor="ctr" anchorCtr="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en-US" altLang="zh-CN"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a:t>
              </a:r>
              <a:r>
                <a:rPr kumimoji="0" lang="zh-CN" altLang="en-US"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通知</a:t>
              </a:r>
              <a:r>
                <a:rPr kumimoji="0" lang="en-US" altLang="zh-CN"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a:t>
              </a:r>
              <a:r>
                <a:rPr kumimoji="0" lang="zh-CN" altLang="en-US"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重点解读</a:t>
              </a:r>
            </a:p>
          </p:txBody>
        </p:sp>
        <p:sp>
          <p:nvSpPr>
            <p:cNvPr id="10" name="文本框 9"/>
            <p:cNvSpPr txBox="1"/>
            <p:nvPr/>
          </p:nvSpPr>
          <p:spPr>
            <a:xfrm>
              <a:off x="1676400" y="1178941"/>
              <a:ext cx="2520000" cy="623248"/>
            </a:xfrm>
            <a:prstGeom prst="rect">
              <a:avLst/>
            </a:prstGeom>
            <a:noFill/>
          </p:spPr>
          <p:txBody>
            <a:bodyPr wrap="none" lIns="0" rtlCol="0">
              <a:spAutoFit/>
            </a:bodyPr>
            <a:lstStyle>
              <a:defPPr>
                <a:defRPr lang="zh-CN"/>
              </a:defPPr>
              <a:lvl1pPr marR="0" lvl="0" indent="0" fontAlgn="auto">
                <a:lnSpc>
                  <a:spcPct val="150000"/>
                </a:lnSpc>
                <a:spcBef>
                  <a:spcPct val="0"/>
                </a:spcBef>
                <a:spcAft>
                  <a:spcPct val="0"/>
                </a:spcAft>
                <a:buClrTx/>
                <a:buSzTx/>
                <a:buFontTx/>
                <a:buNone/>
                <a:defRPr kumimoji="0" sz="1200" b="0" i="0" u="none" strike="noStrike" cap="none" spc="0" normalizeH="0" baseline="0">
                  <a:ln>
                    <a:noFill/>
                  </a:ln>
                  <a:solidFill>
                    <a:prstClr val="white">
                      <a:lumMod val="50000"/>
                    </a:prstClr>
                  </a:solidFill>
                  <a:effectLst/>
                  <a:uLnTx/>
                  <a:uFillTx/>
                  <a:latin typeface="方正正大黑简体" panose="02000000000000000000" pitchFamily="2" charset="-122"/>
                  <a:ea typeface="方正正大黑简体" panose="02000000000000000000" pitchFamily="2" charset="-122"/>
                  <a:cs typeface="+mn-ea"/>
                </a:defRPr>
              </a:lvl1pPr>
            </a:lstStyle>
            <a:p>
              <a:r>
                <a:rPr lang="en-US" altLang="zh-CN" dirty="0">
                  <a:sym typeface="思源黑体 Light" panose="020B0300000000000000" pitchFamily="34" charset="-122"/>
                </a:rPr>
                <a:t>Energy conservation publicity</a:t>
              </a:r>
            </a:p>
          </p:txBody>
        </p:sp>
      </p:grpSp>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847646" y="2501900"/>
            <a:ext cx="2406715" cy="2842331"/>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1" dur="50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1447801" y="2112818"/>
            <a:ext cx="6473792" cy="2985433"/>
          </a:xfrm>
          <a:prstGeom prst="rect">
            <a:avLst/>
          </a:prstGeom>
        </p:spPr>
        <p:txBody>
          <a:bodyPr wrap="square">
            <a:spAutoFit/>
          </a:bodyPr>
          <a:lstStyle/>
          <a:p>
            <a:pPr marL="0" marR="0" lvl="0" indent="0" algn="l" defTabSz="914400" rtl="0" eaLnBrk="1" fontAlgn="auto" latinLnBrk="0" hangingPunct="1">
              <a:lnSpc>
                <a:spcPct val="200000"/>
              </a:lnSpc>
              <a:spcBef>
                <a:spcPct val="0"/>
              </a:spcBef>
              <a:spcAft>
                <a:spcPct val="0"/>
              </a:spcAft>
              <a:buClr>
                <a:srgbClr val="04933B"/>
              </a:buClr>
              <a:buSzTx/>
              <a:buFontTx/>
              <a:buNone/>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rPr>
              <a:t>各有关部门和单位、各地区节能宣传周和低碳日活动牵头部门要及时报送活动进展及宣传材料，国家发展改革委和生态环境部将把有关活动纳入全国节能宣传周和全国低碳日整体宣传范畴。活动结束后，各有关部门和单位、各地区节能宣传周和低碳日活动牵头部门要对本年度节能宣传周和低碳日活动情况进行总结，并于6月27日前将书面总结材料报送国家发展改革委（环资司）、生态环境部（气候司）。</a:t>
            </a:r>
          </a:p>
        </p:txBody>
      </p:sp>
      <p:grpSp>
        <p:nvGrpSpPr>
          <p:cNvPr id="7" name="组合 6"/>
          <p:cNvGrpSpPr/>
          <p:nvPr/>
        </p:nvGrpSpPr>
        <p:grpSpPr>
          <a:xfrm>
            <a:off x="1791004" y="791564"/>
            <a:ext cx="5400000" cy="789418"/>
            <a:chOff x="1676400" y="735772"/>
            <a:chExt cx="5400000" cy="789418"/>
          </a:xfrm>
        </p:grpSpPr>
        <p:sp>
          <p:nvSpPr>
            <p:cNvPr id="8" name="文本框 7"/>
            <p:cNvSpPr txBox="1"/>
            <p:nvPr/>
          </p:nvSpPr>
          <p:spPr>
            <a:xfrm>
              <a:off x="1676400" y="735772"/>
              <a:ext cx="5400000" cy="492443"/>
            </a:xfrm>
            <a:prstGeom prst="rect">
              <a:avLst/>
            </a:prstGeom>
            <a:noFill/>
          </p:spPr>
          <p:txBody>
            <a:bodyPr wrap="square" lIns="0" tIns="0" rIns="0" bIns="0" rtlCol="0" anchor="ctr" anchorCtr="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en-US" altLang="zh-CN"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a:t>
              </a:r>
              <a:r>
                <a:rPr kumimoji="0" lang="zh-CN" altLang="en-US"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通知</a:t>
              </a:r>
              <a:r>
                <a:rPr kumimoji="0" lang="en-US" altLang="zh-CN"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a:t>
              </a:r>
              <a:r>
                <a:rPr kumimoji="0" lang="zh-CN" altLang="en-US"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重点解读</a:t>
              </a:r>
            </a:p>
          </p:txBody>
        </p:sp>
        <p:sp>
          <p:nvSpPr>
            <p:cNvPr id="10" name="文本框 9"/>
            <p:cNvSpPr txBox="1"/>
            <p:nvPr/>
          </p:nvSpPr>
          <p:spPr>
            <a:xfrm>
              <a:off x="1676400" y="1178941"/>
              <a:ext cx="2520000" cy="623248"/>
            </a:xfrm>
            <a:prstGeom prst="rect">
              <a:avLst/>
            </a:prstGeom>
            <a:noFill/>
          </p:spPr>
          <p:txBody>
            <a:bodyPr wrap="none" lIns="0" rtlCol="0">
              <a:spAutoFit/>
            </a:bodyPr>
            <a:lstStyle>
              <a:defPPr>
                <a:defRPr lang="zh-CN"/>
              </a:defPPr>
              <a:lvl1pPr marR="0" lvl="0" indent="0" fontAlgn="auto">
                <a:lnSpc>
                  <a:spcPct val="150000"/>
                </a:lnSpc>
                <a:spcBef>
                  <a:spcPct val="0"/>
                </a:spcBef>
                <a:spcAft>
                  <a:spcPct val="0"/>
                </a:spcAft>
                <a:buClrTx/>
                <a:buSzTx/>
                <a:buFontTx/>
                <a:buNone/>
                <a:defRPr kumimoji="0" sz="1200" b="0" i="0" u="none" strike="noStrike" cap="none" spc="0" normalizeH="0" baseline="0">
                  <a:ln>
                    <a:noFill/>
                  </a:ln>
                  <a:solidFill>
                    <a:prstClr val="white">
                      <a:lumMod val="50000"/>
                    </a:prstClr>
                  </a:solidFill>
                  <a:effectLst/>
                  <a:uLnTx/>
                  <a:uFillTx/>
                  <a:latin typeface="方正正大黑简体" panose="02000000000000000000" pitchFamily="2" charset="-122"/>
                  <a:ea typeface="方正正大黑简体" panose="02000000000000000000" pitchFamily="2" charset="-122"/>
                  <a:cs typeface="+mn-ea"/>
                </a:defRPr>
              </a:lvl1pPr>
            </a:lstStyle>
            <a:p>
              <a:r>
                <a:rPr lang="en-US" altLang="zh-CN" dirty="0">
                  <a:sym typeface="思源黑体 Light" panose="020B0300000000000000" pitchFamily="34" charset="-122"/>
                </a:rPr>
                <a:t>Energy conservation publicity</a:t>
              </a:r>
            </a:p>
          </p:txBody>
        </p:sp>
      </p:grpSp>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424132" y="2434822"/>
            <a:ext cx="2048153" cy="284488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6" presetClass="entr" presetSubtype="21" dur="50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flipH="1">
            <a:off x="4069588" y="311225"/>
            <a:ext cx="5924550" cy="338554"/>
          </a:xfrm>
          <a:prstGeom prst="rect">
            <a:avLst/>
          </a:prstGeom>
          <a:noFill/>
        </p:spPr>
        <p:txBody>
          <a:bodyPr wrap="square" rtlCol="0">
            <a:spAutoFit/>
          </a:bodyPr>
          <a:lstStyle/>
          <a:p>
            <a:pPr marL="0" marR="0" lvl="0" indent="0" algn="dist" defTabSz="914400" rtl="0" eaLnBrk="1" fontAlgn="auto" latinLnBrk="0" hangingPunct="1">
              <a:lnSpc>
                <a:spcPct val="10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绿</a:t>
            </a:r>
            <a:r>
              <a:rPr kumimoji="0" lang="en-US" altLang="zh-CN"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a:t>
            </a:r>
            <a:r>
              <a:rPr kumimoji="0" lang="zh-CN" altLang="en-US"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色</a:t>
            </a:r>
            <a:r>
              <a:rPr kumimoji="0" lang="en-US" altLang="zh-CN"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a:t>
            </a:r>
            <a:r>
              <a:rPr kumimoji="0" lang="zh-CN" altLang="en-US"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低</a:t>
            </a:r>
            <a:r>
              <a:rPr kumimoji="0" lang="en-US" altLang="zh-CN"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a:t>
            </a:r>
            <a:r>
              <a:rPr kumimoji="0" lang="zh-CN" altLang="en-US"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碳</a:t>
            </a:r>
            <a:r>
              <a:rPr kumimoji="0" lang="en-US" altLang="zh-CN"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a:t>
            </a:r>
            <a:r>
              <a:rPr kumimoji="0" lang="zh-CN" altLang="en-US"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节</a:t>
            </a:r>
            <a:r>
              <a:rPr kumimoji="0" lang="en-US" altLang="zh-CN"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a:t>
            </a:r>
            <a:r>
              <a:rPr kumimoji="0" lang="zh-CN" altLang="en-US"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能</a:t>
            </a:r>
            <a:r>
              <a:rPr kumimoji="0" lang="en-US" altLang="zh-CN"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a:t>
            </a:r>
            <a:r>
              <a:rPr kumimoji="0" lang="zh-CN" altLang="en-US"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先</a:t>
            </a:r>
            <a:r>
              <a:rPr kumimoji="0" lang="en-US" altLang="zh-CN"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a:t>
            </a:r>
            <a:r>
              <a:rPr kumimoji="0" lang="zh-CN" altLang="en-US"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行</a:t>
            </a:r>
          </a:p>
        </p:txBody>
      </p:sp>
      <p:grpSp>
        <p:nvGrpSpPr>
          <p:cNvPr id="14" name="组合 13"/>
          <p:cNvGrpSpPr/>
          <p:nvPr/>
        </p:nvGrpSpPr>
        <p:grpSpPr>
          <a:xfrm>
            <a:off x="3866656" y="1474986"/>
            <a:ext cx="6330415" cy="3223173"/>
            <a:chOff x="3224262" y="1621947"/>
            <a:chExt cx="6330415" cy="3223173"/>
          </a:xfrm>
        </p:grpSpPr>
        <p:sp>
          <p:nvSpPr>
            <p:cNvPr id="15" name="矩形: 圆角 14"/>
            <p:cNvSpPr/>
            <p:nvPr/>
          </p:nvSpPr>
          <p:spPr>
            <a:xfrm>
              <a:off x="4252694" y="3155210"/>
              <a:ext cx="4273551" cy="192315"/>
            </a:xfrm>
            <a:prstGeom prst="roundRect">
              <a:avLst/>
            </a:prstGeom>
            <a:solidFill>
              <a:srgbClr val="FF84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方正正大黑简体" panose="02000000000000000000" pitchFamily="2" charset="-122"/>
                <a:ea typeface="微软雅黑" panose="020B0503020204020204" pitchFamily="34" charset="-122"/>
                <a:cs typeface="+mn-cs"/>
              </a:endParaRPr>
            </a:p>
          </p:txBody>
        </p:sp>
        <p:sp>
          <p:nvSpPr>
            <p:cNvPr id="16" name="文本框 15"/>
            <p:cNvSpPr txBox="1"/>
            <p:nvPr/>
          </p:nvSpPr>
          <p:spPr>
            <a:xfrm>
              <a:off x="3966309" y="3906483"/>
              <a:ext cx="4846320" cy="338554"/>
            </a:xfrm>
            <a:prstGeom prst="rect">
              <a:avLst/>
            </a:prstGeom>
            <a:noFill/>
          </p:spPr>
          <p:txBody>
            <a:bodyPr wrap="square" rtlCol="0">
              <a:spAutoFit/>
            </a:bodyPr>
            <a:lstStyle/>
            <a:p>
              <a:pPr marL="0" marR="0" lvl="0" indent="0" algn="dist" defTabSz="914400" rtl="0" eaLnBrk="1" fontAlgn="auto" latinLnBrk="0" hangingPunct="1">
                <a:lnSpc>
                  <a:spcPct val="100000"/>
                </a:lnSpc>
                <a:spcBef>
                  <a:spcPct val="0"/>
                </a:spcBef>
                <a:spcAft>
                  <a:spcPct val="0"/>
                </a:spcAft>
                <a:buClrTx/>
                <a:buSzTx/>
                <a:buFontTx/>
                <a:buNone/>
                <a:defRPr/>
              </a:pPr>
              <a:r>
                <a:rPr kumimoji="0" lang="en-US" altLang="zh-CN" sz="16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ENERGY SAVING PUBLICITY WEEK</a:t>
              </a:r>
              <a:endParaRPr kumimoji="0" lang="zh-CN" altLang="en-US" sz="16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endParaRPr>
            </a:p>
          </p:txBody>
        </p:sp>
        <p:sp>
          <p:nvSpPr>
            <p:cNvPr id="17" name="文本框 16"/>
            <p:cNvSpPr txBox="1"/>
            <p:nvPr/>
          </p:nvSpPr>
          <p:spPr>
            <a:xfrm>
              <a:off x="3224262" y="2591517"/>
              <a:ext cx="6330415" cy="830997"/>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5400" b="0" i="0" u="none" strike="noStrike" kern="1200" cap="none" spc="0" normalizeH="0" baseline="0" noProof="0" dirty="0">
                  <a:ln>
                    <a:noFill/>
                  </a:ln>
                  <a:solidFill>
                    <a:srgbClr val="00627D"/>
                  </a:solidFill>
                  <a:effectLst>
                    <a:outerShdw dist="38100" dir="2700000" algn="tl">
                      <a:prstClr val="white"/>
                    </a:outerShdw>
                  </a:effectLst>
                  <a:uLnTx/>
                  <a:uFillTx/>
                  <a:latin typeface="方正正大黑简体" panose="02000000000000000000" pitchFamily="2" charset="-122"/>
                  <a:ea typeface="方正正大黑简体" panose="02000000000000000000" pitchFamily="2" charset="-122"/>
                  <a:cs typeface="阿里巴巴普惠体 H" panose="00020600040101010101" pitchFamily="18" charset="-122"/>
                  <a:sym typeface="+mn-ea"/>
                </a:rPr>
                <a:t>节能小知识</a:t>
              </a:r>
            </a:p>
          </p:txBody>
        </p:sp>
        <p:sp>
          <p:nvSpPr>
            <p:cNvPr id="18" name="矩形: 圆角 17"/>
            <p:cNvSpPr/>
            <p:nvPr/>
          </p:nvSpPr>
          <p:spPr>
            <a:xfrm>
              <a:off x="5271869" y="1621947"/>
              <a:ext cx="2235200" cy="485602"/>
            </a:xfrm>
            <a:prstGeom prst="roundRect">
              <a:avLst>
                <a:gd name="adj" fmla="val 50000"/>
              </a:avLst>
            </a:prstGeom>
            <a:solidFill>
              <a:schemeClr val="accent2"/>
            </a:solidFill>
            <a:ln>
              <a:noFill/>
            </a:ln>
            <a:effectLst>
              <a:outerShdw blurRad="76200" dir="18900000" sy="23000" kx="-1200000" algn="bl" rotWithShape="0">
                <a:schemeClr val="accent2">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altLang="zh-CN" sz="24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阿里巴巴普惠体 B" panose="00020600040101010101" charset="-122"/>
                </a:rPr>
                <a:t>PART-4</a:t>
              </a:r>
              <a:endParaRPr kumimoji="0" lang="zh-CN" altLang="en-US" sz="24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阿里巴巴普惠体 B" panose="00020600040101010101" charset="-122"/>
              </a:endParaRPr>
            </a:p>
          </p:txBody>
        </p:sp>
        <p:grpSp>
          <p:nvGrpSpPr>
            <p:cNvPr id="19" name="组合 18"/>
            <p:cNvGrpSpPr/>
            <p:nvPr/>
          </p:nvGrpSpPr>
          <p:grpSpPr>
            <a:xfrm>
              <a:off x="5455390" y="4729006"/>
              <a:ext cx="1868158" cy="116114"/>
              <a:chOff x="5544458" y="4721200"/>
              <a:chExt cx="1868158" cy="116114"/>
            </a:xfrm>
          </p:grpSpPr>
          <p:sp>
            <p:nvSpPr>
              <p:cNvPr id="20" name="椭圆 19"/>
              <p:cNvSpPr/>
              <p:nvPr/>
            </p:nvSpPr>
            <p:spPr>
              <a:xfrm>
                <a:off x="5544458" y="4721200"/>
                <a:ext cx="116114" cy="1161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方正正大黑简体" panose="02000000000000000000" pitchFamily="2" charset="-122"/>
                  <a:ea typeface="微软雅黑" panose="020B0503020204020204" pitchFamily="34" charset="-122"/>
                  <a:cs typeface="+mn-cs"/>
                </a:endParaRPr>
              </a:p>
            </p:txBody>
          </p:sp>
          <p:sp>
            <p:nvSpPr>
              <p:cNvPr id="21" name="椭圆 20"/>
              <p:cNvSpPr/>
              <p:nvPr/>
            </p:nvSpPr>
            <p:spPr>
              <a:xfrm>
                <a:off x="5763464" y="4721200"/>
                <a:ext cx="116114" cy="1161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方正正大黑简体" panose="02000000000000000000" pitchFamily="2" charset="-122"/>
                  <a:ea typeface="微软雅黑" panose="020B0503020204020204" pitchFamily="34" charset="-122"/>
                  <a:cs typeface="+mn-cs"/>
                </a:endParaRPr>
              </a:p>
            </p:txBody>
          </p:sp>
          <p:sp>
            <p:nvSpPr>
              <p:cNvPr id="22" name="椭圆 21"/>
              <p:cNvSpPr/>
              <p:nvPr/>
            </p:nvSpPr>
            <p:spPr>
              <a:xfrm>
                <a:off x="5982470" y="4721200"/>
                <a:ext cx="116114" cy="1161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方正正大黑简体" panose="02000000000000000000" pitchFamily="2" charset="-122"/>
                  <a:ea typeface="微软雅黑" panose="020B0503020204020204" pitchFamily="34" charset="-122"/>
                  <a:cs typeface="+mn-cs"/>
                </a:endParaRPr>
              </a:p>
            </p:txBody>
          </p:sp>
          <p:sp>
            <p:nvSpPr>
              <p:cNvPr id="23" name="椭圆 22"/>
              <p:cNvSpPr/>
              <p:nvPr/>
            </p:nvSpPr>
            <p:spPr>
              <a:xfrm>
                <a:off x="6201475" y="4721200"/>
                <a:ext cx="116114" cy="1161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方正正大黑简体" panose="02000000000000000000" pitchFamily="2" charset="-122"/>
                  <a:ea typeface="微软雅黑" panose="020B0503020204020204" pitchFamily="34" charset="-122"/>
                  <a:cs typeface="+mn-cs"/>
                </a:endParaRPr>
              </a:p>
            </p:txBody>
          </p:sp>
          <p:sp>
            <p:nvSpPr>
              <p:cNvPr id="24" name="椭圆 23"/>
              <p:cNvSpPr/>
              <p:nvPr/>
            </p:nvSpPr>
            <p:spPr>
              <a:xfrm>
                <a:off x="6420481" y="4721200"/>
                <a:ext cx="116114" cy="1161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方正正大黑简体" panose="02000000000000000000" pitchFamily="2" charset="-122"/>
                  <a:ea typeface="微软雅黑" panose="020B0503020204020204" pitchFamily="34" charset="-122"/>
                  <a:cs typeface="+mn-cs"/>
                </a:endParaRPr>
              </a:p>
            </p:txBody>
          </p:sp>
          <p:sp>
            <p:nvSpPr>
              <p:cNvPr id="25" name="椭圆 24"/>
              <p:cNvSpPr/>
              <p:nvPr/>
            </p:nvSpPr>
            <p:spPr>
              <a:xfrm>
                <a:off x="6639487" y="4721200"/>
                <a:ext cx="116114" cy="1161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方正正大黑简体" panose="02000000000000000000" pitchFamily="2" charset="-122"/>
                  <a:ea typeface="微软雅黑" panose="020B0503020204020204" pitchFamily="34" charset="-122"/>
                  <a:cs typeface="+mn-cs"/>
                </a:endParaRPr>
              </a:p>
            </p:txBody>
          </p:sp>
          <p:sp>
            <p:nvSpPr>
              <p:cNvPr id="26" name="椭圆 25"/>
              <p:cNvSpPr/>
              <p:nvPr/>
            </p:nvSpPr>
            <p:spPr>
              <a:xfrm>
                <a:off x="6858492" y="4721200"/>
                <a:ext cx="116114" cy="1161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方正正大黑简体" panose="02000000000000000000" pitchFamily="2" charset="-122"/>
                  <a:ea typeface="微软雅黑" panose="020B0503020204020204" pitchFamily="34" charset="-122"/>
                  <a:cs typeface="+mn-cs"/>
                </a:endParaRPr>
              </a:p>
            </p:txBody>
          </p:sp>
          <p:sp>
            <p:nvSpPr>
              <p:cNvPr id="27" name="椭圆 26"/>
              <p:cNvSpPr/>
              <p:nvPr/>
            </p:nvSpPr>
            <p:spPr>
              <a:xfrm>
                <a:off x="7077497" y="4721200"/>
                <a:ext cx="116114" cy="1161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方正正大黑简体" panose="02000000000000000000" pitchFamily="2" charset="-122"/>
                  <a:ea typeface="微软雅黑" panose="020B0503020204020204" pitchFamily="34" charset="-122"/>
                  <a:cs typeface="+mn-cs"/>
                </a:endParaRPr>
              </a:p>
            </p:txBody>
          </p:sp>
          <p:sp>
            <p:nvSpPr>
              <p:cNvPr id="28" name="椭圆 27"/>
              <p:cNvSpPr/>
              <p:nvPr/>
            </p:nvSpPr>
            <p:spPr>
              <a:xfrm>
                <a:off x="7296502" y="4721200"/>
                <a:ext cx="116114" cy="1161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方正正大黑简体" panose="02000000000000000000" pitchFamily="2" charset="-122"/>
                  <a:ea typeface="微软雅黑" panose="020B0503020204020204" pitchFamily="34" charset="-122"/>
                  <a:cs typeface="+mn-cs"/>
                </a:endParaRPr>
              </a:p>
            </p:txBody>
          </p:sp>
        </p:grpSp>
      </p:grpSp>
    </p:spTree>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3000">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稻壳儿鸭鸭 1"/>
          <p:cNvSpPr/>
          <p:nvPr/>
        </p:nvSpPr>
        <p:spPr>
          <a:xfrm>
            <a:off x="2173401" y="3813169"/>
            <a:ext cx="7845198" cy="1130887"/>
          </a:xfrm>
          <a:prstGeom prst="rect">
            <a:avLst/>
          </a:prstGeom>
        </p:spPr>
        <p:txBody>
          <a:bodyPr wrap="square">
            <a:spAutoFit/>
          </a:bodyPr>
          <a:lstStyle/>
          <a:p>
            <a:pPr marL="0" marR="0" lvl="0" indent="0" algn="l" defTabSz="914400" rtl="0" eaLnBrk="1" fontAlgn="auto" latinLnBrk="0" hangingPunct="1">
              <a:lnSpc>
                <a:spcPct val="200000"/>
              </a:lnSpc>
              <a:spcBef>
                <a:spcPct val="0"/>
              </a:spcBef>
              <a:spcAft>
                <a:spcPct val="0"/>
              </a:spcAft>
              <a:buClr>
                <a:srgbClr val="04933B"/>
              </a:buClr>
              <a:buSzTx/>
              <a:buFontTx/>
              <a:buNone/>
              <a:defRPr/>
            </a:pP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少买不必要的衣服，在保证生活需要的前提下，每人每年少买一件不必要的衣服可节能约</a:t>
            </a:r>
            <a:r>
              <a:rPr kumimoji="0" lang="en-US" altLang="zh-CN"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2.5</a:t>
            </a: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千克标准煤，相应减排二氧化碳 </a:t>
            </a:r>
            <a:r>
              <a:rPr kumimoji="0" lang="en-US" altLang="zh-CN"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6.4</a:t>
            </a: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千克。</a:t>
            </a:r>
          </a:p>
        </p:txBody>
      </p:sp>
      <p:sp>
        <p:nvSpPr>
          <p:cNvPr id="14" name="稻壳儿鸭鸭 2"/>
          <p:cNvSpPr/>
          <p:nvPr/>
        </p:nvSpPr>
        <p:spPr>
          <a:xfrm>
            <a:off x="1119052" y="2691592"/>
            <a:ext cx="9953897" cy="302993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endParaRPr>
          </a:p>
        </p:txBody>
      </p:sp>
      <p:sp>
        <p:nvSpPr>
          <p:cNvPr id="3" name="稻壳儿鸭鸭 3"/>
          <p:cNvSpPr/>
          <p:nvPr/>
        </p:nvSpPr>
        <p:spPr>
          <a:xfrm>
            <a:off x="5264202" y="1849254"/>
            <a:ext cx="1663596" cy="1663596"/>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60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rPr>
              <a:t>衣</a:t>
            </a:r>
          </a:p>
        </p:txBody>
      </p:sp>
      <p:grpSp>
        <p:nvGrpSpPr>
          <p:cNvPr id="15" name="稻壳儿鸭鸭 4"/>
          <p:cNvGrpSpPr/>
          <p:nvPr/>
        </p:nvGrpSpPr>
        <p:grpSpPr>
          <a:xfrm>
            <a:off x="1791004" y="791564"/>
            <a:ext cx="5400000" cy="789418"/>
            <a:chOff x="1676400" y="735772"/>
            <a:chExt cx="5400000" cy="789418"/>
          </a:xfrm>
        </p:grpSpPr>
        <p:sp>
          <p:nvSpPr>
            <p:cNvPr id="16" name="稻壳儿鸭鸭 4-1"/>
            <p:cNvSpPr txBox="1"/>
            <p:nvPr/>
          </p:nvSpPr>
          <p:spPr>
            <a:xfrm>
              <a:off x="1676400" y="735772"/>
              <a:ext cx="5400000" cy="492443"/>
            </a:xfrm>
            <a:prstGeom prst="rect">
              <a:avLst/>
            </a:prstGeom>
            <a:noFill/>
          </p:spPr>
          <p:txBody>
            <a:bodyPr wrap="square" lIns="0" tIns="0" rIns="0" bIns="0" rtlCol="0" anchor="ctr" anchorCtr="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节能小知识</a:t>
              </a:r>
            </a:p>
          </p:txBody>
        </p:sp>
        <p:sp>
          <p:nvSpPr>
            <p:cNvPr id="17" name="稻壳儿鸭鸭 4-2"/>
            <p:cNvSpPr txBox="1"/>
            <p:nvPr/>
          </p:nvSpPr>
          <p:spPr>
            <a:xfrm>
              <a:off x="1676400" y="1178941"/>
              <a:ext cx="2520000" cy="623248"/>
            </a:xfrm>
            <a:prstGeom prst="rect">
              <a:avLst/>
            </a:prstGeom>
            <a:noFill/>
          </p:spPr>
          <p:txBody>
            <a:bodyPr wrap="none" lIns="0" rtlCol="0">
              <a:spAutoFit/>
            </a:bodyPr>
            <a:lstStyle>
              <a:defPPr>
                <a:defRPr lang="zh-CN"/>
              </a:defPPr>
              <a:lvl1pPr marR="0" lvl="0" indent="0" fontAlgn="auto">
                <a:lnSpc>
                  <a:spcPct val="150000"/>
                </a:lnSpc>
                <a:spcBef>
                  <a:spcPct val="0"/>
                </a:spcBef>
                <a:spcAft>
                  <a:spcPct val="0"/>
                </a:spcAft>
                <a:buClrTx/>
                <a:buSzTx/>
                <a:buFontTx/>
                <a:buNone/>
                <a:defRPr kumimoji="0" sz="1200" b="0" i="0" u="none" strike="noStrike" cap="none" spc="0" normalizeH="0" baseline="0">
                  <a:ln>
                    <a:noFill/>
                  </a:ln>
                  <a:solidFill>
                    <a:prstClr val="white">
                      <a:lumMod val="50000"/>
                    </a:prstClr>
                  </a:solidFill>
                  <a:effectLst/>
                  <a:uLnTx/>
                  <a:uFillTx/>
                  <a:latin typeface="方正正大黑简体" panose="02000000000000000000" pitchFamily="2" charset="-122"/>
                  <a:ea typeface="方正正大黑简体" panose="02000000000000000000" pitchFamily="2" charset="-122"/>
                  <a:cs typeface="+mn-ea"/>
                </a:defRPr>
              </a:lvl1pPr>
            </a:lstStyle>
            <a:p>
              <a:r>
                <a:rPr lang="en-US" altLang="zh-CN" dirty="0">
                  <a:sym typeface="思源黑体 Light" panose="020B0300000000000000" pitchFamily="34" charset="-122"/>
                </a:rPr>
                <a:t>Energy conservation publicity</a:t>
              </a:r>
            </a:p>
          </p:txBody>
        </p:sp>
      </p:grpSp>
    </p:spTree>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dur="5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childTnLst>
                          </p:cTn>
                        </p:par>
                        <p:par>
                          <p:cTn id="8" fill="hold" nodeType="afterGroup">
                            <p:stCondLst>
                              <p:cond delay="500"/>
                            </p:stCondLst>
                            <p:childTnLst>
                              <p:par>
                                <p:cTn id="9" presetID="22" presetClass="entr" presetSubtype="1" dur="50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2173401" y="3813169"/>
            <a:ext cx="7845198" cy="1670907"/>
          </a:xfrm>
          <a:prstGeom prst="rect">
            <a:avLst/>
          </a:prstGeom>
        </p:spPr>
        <p:txBody>
          <a:bodyPr wrap="square">
            <a:spAutoFit/>
          </a:bodyPr>
          <a:lstStyle/>
          <a:p>
            <a:pPr marL="0" marR="0" lvl="0" indent="0" algn="l" defTabSz="914400" rtl="0" eaLnBrk="1" fontAlgn="auto" latinLnBrk="0" hangingPunct="1">
              <a:lnSpc>
                <a:spcPct val="200000"/>
              </a:lnSpc>
              <a:spcBef>
                <a:spcPct val="0"/>
              </a:spcBef>
              <a:spcAft>
                <a:spcPct val="0"/>
              </a:spcAft>
              <a:buClr>
                <a:srgbClr val="04933B"/>
              </a:buClr>
              <a:buSzTx/>
              <a:buFontTx/>
              <a:buNone/>
              <a:defRPr/>
            </a:pP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rPr>
              <a:t>减少浪费粮食，每少浪费</a:t>
            </a:r>
            <a:r>
              <a:rPr kumimoji="0" lang="en-US" altLang="zh-CN"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rPr>
              <a:t>0.5</a:t>
            </a: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rPr>
              <a:t>千克粮食（以水稻为例），可节能约</a:t>
            </a:r>
            <a:r>
              <a:rPr kumimoji="0" lang="en-US" altLang="zh-CN"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rPr>
              <a:t>0.18</a:t>
            </a: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rPr>
              <a:t>千克标准煤，相应减排二氧化碳</a:t>
            </a:r>
            <a:r>
              <a:rPr kumimoji="0" lang="en-US" altLang="zh-CN"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rPr>
              <a:t>0.47</a:t>
            </a: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rPr>
              <a:t>千克。</a:t>
            </a:r>
          </a:p>
          <a:p>
            <a:pPr marL="0" marR="0" lvl="0" indent="0" algn="l" defTabSz="914400" rtl="0" eaLnBrk="1" fontAlgn="auto" latinLnBrk="0" hangingPunct="1">
              <a:lnSpc>
                <a:spcPct val="200000"/>
              </a:lnSpc>
              <a:spcBef>
                <a:spcPct val="0"/>
              </a:spcBef>
              <a:spcAft>
                <a:spcPct val="0"/>
              </a:spcAft>
              <a:buClr>
                <a:srgbClr val="04933B"/>
              </a:buClr>
              <a:buSzTx/>
              <a:buFontTx/>
              <a:buNone/>
              <a:defRPr/>
            </a:pPr>
            <a:endPar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endParaRPr>
          </a:p>
        </p:txBody>
      </p:sp>
      <p:sp>
        <p:nvSpPr>
          <p:cNvPr id="19" name="矩形 18"/>
          <p:cNvSpPr/>
          <p:nvPr/>
        </p:nvSpPr>
        <p:spPr>
          <a:xfrm>
            <a:off x="1119052" y="2691592"/>
            <a:ext cx="9953897" cy="302993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endParaRPr>
          </a:p>
        </p:txBody>
      </p:sp>
      <p:sp>
        <p:nvSpPr>
          <p:cNvPr id="21" name="椭圆 20"/>
          <p:cNvSpPr/>
          <p:nvPr/>
        </p:nvSpPr>
        <p:spPr>
          <a:xfrm>
            <a:off x="5264202" y="1849254"/>
            <a:ext cx="1663596" cy="1663596"/>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60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rPr>
              <a:t>食</a:t>
            </a:r>
          </a:p>
        </p:txBody>
      </p:sp>
      <p:grpSp>
        <p:nvGrpSpPr>
          <p:cNvPr id="10" name="组合 9"/>
          <p:cNvGrpSpPr/>
          <p:nvPr/>
        </p:nvGrpSpPr>
        <p:grpSpPr>
          <a:xfrm>
            <a:off x="1791004" y="791564"/>
            <a:ext cx="5400000" cy="789418"/>
            <a:chOff x="1676400" y="735772"/>
            <a:chExt cx="5400000" cy="789418"/>
          </a:xfrm>
        </p:grpSpPr>
        <p:sp>
          <p:nvSpPr>
            <p:cNvPr id="14" name="文本框 13"/>
            <p:cNvSpPr txBox="1"/>
            <p:nvPr/>
          </p:nvSpPr>
          <p:spPr>
            <a:xfrm>
              <a:off x="1676400" y="735772"/>
              <a:ext cx="5400000" cy="492443"/>
            </a:xfrm>
            <a:prstGeom prst="rect">
              <a:avLst/>
            </a:prstGeom>
            <a:noFill/>
          </p:spPr>
          <p:txBody>
            <a:bodyPr wrap="square" lIns="0" tIns="0" rIns="0" bIns="0" rtlCol="0" anchor="ctr" anchorCtr="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节能小知识</a:t>
              </a:r>
            </a:p>
          </p:txBody>
        </p:sp>
        <p:sp>
          <p:nvSpPr>
            <p:cNvPr id="15" name="文本框 14"/>
            <p:cNvSpPr txBox="1"/>
            <p:nvPr/>
          </p:nvSpPr>
          <p:spPr>
            <a:xfrm>
              <a:off x="1676400" y="1178941"/>
              <a:ext cx="2520000" cy="623248"/>
            </a:xfrm>
            <a:prstGeom prst="rect">
              <a:avLst/>
            </a:prstGeom>
            <a:noFill/>
          </p:spPr>
          <p:txBody>
            <a:bodyPr wrap="none" lIns="0" rtlCol="0">
              <a:spAutoFit/>
            </a:bodyPr>
            <a:lstStyle>
              <a:defPPr>
                <a:defRPr lang="zh-CN"/>
              </a:defPPr>
              <a:lvl1pPr marR="0" lvl="0" indent="0" fontAlgn="auto">
                <a:lnSpc>
                  <a:spcPct val="150000"/>
                </a:lnSpc>
                <a:spcBef>
                  <a:spcPct val="0"/>
                </a:spcBef>
                <a:spcAft>
                  <a:spcPct val="0"/>
                </a:spcAft>
                <a:buClrTx/>
                <a:buSzTx/>
                <a:buFontTx/>
                <a:buNone/>
                <a:defRPr kumimoji="0" sz="1200" b="0" i="0" u="none" strike="noStrike" cap="none" spc="0" normalizeH="0" baseline="0">
                  <a:ln>
                    <a:noFill/>
                  </a:ln>
                  <a:solidFill>
                    <a:prstClr val="white">
                      <a:lumMod val="50000"/>
                    </a:prstClr>
                  </a:solidFill>
                  <a:effectLst/>
                  <a:uLnTx/>
                  <a:uFillTx/>
                  <a:latin typeface="方正正大黑简体" panose="02000000000000000000" pitchFamily="2" charset="-122"/>
                  <a:ea typeface="方正正大黑简体" panose="02000000000000000000" pitchFamily="2" charset="-122"/>
                  <a:cs typeface="+mn-ea"/>
                </a:defRPr>
              </a:lvl1pPr>
            </a:lstStyle>
            <a:p>
              <a:r>
                <a:rPr lang="en-US" altLang="zh-CN" dirty="0">
                  <a:sym typeface="思源黑体 Light" panose="020B0300000000000000" pitchFamily="34" charset="-122"/>
                </a:rPr>
                <a:t>Energy conservation publicity</a:t>
              </a:r>
            </a:p>
          </p:txBody>
        </p:sp>
      </p:grpSp>
    </p:spTree>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dur="50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childTnLst>
                          </p:cTn>
                        </p:par>
                        <p:par>
                          <p:cTn id="8" fill="hold" nodeType="afterGroup">
                            <p:stCondLst>
                              <p:cond delay="500"/>
                            </p:stCondLst>
                            <p:childTnLst>
                              <p:par>
                                <p:cTn id="9" presetID="22" presetClass="entr" presetSubtype="1" dur="50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up)">
                                      <p:cBhvr>
                                        <p:cTn id="1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2173401" y="3813169"/>
            <a:ext cx="7845198" cy="1670907"/>
          </a:xfrm>
          <a:prstGeom prst="rect">
            <a:avLst/>
          </a:prstGeom>
        </p:spPr>
        <p:txBody>
          <a:bodyPr wrap="square">
            <a:spAutoFit/>
          </a:bodyPr>
          <a:lstStyle/>
          <a:p>
            <a:pPr marL="0" marR="0" lvl="0" indent="0" algn="l" defTabSz="914400" rtl="0" eaLnBrk="1" fontAlgn="auto" latinLnBrk="0" hangingPunct="1">
              <a:lnSpc>
                <a:spcPct val="200000"/>
              </a:lnSpc>
              <a:spcBef>
                <a:spcPct val="0"/>
              </a:spcBef>
              <a:spcAft>
                <a:spcPct val="0"/>
              </a:spcAft>
              <a:buClr>
                <a:srgbClr val="04933B"/>
              </a:buClr>
              <a:buSzTx/>
              <a:buFontTx/>
              <a:buNone/>
              <a:defRPr/>
            </a:pP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rPr>
              <a:t>合理使用空调 ，夏季温度控制在</a:t>
            </a:r>
            <a:r>
              <a:rPr kumimoji="0" lang="en-US" altLang="zh-CN"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rPr>
              <a:t>26      </a:t>
            </a: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rPr>
              <a:t>选用节能电器，节能省电，减少能源浪费。    采用节能的公共照明方式     合理使用电风扇    合理采暖</a:t>
            </a:r>
          </a:p>
          <a:p>
            <a:pPr marL="0" marR="0" lvl="0" indent="0" algn="l" defTabSz="914400" rtl="0" eaLnBrk="1" fontAlgn="auto" latinLnBrk="0" hangingPunct="1">
              <a:lnSpc>
                <a:spcPct val="200000"/>
              </a:lnSpc>
              <a:spcBef>
                <a:spcPct val="0"/>
              </a:spcBef>
              <a:spcAft>
                <a:spcPct val="0"/>
              </a:spcAft>
              <a:buClr>
                <a:srgbClr val="04933B"/>
              </a:buClr>
              <a:buSzTx/>
              <a:buFontTx/>
              <a:buNone/>
              <a:defRPr/>
            </a:pPr>
            <a:endPar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endParaRPr>
          </a:p>
        </p:txBody>
      </p:sp>
      <p:sp>
        <p:nvSpPr>
          <p:cNvPr id="19" name="矩形 18"/>
          <p:cNvSpPr/>
          <p:nvPr/>
        </p:nvSpPr>
        <p:spPr>
          <a:xfrm>
            <a:off x="1119052" y="2691592"/>
            <a:ext cx="9953897" cy="302993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endParaRPr>
          </a:p>
        </p:txBody>
      </p:sp>
      <p:sp>
        <p:nvSpPr>
          <p:cNvPr id="21" name="椭圆 20"/>
          <p:cNvSpPr/>
          <p:nvPr/>
        </p:nvSpPr>
        <p:spPr>
          <a:xfrm>
            <a:off x="5264202" y="1849254"/>
            <a:ext cx="1663596" cy="1663596"/>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60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rPr>
              <a:t>住</a:t>
            </a:r>
          </a:p>
        </p:txBody>
      </p:sp>
      <p:grpSp>
        <p:nvGrpSpPr>
          <p:cNvPr id="10" name="组合 9"/>
          <p:cNvGrpSpPr/>
          <p:nvPr/>
        </p:nvGrpSpPr>
        <p:grpSpPr>
          <a:xfrm>
            <a:off x="1791004" y="791564"/>
            <a:ext cx="5400000" cy="789418"/>
            <a:chOff x="1676400" y="735772"/>
            <a:chExt cx="5400000" cy="789418"/>
          </a:xfrm>
        </p:grpSpPr>
        <p:sp>
          <p:nvSpPr>
            <p:cNvPr id="15" name="文本框 14"/>
            <p:cNvSpPr txBox="1"/>
            <p:nvPr/>
          </p:nvSpPr>
          <p:spPr>
            <a:xfrm>
              <a:off x="1676400" y="735772"/>
              <a:ext cx="5400000" cy="492443"/>
            </a:xfrm>
            <a:prstGeom prst="rect">
              <a:avLst/>
            </a:prstGeom>
            <a:noFill/>
          </p:spPr>
          <p:txBody>
            <a:bodyPr wrap="square" lIns="0" tIns="0" rIns="0" bIns="0" rtlCol="0" anchor="ctr" anchorCtr="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节能小知识</a:t>
              </a:r>
            </a:p>
          </p:txBody>
        </p:sp>
        <p:sp>
          <p:nvSpPr>
            <p:cNvPr id="16" name="文本框 15"/>
            <p:cNvSpPr txBox="1"/>
            <p:nvPr/>
          </p:nvSpPr>
          <p:spPr>
            <a:xfrm>
              <a:off x="1676400" y="1178941"/>
              <a:ext cx="2520000" cy="623248"/>
            </a:xfrm>
            <a:prstGeom prst="rect">
              <a:avLst/>
            </a:prstGeom>
            <a:noFill/>
          </p:spPr>
          <p:txBody>
            <a:bodyPr wrap="none" lIns="0" rtlCol="0">
              <a:spAutoFit/>
            </a:bodyPr>
            <a:lstStyle>
              <a:defPPr>
                <a:defRPr lang="zh-CN"/>
              </a:defPPr>
              <a:lvl1pPr marR="0" lvl="0" indent="0" fontAlgn="auto">
                <a:lnSpc>
                  <a:spcPct val="150000"/>
                </a:lnSpc>
                <a:spcBef>
                  <a:spcPct val="0"/>
                </a:spcBef>
                <a:spcAft>
                  <a:spcPct val="0"/>
                </a:spcAft>
                <a:buClrTx/>
                <a:buSzTx/>
                <a:buFontTx/>
                <a:buNone/>
                <a:defRPr kumimoji="0" sz="1200" b="0" i="0" u="none" strike="noStrike" cap="none" spc="0" normalizeH="0" baseline="0">
                  <a:ln>
                    <a:noFill/>
                  </a:ln>
                  <a:solidFill>
                    <a:prstClr val="white">
                      <a:lumMod val="50000"/>
                    </a:prstClr>
                  </a:solidFill>
                  <a:effectLst/>
                  <a:uLnTx/>
                  <a:uFillTx/>
                  <a:latin typeface="方正正大黑简体" panose="02000000000000000000" pitchFamily="2" charset="-122"/>
                  <a:ea typeface="方正正大黑简体" panose="02000000000000000000" pitchFamily="2" charset="-122"/>
                  <a:cs typeface="+mn-ea"/>
                </a:defRPr>
              </a:lvl1pPr>
            </a:lstStyle>
            <a:p>
              <a:r>
                <a:rPr lang="en-US" altLang="zh-CN" dirty="0">
                  <a:sym typeface="思源黑体 Light" panose="020B0300000000000000" pitchFamily="34" charset="-122"/>
                </a:rPr>
                <a:t>Energy conservation publicity</a:t>
              </a:r>
            </a:p>
          </p:txBody>
        </p:sp>
      </p:grpSp>
    </p:spTree>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dur="50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childTnLst>
                          </p:cTn>
                        </p:par>
                        <p:par>
                          <p:cTn id="8" fill="hold" nodeType="afterGroup">
                            <p:stCondLst>
                              <p:cond delay="500"/>
                            </p:stCondLst>
                            <p:childTnLst>
                              <p:par>
                                <p:cTn id="9" presetID="22" presetClass="entr" presetSubtype="1" dur="50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up)">
                                      <p:cBhvr>
                                        <p:cTn id="1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2173401" y="3813169"/>
            <a:ext cx="7845198" cy="1670907"/>
          </a:xfrm>
          <a:prstGeom prst="rect">
            <a:avLst/>
          </a:prstGeom>
        </p:spPr>
        <p:txBody>
          <a:bodyPr wrap="square">
            <a:spAutoFit/>
          </a:bodyPr>
          <a:lstStyle/>
          <a:p>
            <a:pPr marL="0" marR="0" lvl="0" indent="0" algn="l" defTabSz="914400" rtl="0" eaLnBrk="1" fontAlgn="auto" latinLnBrk="0" hangingPunct="1">
              <a:lnSpc>
                <a:spcPct val="200000"/>
              </a:lnSpc>
              <a:spcBef>
                <a:spcPct val="0"/>
              </a:spcBef>
              <a:spcAft>
                <a:spcPct val="0"/>
              </a:spcAft>
              <a:buClr>
                <a:srgbClr val="04933B"/>
              </a:buClr>
              <a:buSzTx/>
              <a:buFontTx/>
              <a:buNone/>
              <a:defRPr/>
            </a:pP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rPr>
              <a:t>每月少开一天车</a:t>
            </a:r>
            <a:r>
              <a:rPr kumimoji="0" lang="en-US" altLang="zh-CN"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rPr>
              <a:t>,</a:t>
            </a: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rPr>
              <a:t>以节能方式出行</a:t>
            </a:r>
            <a:r>
              <a:rPr kumimoji="0" lang="en-US" altLang="zh-CN"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rPr>
              <a:t>200</a:t>
            </a: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rPr>
              <a:t>公里</a:t>
            </a:r>
            <a:r>
              <a:rPr kumimoji="0" lang="en-US" altLang="zh-CN"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rPr>
              <a:t>,</a:t>
            </a: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rPr>
              <a:t>选购小排量汽车</a:t>
            </a:r>
            <a:r>
              <a:rPr kumimoji="0" lang="en-US" altLang="zh-CN"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rPr>
              <a:t>,</a:t>
            </a: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rPr>
              <a:t>选购混合动力汽车</a:t>
            </a:r>
          </a:p>
          <a:p>
            <a:pPr marL="0" marR="0" lvl="0" indent="0" algn="l" defTabSz="914400" rtl="0" eaLnBrk="1" fontAlgn="auto" latinLnBrk="0" hangingPunct="1">
              <a:lnSpc>
                <a:spcPct val="200000"/>
              </a:lnSpc>
              <a:spcBef>
                <a:spcPct val="0"/>
              </a:spcBef>
              <a:spcAft>
                <a:spcPct val="0"/>
              </a:spcAft>
              <a:buClr>
                <a:srgbClr val="04933B"/>
              </a:buClr>
              <a:buSzTx/>
              <a:buFontTx/>
              <a:buNone/>
              <a:defRPr/>
            </a:pP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rPr>
              <a:t>科学用车，注意保养</a:t>
            </a:r>
          </a:p>
          <a:p>
            <a:pPr marL="0" marR="0" lvl="0" indent="0" algn="l" defTabSz="914400" rtl="0" eaLnBrk="1" fontAlgn="auto" latinLnBrk="0" hangingPunct="1">
              <a:lnSpc>
                <a:spcPct val="200000"/>
              </a:lnSpc>
              <a:spcBef>
                <a:spcPct val="0"/>
              </a:spcBef>
              <a:spcAft>
                <a:spcPct val="0"/>
              </a:spcAft>
              <a:buClr>
                <a:srgbClr val="04933B"/>
              </a:buClr>
              <a:buSzTx/>
              <a:buFontTx/>
              <a:buNone/>
              <a:defRPr/>
            </a:pPr>
            <a:endPar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endParaRPr>
          </a:p>
        </p:txBody>
      </p:sp>
      <p:sp>
        <p:nvSpPr>
          <p:cNvPr id="19" name="矩形 18"/>
          <p:cNvSpPr/>
          <p:nvPr/>
        </p:nvSpPr>
        <p:spPr>
          <a:xfrm>
            <a:off x="1119052" y="2691592"/>
            <a:ext cx="9953897" cy="302993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endParaRPr>
          </a:p>
        </p:txBody>
      </p:sp>
      <p:sp>
        <p:nvSpPr>
          <p:cNvPr id="21" name="椭圆 20"/>
          <p:cNvSpPr/>
          <p:nvPr/>
        </p:nvSpPr>
        <p:spPr>
          <a:xfrm>
            <a:off x="5264202" y="1849254"/>
            <a:ext cx="1663596" cy="1663596"/>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60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rPr>
              <a:t>行</a:t>
            </a:r>
          </a:p>
        </p:txBody>
      </p:sp>
      <p:grpSp>
        <p:nvGrpSpPr>
          <p:cNvPr id="10" name="组合 9"/>
          <p:cNvGrpSpPr/>
          <p:nvPr/>
        </p:nvGrpSpPr>
        <p:grpSpPr>
          <a:xfrm>
            <a:off x="1791004" y="791564"/>
            <a:ext cx="5400000" cy="789418"/>
            <a:chOff x="1676400" y="735772"/>
            <a:chExt cx="5400000" cy="789418"/>
          </a:xfrm>
        </p:grpSpPr>
        <p:sp>
          <p:nvSpPr>
            <p:cNvPr id="15" name="文本框 14"/>
            <p:cNvSpPr txBox="1"/>
            <p:nvPr/>
          </p:nvSpPr>
          <p:spPr>
            <a:xfrm>
              <a:off x="1676400" y="735772"/>
              <a:ext cx="5400000" cy="492443"/>
            </a:xfrm>
            <a:prstGeom prst="rect">
              <a:avLst/>
            </a:prstGeom>
            <a:noFill/>
          </p:spPr>
          <p:txBody>
            <a:bodyPr wrap="square" lIns="0" tIns="0" rIns="0" bIns="0" rtlCol="0" anchor="ctr" anchorCtr="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节能小知识</a:t>
              </a:r>
            </a:p>
          </p:txBody>
        </p:sp>
        <p:sp>
          <p:nvSpPr>
            <p:cNvPr id="16" name="文本框 15"/>
            <p:cNvSpPr txBox="1"/>
            <p:nvPr/>
          </p:nvSpPr>
          <p:spPr>
            <a:xfrm>
              <a:off x="1676400" y="1178941"/>
              <a:ext cx="2520000" cy="623248"/>
            </a:xfrm>
            <a:prstGeom prst="rect">
              <a:avLst/>
            </a:prstGeom>
            <a:noFill/>
          </p:spPr>
          <p:txBody>
            <a:bodyPr wrap="none" lIns="0" rtlCol="0">
              <a:spAutoFit/>
            </a:bodyPr>
            <a:lstStyle>
              <a:defPPr>
                <a:defRPr lang="zh-CN"/>
              </a:defPPr>
              <a:lvl1pPr marR="0" lvl="0" indent="0" fontAlgn="auto">
                <a:lnSpc>
                  <a:spcPct val="150000"/>
                </a:lnSpc>
                <a:spcBef>
                  <a:spcPct val="0"/>
                </a:spcBef>
                <a:spcAft>
                  <a:spcPct val="0"/>
                </a:spcAft>
                <a:buClrTx/>
                <a:buSzTx/>
                <a:buFontTx/>
                <a:buNone/>
                <a:defRPr kumimoji="0" sz="1200" b="0" i="0" u="none" strike="noStrike" cap="none" spc="0" normalizeH="0" baseline="0">
                  <a:ln>
                    <a:noFill/>
                  </a:ln>
                  <a:solidFill>
                    <a:prstClr val="white">
                      <a:lumMod val="50000"/>
                    </a:prstClr>
                  </a:solidFill>
                  <a:effectLst/>
                  <a:uLnTx/>
                  <a:uFillTx/>
                  <a:latin typeface="方正正大黑简体" panose="02000000000000000000" pitchFamily="2" charset="-122"/>
                  <a:ea typeface="方正正大黑简体" panose="02000000000000000000" pitchFamily="2" charset="-122"/>
                  <a:cs typeface="+mn-ea"/>
                </a:defRPr>
              </a:lvl1pPr>
            </a:lstStyle>
            <a:p>
              <a:r>
                <a:rPr lang="en-US" altLang="zh-CN" dirty="0">
                  <a:sym typeface="思源黑体 Light" panose="020B0300000000000000" pitchFamily="34" charset="-122"/>
                </a:rPr>
                <a:t>Energy conservation publicity</a:t>
              </a:r>
            </a:p>
          </p:txBody>
        </p:sp>
      </p:grpSp>
    </p:spTree>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dur="50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childTnLst>
                          </p:cTn>
                        </p:par>
                        <p:par>
                          <p:cTn id="8" fill="hold" nodeType="afterGroup">
                            <p:stCondLst>
                              <p:cond delay="500"/>
                            </p:stCondLst>
                            <p:childTnLst>
                              <p:par>
                                <p:cTn id="9" presetID="22" presetClass="entr" presetSubtype="1" dur="500"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up)">
                                      <p:cBhvr>
                                        <p:cTn id="1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稻壳儿鸭鸭 1"/>
          <p:cNvGrpSpPr/>
          <p:nvPr/>
        </p:nvGrpSpPr>
        <p:grpSpPr>
          <a:xfrm>
            <a:off x="1651171" y="1344789"/>
            <a:ext cx="2536450" cy="2844000"/>
            <a:chOff x="1651171" y="1214160"/>
            <a:chExt cx="2536450" cy="2844000"/>
          </a:xfrm>
        </p:grpSpPr>
        <p:sp>
          <p:nvSpPr>
            <p:cNvPr id="59" name="稻壳儿鸭鸭 1-1"/>
            <p:cNvSpPr>
              <a:spLocks noChangeAspect="1"/>
            </p:cNvSpPr>
            <p:nvPr>
              <p:custDataLst>
                <p:tags r:id="rId1"/>
              </p:custDataLst>
            </p:nvPr>
          </p:nvSpPr>
          <p:spPr bwMode="auto">
            <a:xfrm>
              <a:off x="1651171" y="1214160"/>
              <a:ext cx="2536450" cy="2844000"/>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0">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noFill/>
            <a:ln w="12700">
              <a:solidFill>
                <a:schemeClr val="accent2"/>
              </a:solid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dirty="0">
                <a:ln>
                  <a:noFill/>
                </a:ln>
                <a:solidFill>
                  <a:prstClr val="black"/>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endParaRPr>
            </a:p>
          </p:txBody>
        </p:sp>
        <p:sp>
          <p:nvSpPr>
            <p:cNvPr id="60" name="稻壳儿鸭鸭 1-2"/>
            <p:cNvSpPr>
              <a:spLocks noChangeAspect="1"/>
            </p:cNvSpPr>
            <p:nvPr>
              <p:custDataLst>
                <p:tags r:id="rId2"/>
              </p:custDataLst>
            </p:nvPr>
          </p:nvSpPr>
          <p:spPr bwMode="auto">
            <a:xfrm>
              <a:off x="1875920" y="1472086"/>
              <a:ext cx="2086952" cy="2340000"/>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0">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chemeClr val="accent2"/>
            </a:solidFill>
            <a:ln w="50800" cap="flat" cmpd="sng" algn="ctr">
              <a:solidFill>
                <a:schemeClr val="accent1"/>
              </a:solidFill>
              <a:prstDash val="solid"/>
              <a:miter lim="800000"/>
            </a:ln>
            <a:effectLst/>
          </p:spPr>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i="0" u="none" strike="noStrike" kern="0" cap="none" spc="0" normalizeH="0" baseline="0" noProof="0" dirty="0">
                <a:ln>
                  <a:noFill/>
                </a:ln>
                <a:solidFill>
                  <a:srgbClr val="FF8437"/>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endParaRPr>
            </a:p>
          </p:txBody>
        </p:sp>
        <p:sp>
          <p:nvSpPr>
            <p:cNvPr id="61" name="稻壳儿鸭鸭 1-3"/>
            <p:cNvSpPr/>
            <p:nvPr>
              <p:custDataLst>
                <p:tags r:id="rId3"/>
              </p:custDataLst>
            </p:nvPr>
          </p:nvSpPr>
          <p:spPr>
            <a:xfrm>
              <a:off x="2102774" y="2038381"/>
              <a:ext cx="1633244" cy="923330"/>
            </a:xfrm>
            <a:prstGeom prst="rect">
              <a:avLst/>
            </a:prstGeom>
            <a:noFill/>
            <a:effectLst/>
          </p:spPr>
          <p:txBody>
            <a:bodyPr wrap="square" rtlCol="0">
              <a:spAutoFit/>
            </a:bodyPr>
            <a:lstStyle/>
            <a:p>
              <a:pPr marL="0" marR="0" lvl="0" indent="0" algn="dist" defTabSz="914400" rtl="0" eaLnBrk="1" fontAlgn="auto" latinLnBrk="0" hangingPunct="1">
                <a:lnSpc>
                  <a:spcPct val="100000"/>
                </a:lnSpc>
                <a:spcBef>
                  <a:spcPct val="0"/>
                </a:spcBef>
                <a:spcAft>
                  <a:spcPct val="0"/>
                </a:spcAft>
                <a:buClrTx/>
                <a:buSzTx/>
                <a:buFontTx/>
                <a:buNone/>
                <a:defRPr/>
              </a:pPr>
              <a:r>
                <a:rPr kumimoji="0" lang="zh-CN" altLang="en-US" sz="540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rPr>
                <a:t>目录</a:t>
              </a:r>
            </a:p>
          </p:txBody>
        </p:sp>
        <p:sp>
          <p:nvSpPr>
            <p:cNvPr id="62" name="稻壳儿鸭鸭 1-4"/>
            <p:cNvSpPr/>
            <p:nvPr>
              <p:custDataLst>
                <p:tags r:id="rId4"/>
              </p:custDataLst>
            </p:nvPr>
          </p:nvSpPr>
          <p:spPr>
            <a:xfrm>
              <a:off x="2007562" y="2904723"/>
              <a:ext cx="1823669" cy="446276"/>
            </a:xfrm>
            <a:prstGeom prst="rect">
              <a:avLst/>
            </a:prstGeom>
            <a:noFill/>
            <a:effectLst/>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altLang="zh-CN" sz="230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rPr>
                <a:t>CONTENTE</a:t>
              </a:r>
            </a:p>
          </p:txBody>
        </p:sp>
      </p:grpSp>
      <p:cxnSp>
        <p:nvCxnSpPr>
          <p:cNvPr id="40" name="稻壳儿鸭鸭 2"/>
          <p:cNvCxnSpPr/>
          <p:nvPr/>
        </p:nvCxnSpPr>
        <p:spPr>
          <a:xfrm>
            <a:off x="4909964" y="1940810"/>
            <a:ext cx="540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5" name="稻壳儿鸭鸭 3"/>
          <p:cNvCxnSpPr/>
          <p:nvPr/>
        </p:nvCxnSpPr>
        <p:spPr>
          <a:xfrm>
            <a:off x="4909964" y="2907384"/>
            <a:ext cx="540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66" name="稻壳儿鸭鸭 4"/>
          <p:cNvGrpSpPr/>
          <p:nvPr/>
        </p:nvGrpSpPr>
        <p:grpSpPr>
          <a:xfrm>
            <a:off x="4909964" y="1133673"/>
            <a:ext cx="6746307" cy="647700"/>
            <a:chOff x="5243938" y="2080090"/>
            <a:chExt cx="6746307" cy="647700"/>
          </a:xfrm>
        </p:grpSpPr>
        <p:sp>
          <p:nvSpPr>
            <p:cNvPr id="67" name="稻壳儿鸭鸭 4-1"/>
            <p:cNvSpPr/>
            <p:nvPr/>
          </p:nvSpPr>
          <p:spPr>
            <a:xfrm>
              <a:off x="6463799" y="2080090"/>
              <a:ext cx="647700" cy="6477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altLang="zh-CN" sz="20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阿里巴巴普惠体 B" panose="00020600040101010101" charset="-122"/>
                </a:rPr>
                <a:t>01</a:t>
              </a:r>
              <a:endParaRPr kumimoji="0" lang="zh-CN" altLang="en-US" sz="20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阿里巴巴普惠体 B" panose="00020600040101010101" charset="-122"/>
              </a:endParaRPr>
            </a:p>
          </p:txBody>
        </p:sp>
        <p:sp>
          <p:nvSpPr>
            <p:cNvPr id="68" name="稻壳儿鸭鸭 4-2"/>
            <p:cNvSpPr txBox="1"/>
            <p:nvPr/>
          </p:nvSpPr>
          <p:spPr>
            <a:xfrm>
              <a:off x="7310245" y="2157719"/>
              <a:ext cx="4680000" cy="492443"/>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阿里巴巴普惠体 B" panose="00020600040101010101" charset="-122"/>
                  <a:sym typeface="+mn-lt"/>
                </a:rPr>
                <a:t>节日起源</a:t>
              </a:r>
            </a:p>
          </p:txBody>
        </p:sp>
        <p:sp>
          <p:nvSpPr>
            <p:cNvPr id="69" name="稻壳儿鸭鸭 4-3"/>
            <p:cNvSpPr txBox="1"/>
            <p:nvPr/>
          </p:nvSpPr>
          <p:spPr>
            <a:xfrm>
              <a:off x="5243938" y="2219274"/>
              <a:ext cx="1226459" cy="36933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altLang="zh-CN" sz="2400" b="0" i="0" u="none" strike="noStrike" kern="1200" cap="none" spc="0" normalizeH="0" baseline="0" noProof="0" dirty="0">
                  <a:ln>
                    <a:noFill/>
                  </a:ln>
                  <a:solidFill>
                    <a:prstClr val="black">
                      <a:lumMod val="85000"/>
                      <a:lumOff val="15000"/>
                    </a:prstClr>
                  </a:solidFill>
                  <a:effectLst/>
                  <a:uLnTx/>
                  <a:uFillTx/>
                  <a:latin typeface="方正正大黑简体" panose="02000000000000000000" pitchFamily="2" charset="-122"/>
                  <a:ea typeface="方正正大黑简体" panose="02000000000000000000" pitchFamily="2" charset="-122"/>
                  <a:cs typeface="阿里巴巴普惠体 B" panose="00020600040101010101" charset="-122"/>
                  <a:sym typeface="+mn-lt"/>
                </a:rPr>
                <a:t>PART</a:t>
              </a:r>
              <a:endParaRPr kumimoji="0" lang="zh-CN" altLang="en-US" sz="2400" b="0" i="0" u="none" strike="noStrike" kern="1200" cap="none" spc="0" normalizeH="0" baseline="0" noProof="0" dirty="0">
                <a:ln>
                  <a:noFill/>
                </a:ln>
                <a:solidFill>
                  <a:prstClr val="black">
                    <a:lumMod val="85000"/>
                    <a:lumOff val="15000"/>
                  </a:prstClr>
                </a:solidFill>
                <a:effectLst/>
                <a:uLnTx/>
                <a:uFillTx/>
                <a:latin typeface="方正正大黑简体" panose="02000000000000000000" pitchFamily="2" charset="-122"/>
                <a:ea typeface="方正正大黑简体" panose="02000000000000000000" pitchFamily="2" charset="-122"/>
                <a:cs typeface="阿里巴巴普惠体 B" panose="00020600040101010101" charset="-122"/>
                <a:sym typeface="+mn-lt"/>
              </a:endParaRPr>
            </a:p>
          </p:txBody>
        </p:sp>
      </p:grpSp>
      <p:grpSp>
        <p:nvGrpSpPr>
          <p:cNvPr id="70" name="稻壳儿鸭鸭 5"/>
          <p:cNvGrpSpPr/>
          <p:nvPr/>
        </p:nvGrpSpPr>
        <p:grpSpPr>
          <a:xfrm>
            <a:off x="4909964" y="2100247"/>
            <a:ext cx="6746307" cy="647700"/>
            <a:chOff x="5243938" y="3273890"/>
            <a:chExt cx="6746307" cy="647700"/>
          </a:xfrm>
        </p:grpSpPr>
        <p:sp>
          <p:nvSpPr>
            <p:cNvPr id="71" name="稻壳儿鸭鸭 5-1"/>
            <p:cNvSpPr/>
            <p:nvPr/>
          </p:nvSpPr>
          <p:spPr>
            <a:xfrm>
              <a:off x="6463799" y="3273890"/>
              <a:ext cx="647700" cy="6477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altLang="zh-CN" sz="20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阿里巴巴普惠体 B" panose="00020600040101010101" charset="-122"/>
                </a:rPr>
                <a:t>02</a:t>
              </a:r>
              <a:endParaRPr kumimoji="0" lang="zh-CN" altLang="en-US" sz="20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阿里巴巴普惠体 B" panose="00020600040101010101" charset="-122"/>
              </a:endParaRPr>
            </a:p>
          </p:txBody>
        </p:sp>
        <p:sp>
          <p:nvSpPr>
            <p:cNvPr id="72" name="稻壳儿鸭鸭 5-2"/>
            <p:cNvSpPr txBox="1"/>
            <p:nvPr/>
          </p:nvSpPr>
          <p:spPr>
            <a:xfrm>
              <a:off x="7310245" y="3351519"/>
              <a:ext cx="4680000" cy="492443"/>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阿里巴巴普惠体 B" panose="00020600040101010101" charset="-122"/>
                  <a:sym typeface="+mn-lt"/>
                </a:rPr>
                <a:t>节能宣传周亮点</a:t>
              </a:r>
            </a:p>
          </p:txBody>
        </p:sp>
        <p:sp>
          <p:nvSpPr>
            <p:cNvPr id="73" name="稻壳儿鸭鸭 5-3"/>
            <p:cNvSpPr txBox="1"/>
            <p:nvPr/>
          </p:nvSpPr>
          <p:spPr>
            <a:xfrm>
              <a:off x="5243938" y="3413074"/>
              <a:ext cx="1226459" cy="36933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altLang="zh-CN" sz="2400" b="0" i="0" u="none" strike="noStrike" kern="1200" cap="none" spc="0" normalizeH="0" baseline="0" noProof="0" dirty="0">
                  <a:ln>
                    <a:noFill/>
                  </a:ln>
                  <a:solidFill>
                    <a:prstClr val="black">
                      <a:lumMod val="85000"/>
                      <a:lumOff val="15000"/>
                    </a:prstClr>
                  </a:solidFill>
                  <a:effectLst/>
                  <a:uLnTx/>
                  <a:uFillTx/>
                  <a:latin typeface="方正正大黑简体" panose="02000000000000000000" pitchFamily="2" charset="-122"/>
                  <a:ea typeface="方正正大黑简体" panose="02000000000000000000" pitchFamily="2" charset="-122"/>
                  <a:cs typeface="阿里巴巴普惠体 B" panose="00020600040101010101" charset="-122"/>
                  <a:sym typeface="+mn-lt"/>
                </a:rPr>
                <a:t>PART</a:t>
              </a:r>
              <a:endParaRPr kumimoji="0" lang="zh-CN" altLang="en-US" sz="2400" b="0" i="0" u="none" strike="noStrike" kern="1200" cap="none" spc="0" normalizeH="0" baseline="0" noProof="0" dirty="0">
                <a:ln>
                  <a:noFill/>
                </a:ln>
                <a:solidFill>
                  <a:prstClr val="black">
                    <a:lumMod val="85000"/>
                    <a:lumOff val="15000"/>
                  </a:prstClr>
                </a:solidFill>
                <a:effectLst/>
                <a:uLnTx/>
                <a:uFillTx/>
                <a:latin typeface="方正正大黑简体" panose="02000000000000000000" pitchFamily="2" charset="-122"/>
                <a:ea typeface="方正正大黑简体" panose="02000000000000000000" pitchFamily="2" charset="-122"/>
                <a:cs typeface="阿里巴巴普惠体 B" panose="00020600040101010101" charset="-122"/>
                <a:sym typeface="+mn-lt"/>
              </a:endParaRPr>
            </a:p>
          </p:txBody>
        </p:sp>
      </p:grpSp>
      <p:grpSp>
        <p:nvGrpSpPr>
          <p:cNvPr id="74" name="稻壳儿鸭鸭 6"/>
          <p:cNvGrpSpPr/>
          <p:nvPr/>
        </p:nvGrpSpPr>
        <p:grpSpPr>
          <a:xfrm>
            <a:off x="4909964" y="3066821"/>
            <a:ext cx="6746307" cy="647700"/>
            <a:chOff x="5243938" y="4467690"/>
            <a:chExt cx="6746307" cy="647700"/>
          </a:xfrm>
        </p:grpSpPr>
        <p:sp>
          <p:nvSpPr>
            <p:cNvPr id="75" name="稻壳儿鸭鸭 6-1"/>
            <p:cNvSpPr/>
            <p:nvPr/>
          </p:nvSpPr>
          <p:spPr>
            <a:xfrm>
              <a:off x="6463799" y="4467690"/>
              <a:ext cx="647700" cy="6477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altLang="zh-CN" sz="20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阿里巴巴普惠体 B" panose="00020600040101010101" charset="-122"/>
                </a:rPr>
                <a:t>03</a:t>
              </a:r>
              <a:endParaRPr kumimoji="0" lang="zh-CN" altLang="en-US" sz="20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阿里巴巴普惠体 B" panose="00020600040101010101" charset="-122"/>
              </a:endParaRPr>
            </a:p>
          </p:txBody>
        </p:sp>
        <p:sp>
          <p:nvSpPr>
            <p:cNvPr id="76" name="稻壳儿鸭鸭 6-2"/>
            <p:cNvSpPr txBox="1"/>
            <p:nvPr/>
          </p:nvSpPr>
          <p:spPr>
            <a:xfrm>
              <a:off x="7310245" y="4545319"/>
              <a:ext cx="4680000" cy="492443"/>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en-US" altLang="zh-CN"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阿里巴巴普惠体 B" panose="00020600040101010101" charset="-122"/>
                  <a:sym typeface="+mn-lt"/>
                </a:rPr>
                <a:t>《</a:t>
              </a:r>
              <a:r>
                <a:rPr kumimoji="0" lang="zh-CN" altLang="en-US"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阿里巴巴普惠体 B" panose="00020600040101010101" charset="-122"/>
                  <a:sym typeface="+mn-lt"/>
                </a:rPr>
                <a:t>通知</a:t>
              </a:r>
              <a:r>
                <a:rPr kumimoji="0" lang="en-US" altLang="zh-CN"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阿里巴巴普惠体 B" panose="00020600040101010101" charset="-122"/>
                  <a:sym typeface="+mn-lt"/>
                </a:rPr>
                <a:t>》</a:t>
              </a:r>
              <a:r>
                <a:rPr kumimoji="0" lang="zh-CN" altLang="en-US"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阿里巴巴普惠体 B" panose="00020600040101010101" charset="-122"/>
                  <a:sym typeface="+mn-lt"/>
                </a:rPr>
                <a:t>重点解读</a:t>
              </a:r>
            </a:p>
          </p:txBody>
        </p:sp>
        <p:sp>
          <p:nvSpPr>
            <p:cNvPr id="77" name="稻壳儿鸭鸭 6-3"/>
            <p:cNvSpPr txBox="1"/>
            <p:nvPr/>
          </p:nvSpPr>
          <p:spPr>
            <a:xfrm>
              <a:off x="5243938" y="4606874"/>
              <a:ext cx="1226459" cy="36933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altLang="zh-CN" sz="2400" b="0" i="0" u="none" strike="noStrike" kern="1200" cap="none" spc="0" normalizeH="0" baseline="0" noProof="0" dirty="0">
                  <a:ln>
                    <a:noFill/>
                  </a:ln>
                  <a:solidFill>
                    <a:prstClr val="black">
                      <a:lumMod val="85000"/>
                      <a:lumOff val="15000"/>
                    </a:prstClr>
                  </a:solidFill>
                  <a:effectLst/>
                  <a:uLnTx/>
                  <a:uFillTx/>
                  <a:latin typeface="方正正大黑简体" panose="02000000000000000000" pitchFamily="2" charset="-122"/>
                  <a:ea typeface="方正正大黑简体" panose="02000000000000000000" pitchFamily="2" charset="-122"/>
                  <a:cs typeface="阿里巴巴普惠体 B" panose="00020600040101010101" charset="-122"/>
                  <a:sym typeface="+mn-lt"/>
                </a:rPr>
                <a:t>PART</a:t>
              </a:r>
              <a:endParaRPr kumimoji="0" lang="zh-CN" altLang="en-US" sz="2400" b="0" i="0" u="none" strike="noStrike" kern="1200" cap="none" spc="0" normalizeH="0" baseline="0" noProof="0" dirty="0">
                <a:ln>
                  <a:noFill/>
                </a:ln>
                <a:solidFill>
                  <a:prstClr val="black">
                    <a:lumMod val="85000"/>
                    <a:lumOff val="15000"/>
                  </a:prstClr>
                </a:solidFill>
                <a:effectLst/>
                <a:uLnTx/>
                <a:uFillTx/>
                <a:latin typeface="方正正大黑简体" panose="02000000000000000000" pitchFamily="2" charset="-122"/>
                <a:ea typeface="方正正大黑简体" panose="02000000000000000000" pitchFamily="2" charset="-122"/>
                <a:cs typeface="阿里巴巴普惠体 B" panose="00020600040101010101" charset="-122"/>
                <a:sym typeface="+mn-lt"/>
              </a:endParaRPr>
            </a:p>
          </p:txBody>
        </p:sp>
      </p:grpSp>
      <p:cxnSp>
        <p:nvCxnSpPr>
          <p:cNvPr id="78" name="稻壳儿鸭鸭 7"/>
          <p:cNvCxnSpPr/>
          <p:nvPr/>
        </p:nvCxnSpPr>
        <p:spPr>
          <a:xfrm>
            <a:off x="4909964" y="3873958"/>
            <a:ext cx="5400000"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79" name="稻壳儿鸭鸭 8"/>
          <p:cNvGrpSpPr/>
          <p:nvPr/>
        </p:nvGrpSpPr>
        <p:grpSpPr>
          <a:xfrm>
            <a:off x="4909964" y="4033395"/>
            <a:ext cx="6746307" cy="647700"/>
            <a:chOff x="5268091" y="5513212"/>
            <a:chExt cx="6746307" cy="647700"/>
          </a:xfrm>
        </p:grpSpPr>
        <p:sp>
          <p:nvSpPr>
            <p:cNvPr id="80" name="稻壳儿鸭鸭 8-1"/>
            <p:cNvSpPr/>
            <p:nvPr/>
          </p:nvSpPr>
          <p:spPr>
            <a:xfrm>
              <a:off x="6487952" y="5513212"/>
              <a:ext cx="647700" cy="6477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altLang="zh-CN" sz="20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阿里巴巴普惠体 B" panose="00020600040101010101" charset="-122"/>
                </a:rPr>
                <a:t>04</a:t>
              </a:r>
              <a:endParaRPr kumimoji="0" lang="zh-CN" altLang="en-US" sz="20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阿里巴巴普惠体 B" panose="00020600040101010101" charset="-122"/>
              </a:endParaRPr>
            </a:p>
          </p:txBody>
        </p:sp>
        <p:sp>
          <p:nvSpPr>
            <p:cNvPr id="81" name="稻壳儿鸭鸭 8-2"/>
            <p:cNvSpPr txBox="1"/>
            <p:nvPr/>
          </p:nvSpPr>
          <p:spPr>
            <a:xfrm>
              <a:off x="7334398" y="5590841"/>
              <a:ext cx="4680000" cy="492443"/>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阿里巴巴普惠体 B" panose="00020600040101010101" charset="-122"/>
                  <a:sym typeface="+mn-lt"/>
                </a:rPr>
                <a:t>节能小知识</a:t>
              </a:r>
            </a:p>
          </p:txBody>
        </p:sp>
        <p:sp>
          <p:nvSpPr>
            <p:cNvPr id="82" name="稻壳儿鸭鸭 8-3"/>
            <p:cNvSpPr txBox="1"/>
            <p:nvPr/>
          </p:nvSpPr>
          <p:spPr>
            <a:xfrm>
              <a:off x="5268091" y="5652396"/>
              <a:ext cx="1226459" cy="369332"/>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altLang="zh-CN" sz="2400" b="0" i="0" u="none" strike="noStrike" kern="1200" cap="none" spc="0" normalizeH="0" baseline="0" noProof="0" dirty="0">
                  <a:ln>
                    <a:noFill/>
                  </a:ln>
                  <a:solidFill>
                    <a:prstClr val="black">
                      <a:lumMod val="85000"/>
                      <a:lumOff val="15000"/>
                    </a:prstClr>
                  </a:solidFill>
                  <a:effectLst/>
                  <a:uLnTx/>
                  <a:uFillTx/>
                  <a:latin typeface="方正正大黑简体" panose="02000000000000000000" pitchFamily="2" charset="-122"/>
                  <a:ea typeface="方正正大黑简体" panose="02000000000000000000" pitchFamily="2" charset="-122"/>
                  <a:cs typeface="阿里巴巴普惠体 B" panose="00020600040101010101" charset="-122"/>
                  <a:sym typeface="+mn-lt"/>
                </a:rPr>
                <a:t>PART</a:t>
              </a:r>
              <a:endParaRPr kumimoji="0" lang="zh-CN" altLang="en-US" sz="2400" b="0" i="0" u="none" strike="noStrike" kern="1200" cap="none" spc="0" normalizeH="0" baseline="0" noProof="0" dirty="0">
                <a:ln>
                  <a:noFill/>
                </a:ln>
                <a:solidFill>
                  <a:prstClr val="black">
                    <a:lumMod val="85000"/>
                    <a:lumOff val="15000"/>
                  </a:prstClr>
                </a:solidFill>
                <a:effectLst/>
                <a:uLnTx/>
                <a:uFillTx/>
                <a:latin typeface="方正正大黑简体" panose="02000000000000000000" pitchFamily="2" charset="-122"/>
                <a:ea typeface="方正正大黑简体" panose="02000000000000000000" pitchFamily="2" charset="-122"/>
                <a:cs typeface="阿里巴巴普惠体 B" panose="00020600040101010101" charset="-122"/>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3000">
        <p:random/>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2" presetClass="entr" presetSubtype="8" dur="500" fill="hold"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wipe(left)">
                                      <p:cBhvr>
                                        <p:cTn id="7" dur="500"/>
                                        <p:tgtEl>
                                          <p:spTgt spid="40"/>
                                        </p:tgtEl>
                                      </p:cBhvr>
                                    </p:animEffect>
                                  </p:childTnLst>
                                </p:cTn>
                              </p:par>
                              <p:par>
                                <p:cTn id="8" presetID="22" presetClass="entr" presetSubtype="8" dur="500" fill="hold" nodeType="withEffect">
                                  <p:stCondLst>
                                    <p:cond delay="0"/>
                                  </p:stCondLst>
                                  <p:childTnLst>
                                    <p:set>
                                      <p:cBhvr>
                                        <p:cTn id="9" dur="1" fill="hold">
                                          <p:stCondLst>
                                            <p:cond delay="0"/>
                                          </p:stCondLst>
                                        </p:cTn>
                                        <p:tgtEl>
                                          <p:spTgt spid="45"/>
                                        </p:tgtEl>
                                        <p:attrNameLst>
                                          <p:attrName>style.visibility</p:attrName>
                                        </p:attrNameLst>
                                      </p:cBhvr>
                                      <p:to>
                                        <p:strVal val="visible"/>
                                      </p:to>
                                    </p:set>
                                    <p:animEffect transition="in" filter="wipe(left)">
                                      <p:cBhvr>
                                        <p:cTn id="10" dur="500"/>
                                        <p:tgtEl>
                                          <p:spTgt spid="45"/>
                                        </p:tgtEl>
                                      </p:cBhvr>
                                    </p:animEffect>
                                  </p:childTnLst>
                                </p:cTn>
                              </p:par>
                              <p:par>
                                <p:cTn id="11" presetID="22" presetClass="entr" presetSubtype="8" dur="500" fill="hold" nodeType="withEffect">
                                  <p:stCondLst>
                                    <p:cond delay="0"/>
                                  </p:stCondLst>
                                  <p:childTnLst>
                                    <p:set>
                                      <p:cBhvr>
                                        <p:cTn id="12" dur="1" fill="hold">
                                          <p:stCondLst>
                                            <p:cond delay="0"/>
                                          </p:stCondLst>
                                        </p:cTn>
                                        <p:tgtEl>
                                          <p:spTgt spid="78"/>
                                        </p:tgtEl>
                                        <p:attrNameLst>
                                          <p:attrName>style.visibility</p:attrName>
                                        </p:attrNameLst>
                                      </p:cBhvr>
                                      <p:to>
                                        <p:strVal val="visible"/>
                                      </p:to>
                                    </p:set>
                                    <p:animEffect transition="in" filter="wipe(left)">
                                      <p:cBhvr>
                                        <p:cTn id="13"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2173401" y="3813169"/>
            <a:ext cx="7845198" cy="1670907"/>
          </a:xfrm>
          <a:prstGeom prst="rect">
            <a:avLst/>
          </a:prstGeom>
        </p:spPr>
        <p:txBody>
          <a:bodyPr wrap="square">
            <a:spAutoFit/>
          </a:bodyPr>
          <a:lstStyle/>
          <a:p>
            <a:pPr marL="0" marR="0" lvl="0" indent="0" algn="l" defTabSz="914400" rtl="0" eaLnBrk="1" fontAlgn="auto" latinLnBrk="0" hangingPunct="1">
              <a:lnSpc>
                <a:spcPct val="200000"/>
              </a:lnSpc>
              <a:spcBef>
                <a:spcPct val="0"/>
              </a:spcBef>
              <a:spcAft>
                <a:spcPct val="0"/>
              </a:spcAft>
              <a:buClr>
                <a:srgbClr val="04933B"/>
              </a:buClr>
              <a:buSzTx/>
              <a:buFontTx/>
              <a:buNone/>
              <a:defRPr/>
            </a:pP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rPr>
              <a:t>用布袋取代塑料袋、减少一次性筷子使用、尽量少用电梯合理使用电脑、打印机</a:t>
            </a:r>
          </a:p>
          <a:p>
            <a:pPr marL="0" marR="0" lvl="0" indent="0" algn="l" defTabSz="914400" rtl="0" eaLnBrk="1" fontAlgn="auto" latinLnBrk="0" hangingPunct="1">
              <a:lnSpc>
                <a:spcPct val="200000"/>
              </a:lnSpc>
              <a:spcBef>
                <a:spcPct val="0"/>
              </a:spcBef>
              <a:spcAft>
                <a:spcPct val="0"/>
              </a:spcAft>
              <a:buClr>
                <a:srgbClr val="04933B"/>
              </a:buClr>
              <a:buSzTx/>
              <a:buFontTx/>
              <a:buNone/>
              <a:defRPr/>
            </a:pPr>
            <a:endPar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endParaRPr>
          </a:p>
        </p:txBody>
      </p:sp>
      <p:sp>
        <p:nvSpPr>
          <p:cNvPr id="19" name="矩形 18"/>
          <p:cNvSpPr/>
          <p:nvPr/>
        </p:nvSpPr>
        <p:spPr>
          <a:xfrm>
            <a:off x="1119052" y="2691592"/>
            <a:ext cx="9953897" cy="302993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endParaRPr>
          </a:p>
        </p:txBody>
      </p:sp>
      <p:sp>
        <p:nvSpPr>
          <p:cNvPr id="21" name="椭圆 20"/>
          <p:cNvSpPr/>
          <p:nvPr/>
        </p:nvSpPr>
        <p:spPr>
          <a:xfrm>
            <a:off x="5264202" y="1849254"/>
            <a:ext cx="1663596" cy="1663596"/>
          </a:xfrm>
          <a:prstGeom prst="ellipse">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60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rPr>
              <a:t>用</a:t>
            </a:r>
          </a:p>
        </p:txBody>
      </p:sp>
      <p:grpSp>
        <p:nvGrpSpPr>
          <p:cNvPr id="10" name="组合 9"/>
          <p:cNvGrpSpPr/>
          <p:nvPr/>
        </p:nvGrpSpPr>
        <p:grpSpPr>
          <a:xfrm>
            <a:off x="1791004" y="791564"/>
            <a:ext cx="5400000" cy="789418"/>
            <a:chOff x="1676400" y="735772"/>
            <a:chExt cx="5400000" cy="789418"/>
          </a:xfrm>
        </p:grpSpPr>
        <p:sp>
          <p:nvSpPr>
            <p:cNvPr id="14" name="文本框 13"/>
            <p:cNvSpPr txBox="1"/>
            <p:nvPr/>
          </p:nvSpPr>
          <p:spPr>
            <a:xfrm>
              <a:off x="1676400" y="735772"/>
              <a:ext cx="5400000" cy="492443"/>
            </a:xfrm>
            <a:prstGeom prst="rect">
              <a:avLst/>
            </a:prstGeom>
            <a:noFill/>
          </p:spPr>
          <p:txBody>
            <a:bodyPr wrap="square" lIns="0" tIns="0" rIns="0" bIns="0" rtlCol="0" anchor="ctr" anchorCtr="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节能小知识</a:t>
              </a:r>
            </a:p>
          </p:txBody>
        </p:sp>
        <p:sp>
          <p:nvSpPr>
            <p:cNvPr id="15" name="文本框 14"/>
            <p:cNvSpPr txBox="1"/>
            <p:nvPr/>
          </p:nvSpPr>
          <p:spPr>
            <a:xfrm>
              <a:off x="1676400" y="1178941"/>
              <a:ext cx="2811026" cy="346249"/>
            </a:xfrm>
            <a:prstGeom prst="rect">
              <a:avLst/>
            </a:prstGeom>
            <a:noFill/>
          </p:spPr>
          <p:txBody>
            <a:bodyPr wrap="none" lIns="0" rtlCol="0">
              <a:spAutoFit/>
            </a:bodyPr>
            <a:lstStyle/>
            <a:p>
              <a:pPr marL="0" marR="0" lvl="0" indent="0" algn="l" defTabSz="914400" rtl="0" eaLnBrk="1" fontAlgn="auto" latinLnBrk="0" hangingPunct="1">
                <a:lnSpc>
                  <a:spcPct val="150000"/>
                </a:lnSpc>
                <a:spcBef>
                  <a:spcPct val="0"/>
                </a:spcBef>
                <a:spcAft>
                  <a:spcPct val="0"/>
                </a:spcAft>
                <a:buClrTx/>
                <a:buSzTx/>
                <a:buFontTx/>
                <a:buNone/>
                <a:defRPr/>
              </a:pPr>
              <a:r>
                <a:rPr kumimoji="0" lang="en-US" altLang="zh-CN" sz="1200" b="0" i="0" u="none" strike="noStrike" kern="1200" cap="none" spc="0" normalizeH="0" baseline="0" noProof="0" dirty="0">
                  <a:ln>
                    <a:noFill/>
                  </a:ln>
                  <a:solidFill>
                    <a:prstClr val="white">
                      <a:lumMod val="50000"/>
                    </a:prstClr>
                  </a:solidFill>
                  <a:effectLst/>
                  <a:uLnTx/>
                  <a:uFillTx/>
                  <a:latin typeface="方正正大黑简体" panose="02000000000000000000" pitchFamily="2" charset="-122"/>
                  <a:ea typeface="方正正大黑简体" panose="02000000000000000000" pitchFamily="2" charset="-122"/>
                  <a:cs typeface="+mn-ea"/>
                  <a:sym typeface="思源黑体 Light" panose="020B0300000000000000" pitchFamily="34" charset="-122"/>
                </a:rPr>
                <a:t>Energy conservation publicity</a:t>
              </a:r>
            </a:p>
          </p:txBody>
        </p:sp>
      </p:grpSp>
    </p:spTree>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dur="50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down)">
                                      <p:cBhvr>
                                        <p:cTn id="7" dur="500"/>
                                        <p:tgtEl>
                                          <p:spTgt spid="19"/>
                                        </p:tgtEl>
                                      </p:cBhvr>
                                    </p:animEffect>
                                  </p:childTnLst>
                                </p:cTn>
                              </p:par>
                            </p:childTnLst>
                          </p:cTn>
                        </p:par>
                        <p:par>
                          <p:cTn id="8" fill="hold" nodeType="afterGroup">
                            <p:stCondLst>
                              <p:cond delay="500"/>
                            </p:stCondLst>
                            <p:childTnLst>
                              <p:par>
                                <p:cTn id="9" presetID="22" presetClass="entr" presetSubtype="1" dur="50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up)">
                                      <p:cBhvr>
                                        <p:cTn id="1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稻壳儿鸭鸭 1"/>
          <p:cNvSpPr/>
          <p:nvPr/>
        </p:nvSpPr>
        <p:spPr>
          <a:xfrm>
            <a:off x="1111363" y="2692600"/>
            <a:ext cx="7697792" cy="3275192"/>
          </a:xfrm>
          <a:prstGeom prst="rect">
            <a:avLst/>
          </a:prstGeom>
        </p:spPr>
        <p:txBody>
          <a:bodyPr wrap="square">
            <a:spAutoFit/>
          </a:bodyPr>
          <a:lstStyle/>
          <a:p>
            <a:pPr marL="0" marR="0" lvl="0" indent="0" algn="l" defTabSz="914400" rtl="0" eaLnBrk="1" fontAlgn="auto" latinLnBrk="0" hangingPunct="1">
              <a:lnSpc>
                <a:spcPct val="150000"/>
              </a:lnSpc>
              <a:spcBef>
                <a:spcPct val="0"/>
              </a:spcBef>
              <a:spcAft>
                <a:spcPct val="0"/>
              </a:spcAft>
              <a:buClrTx/>
              <a:buSzTx/>
              <a:buFontTx/>
              <a:buNone/>
              <a:defRPr/>
            </a:pPr>
            <a:r>
              <a:rPr kumimoji="0" lang="zh-CN" altLang="en-US" sz="28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阿里巴巴普惠体 Medium" panose="00020600040101010101" pitchFamily="18" charset="-122"/>
                <a:sym typeface="思源黑体" panose="020B0500000000000000" pitchFamily="34" charset="-122"/>
              </a:rPr>
              <a:t>我们倡仪</a:t>
            </a:r>
          </a:p>
          <a:p>
            <a:pPr marL="0" marR="0" lvl="0" indent="0" algn="l" defTabSz="914400" rtl="0" eaLnBrk="1" fontAlgn="auto" latinLnBrk="0" hangingPunct="1">
              <a:lnSpc>
                <a:spcPct val="150000"/>
              </a:lnSpc>
              <a:spcBef>
                <a:spcPct val="0"/>
              </a:spcBef>
              <a:spcAft>
                <a:spcPct val="0"/>
              </a:spcAft>
              <a:buClrTx/>
              <a:buSzTx/>
              <a:buFontTx/>
              <a:buNone/>
              <a:defRPr/>
            </a:pP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①倡导 “</a:t>
            </a:r>
            <a:r>
              <a:rPr kumimoji="0" lang="en-US" altLang="zh-CN"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135”</a:t>
            </a: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绿色低碳出行方式</a:t>
            </a:r>
            <a:r>
              <a:rPr kumimoji="0" lang="en-US" altLang="zh-CN"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(1</a:t>
            </a: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公里以内步行，</a:t>
            </a:r>
            <a:r>
              <a:rPr kumimoji="0" lang="en-US" altLang="zh-CN"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3</a:t>
            </a: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公里以内骑自行车，</a:t>
            </a:r>
            <a:endParaRPr kumimoji="0" lang="en-US" altLang="zh-CN"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endParaRPr>
          </a:p>
          <a:p>
            <a:pPr marL="0" marR="0" lvl="0" indent="0" algn="l" defTabSz="914400" rtl="0" eaLnBrk="1" fontAlgn="auto" latinLnBrk="0" hangingPunct="1">
              <a:lnSpc>
                <a:spcPct val="150000"/>
              </a:lnSpc>
              <a:spcBef>
                <a:spcPct val="0"/>
              </a:spcBef>
              <a:spcAft>
                <a:spcPct val="0"/>
              </a:spcAft>
              <a:buClrTx/>
              <a:buSzTx/>
              <a:buFontTx/>
              <a:buNone/>
              <a:defRPr/>
            </a:pPr>
            <a:r>
              <a:rPr kumimoji="0" lang="en-US" altLang="zh-CN"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5</a:t>
            </a: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公里左右乘坐公共交通工具）。</a:t>
            </a:r>
          </a:p>
          <a:p>
            <a:pPr marL="0" marR="0" lvl="0" indent="0" algn="l" defTabSz="914400" rtl="0" eaLnBrk="1" fontAlgn="auto" latinLnBrk="0" hangingPunct="1">
              <a:lnSpc>
                <a:spcPct val="150000"/>
              </a:lnSpc>
              <a:spcBef>
                <a:spcPct val="0"/>
              </a:spcBef>
              <a:spcAft>
                <a:spcPct val="0"/>
              </a:spcAft>
              <a:buClrTx/>
              <a:buSzTx/>
              <a:buFontTx/>
              <a:buNone/>
              <a:defRPr/>
            </a:pP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②尽量避免汽车鸣笛，减少汽车噪声污染，让虫鸣鸟叫的自然之音更动听。</a:t>
            </a:r>
          </a:p>
          <a:p>
            <a:pPr marL="0" marR="0" lvl="0" indent="0" algn="l" defTabSz="914400" rtl="0" eaLnBrk="1" fontAlgn="auto" latinLnBrk="0" hangingPunct="1">
              <a:lnSpc>
                <a:spcPct val="150000"/>
              </a:lnSpc>
              <a:spcBef>
                <a:spcPct val="0"/>
              </a:spcBef>
              <a:spcAft>
                <a:spcPct val="0"/>
              </a:spcAft>
              <a:buClrTx/>
              <a:buSzTx/>
              <a:buFontTx/>
              <a:buNone/>
              <a:defRPr/>
            </a:pP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③随手关灯，节约能源。夏季将空调开至</a:t>
            </a:r>
            <a:r>
              <a:rPr kumimoji="0" lang="en-US" altLang="zh-CN"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26℃</a:t>
            </a: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左右，节能又舒适。厨房电器选择低碳环保型电器，减少碳排放，保护地球母亲。</a:t>
            </a:r>
          </a:p>
          <a:p>
            <a:pPr marL="0" marR="0" lvl="0" indent="0" algn="l" defTabSz="914400" rtl="0" eaLnBrk="1" fontAlgn="auto" latinLnBrk="0" hangingPunct="1">
              <a:lnSpc>
                <a:spcPct val="150000"/>
              </a:lnSpc>
              <a:spcBef>
                <a:spcPct val="0"/>
              </a:spcBef>
              <a:spcAft>
                <a:spcPct val="0"/>
              </a:spcAft>
              <a:buClrTx/>
              <a:buSzTx/>
              <a:buFontTx/>
              <a:buNone/>
              <a:defRPr/>
            </a:pP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④爱护花草树木，保护地球的彩色衣裳。</a:t>
            </a:r>
          </a:p>
        </p:txBody>
      </p:sp>
      <p:grpSp>
        <p:nvGrpSpPr>
          <p:cNvPr id="14" name="稻壳儿鸭鸭 2"/>
          <p:cNvGrpSpPr/>
          <p:nvPr/>
        </p:nvGrpSpPr>
        <p:grpSpPr>
          <a:xfrm>
            <a:off x="800100" y="1948608"/>
            <a:ext cx="10591800" cy="4051843"/>
            <a:chOff x="8245233" y="-136201"/>
            <a:chExt cx="9321800" cy="4051843"/>
          </a:xfrm>
        </p:grpSpPr>
        <p:sp>
          <p:nvSpPr>
            <p:cNvPr id="15" name="稻壳儿鸭鸭 2-1"/>
            <p:cNvSpPr/>
            <p:nvPr/>
          </p:nvSpPr>
          <p:spPr>
            <a:xfrm>
              <a:off x="8245233" y="166696"/>
              <a:ext cx="9321800" cy="3748946"/>
            </a:xfrm>
            <a:prstGeom prst="rect">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endParaRPr>
            </a:p>
          </p:txBody>
        </p:sp>
        <p:grpSp>
          <p:nvGrpSpPr>
            <p:cNvPr id="16" name="组合 15"/>
            <p:cNvGrpSpPr/>
            <p:nvPr/>
          </p:nvGrpSpPr>
          <p:grpSpPr>
            <a:xfrm>
              <a:off x="9230155" y="-136201"/>
              <a:ext cx="7351956" cy="736424"/>
              <a:chOff x="943114" y="1761801"/>
              <a:chExt cx="7351956" cy="736424"/>
            </a:xfrm>
          </p:grpSpPr>
          <p:grpSp>
            <p:nvGrpSpPr>
              <p:cNvPr id="17" name="组合 16"/>
              <p:cNvGrpSpPr/>
              <p:nvPr/>
            </p:nvGrpSpPr>
            <p:grpSpPr>
              <a:xfrm>
                <a:off x="1085023" y="1761801"/>
                <a:ext cx="7068139" cy="736424"/>
                <a:chOff x="1386245" y="2546360"/>
                <a:chExt cx="9566638" cy="996740"/>
              </a:xfrm>
            </p:grpSpPr>
            <p:sp>
              <p:nvSpPr>
                <p:cNvPr id="19" name="稻壳儿鸭鸭 2-2"/>
                <p:cNvSpPr/>
                <p:nvPr/>
              </p:nvSpPr>
              <p:spPr>
                <a:xfrm>
                  <a:off x="10632492" y="2546362"/>
                  <a:ext cx="320391" cy="409965"/>
                </a:xfrm>
                <a:prstGeom prst="triangle">
                  <a:avLst/>
                </a:prstGeom>
                <a:solidFill>
                  <a:schemeClr val="accent1">
                    <a:lumMod val="50000"/>
                  </a:schemeClr>
                </a:solidFill>
                <a:ln>
                  <a:noFill/>
                </a:ln>
              </p:spPr>
              <p:style>
                <a:lnRef idx="2">
                  <a:srgbClr val="C00000">
                    <a:shade val="50000"/>
                  </a:srgbClr>
                </a:lnRef>
                <a:fillRef idx="1">
                  <a:srgbClr val="C00000"/>
                </a:fillRef>
                <a:effectRef idx="0">
                  <a:srgbClr val="C00000"/>
                </a:effectRef>
                <a:fontRef idx="minor">
                  <a:srgbClr val="FFFFFF"/>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思源黑体" panose="020B0500000000000000" pitchFamily="34" charset="-122"/>
                  </a:endParaRPr>
                </a:p>
              </p:txBody>
            </p:sp>
            <p:sp>
              <p:nvSpPr>
                <p:cNvPr id="20" name="稻壳儿鸭鸭 2-3"/>
                <p:cNvSpPr/>
                <p:nvPr/>
              </p:nvSpPr>
              <p:spPr>
                <a:xfrm>
                  <a:off x="1386245" y="2546362"/>
                  <a:ext cx="320391" cy="409965"/>
                </a:xfrm>
                <a:prstGeom prst="triangle">
                  <a:avLst/>
                </a:prstGeom>
                <a:solidFill>
                  <a:schemeClr val="accent1">
                    <a:lumMod val="50000"/>
                  </a:schemeClr>
                </a:solidFill>
                <a:ln>
                  <a:noFill/>
                </a:ln>
              </p:spPr>
              <p:style>
                <a:lnRef idx="2">
                  <a:srgbClr val="C00000">
                    <a:shade val="50000"/>
                  </a:srgbClr>
                </a:lnRef>
                <a:fillRef idx="1">
                  <a:srgbClr val="C00000"/>
                </a:fillRef>
                <a:effectRef idx="0">
                  <a:srgbClr val="C00000"/>
                </a:effectRef>
                <a:fontRef idx="minor">
                  <a:srgbClr val="FFFFFF"/>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思源黑体" panose="020B0500000000000000" pitchFamily="34" charset="-122"/>
                  </a:endParaRPr>
                </a:p>
              </p:txBody>
            </p:sp>
            <p:sp>
              <p:nvSpPr>
                <p:cNvPr id="21" name="稻壳儿鸭鸭 2-4"/>
                <p:cNvSpPr/>
                <p:nvPr/>
              </p:nvSpPr>
              <p:spPr>
                <a:xfrm flipV="1">
                  <a:off x="1546707" y="2546360"/>
                  <a:ext cx="9245714" cy="996740"/>
                </a:xfrm>
                <a:prstGeom prst="trapezoid">
                  <a:avLst/>
                </a:prstGeom>
                <a:solidFill>
                  <a:schemeClr val="accent1"/>
                </a:solidFill>
                <a:ln>
                  <a:noFill/>
                </a:ln>
              </p:spPr>
              <p:style>
                <a:lnRef idx="2">
                  <a:srgbClr val="C00000">
                    <a:shade val="50000"/>
                  </a:srgbClr>
                </a:lnRef>
                <a:fillRef idx="1">
                  <a:srgbClr val="C00000"/>
                </a:fillRef>
                <a:effectRef idx="0">
                  <a:srgbClr val="C00000"/>
                </a:effectRef>
                <a:fontRef idx="minor">
                  <a:srgbClr val="FFFFFF"/>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ea"/>
                    <a:sym typeface="思源黑体" panose="020B0500000000000000" pitchFamily="34" charset="-122"/>
                  </a:endParaRPr>
                </a:p>
              </p:txBody>
            </p:sp>
          </p:grpSp>
          <p:sp>
            <p:nvSpPr>
              <p:cNvPr id="18" name="稻壳儿鸭鸭 2-5"/>
              <p:cNvSpPr/>
              <p:nvPr/>
            </p:nvSpPr>
            <p:spPr>
              <a:xfrm>
                <a:off x="943114" y="1837626"/>
                <a:ext cx="7351956" cy="584775"/>
              </a:xfrm>
              <a:prstGeom prst="rect">
                <a:avLst/>
              </a:prstGeom>
            </p:spPr>
            <p:txBody>
              <a:bodyPr wrap="square">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3200" b="0" i="0" u="none" strike="noStrike" kern="1200" cap="none" spc="60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rPr>
                  <a:t>节能倡议书</a:t>
                </a:r>
              </a:p>
            </p:txBody>
          </p:sp>
        </p:grpSp>
      </p:grpSp>
      <p:grpSp>
        <p:nvGrpSpPr>
          <p:cNvPr id="12" name="稻壳儿鸭鸭 3"/>
          <p:cNvGrpSpPr/>
          <p:nvPr/>
        </p:nvGrpSpPr>
        <p:grpSpPr>
          <a:xfrm>
            <a:off x="1791004" y="791564"/>
            <a:ext cx="5400000" cy="789418"/>
            <a:chOff x="1676400" y="735772"/>
            <a:chExt cx="5400000" cy="789418"/>
          </a:xfrm>
        </p:grpSpPr>
        <p:sp>
          <p:nvSpPr>
            <p:cNvPr id="13" name="稻壳儿鸭鸭 3-1"/>
            <p:cNvSpPr txBox="1"/>
            <p:nvPr/>
          </p:nvSpPr>
          <p:spPr>
            <a:xfrm>
              <a:off x="1676400" y="735772"/>
              <a:ext cx="5400000" cy="492443"/>
            </a:xfrm>
            <a:prstGeom prst="rect">
              <a:avLst/>
            </a:prstGeom>
            <a:noFill/>
          </p:spPr>
          <p:txBody>
            <a:bodyPr wrap="square" lIns="0" tIns="0" rIns="0" bIns="0" rtlCol="0" anchor="ctr" anchorCtr="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节能小知识</a:t>
              </a:r>
            </a:p>
          </p:txBody>
        </p:sp>
        <p:sp>
          <p:nvSpPr>
            <p:cNvPr id="22" name="稻壳儿鸭鸭 3-2"/>
            <p:cNvSpPr txBox="1"/>
            <p:nvPr/>
          </p:nvSpPr>
          <p:spPr>
            <a:xfrm>
              <a:off x="1676400" y="1178941"/>
              <a:ext cx="2793696" cy="346249"/>
            </a:xfrm>
            <a:prstGeom prst="rect">
              <a:avLst/>
            </a:prstGeom>
            <a:noFill/>
          </p:spPr>
          <p:txBody>
            <a:bodyPr wrap="square" lIns="0" rtlCol="0">
              <a:spAutoFit/>
            </a:bodyPr>
            <a:lstStyle/>
            <a:p>
              <a:pPr marL="0" marR="0" lvl="0" indent="0" algn="l" defTabSz="914400" rtl="0" eaLnBrk="1" fontAlgn="auto" latinLnBrk="0" hangingPunct="1">
                <a:lnSpc>
                  <a:spcPct val="150000"/>
                </a:lnSpc>
                <a:spcBef>
                  <a:spcPct val="0"/>
                </a:spcBef>
                <a:spcAft>
                  <a:spcPct val="0"/>
                </a:spcAft>
                <a:buClrTx/>
                <a:buSzTx/>
                <a:buFontTx/>
                <a:buNone/>
                <a:defRPr/>
              </a:pPr>
              <a:r>
                <a:rPr kumimoji="0" lang="en-US" altLang="zh-CN" sz="1200" b="0" i="0" u="none" strike="noStrike" kern="1200" cap="none" spc="0" normalizeH="0" baseline="0" noProof="0" dirty="0">
                  <a:ln>
                    <a:noFill/>
                  </a:ln>
                  <a:solidFill>
                    <a:prstClr val="white">
                      <a:lumMod val="50000"/>
                    </a:prstClr>
                  </a:solidFill>
                  <a:effectLst/>
                  <a:uLnTx/>
                  <a:uFillTx/>
                  <a:latin typeface="方正正大黑简体" panose="02000000000000000000" pitchFamily="2" charset="-122"/>
                  <a:ea typeface="方正正大黑简体" panose="02000000000000000000" pitchFamily="2" charset="-122"/>
                  <a:cs typeface="+mn-ea"/>
                  <a:sym typeface="思源黑体 Light" panose="020B0300000000000000" pitchFamily="34" charset="-122"/>
                </a:rPr>
                <a:t>Energy conservation publicity</a:t>
              </a:r>
            </a:p>
          </p:txBody>
        </p:sp>
      </p:grpSp>
      <p:pic>
        <p:nvPicPr>
          <p:cNvPr id="4" name="稻壳儿鸭鸭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65936" y="3741794"/>
            <a:ext cx="2221817" cy="1499727"/>
          </a:xfrm>
          <a:prstGeom prst="rect">
            <a:avLst/>
          </a:prstGeom>
        </p:spPr>
      </p:pic>
      <p:sp>
        <p:nvSpPr>
          <p:cNvPr id="8" name="TextBox 4"/>
          <p:cNvSpPr txBox="1"/>
          <p:nvPr/>
        </p:nvSpPr>
        <p:spPr>
          <a:xfrm>
            <a:off x="0" y="5"/>
            <a:ext cx="604867" cy="13324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135">
                <a:solidFill>
                  <a:schemeClr val="tx1">
                    <a:alpha val="0"/>
                  </a:schemeClr>
                </a:solidFill>
                <a:latin typeface="微软雅黑" panose="020B0503020204020204" pitchFamily="34" charset="-122"/>
                <a:ea typeface="微软雅黑" panose="020B0503020204020204" pitchFamily="34" charset="-122"/>
              </a:rPr>
              <a:t>行业</a:t>
            </a:r>
            <a:r>
              <a:rPr lang="en-US" altLang="zh-CN" sz="135">
                <a:solidFill>
                  <a:schemeClr val="tx1">
                    <a:alpha val="0"/>
                  </a:schemeClr>
                </a:solidFill>
                <a:latin typeface="微软雅黑" panose="020B0503020204020204" pitchFamily="34" charset="-122"/>
                <a:ea typeface="微软雅黑" panose="020B0503020204020204" pitchFamily="34" charset="-122"/>
              </a:rPr>
              <a:t>PPT</a:t>
            </a:r>
            <a:r>
              <a:rPr lang="zh-CN" altLang="en-US" sz="135">
                <a:solidFill>
                  <a:schemeClr val="tx1">
                    <a:alpha val="0"/>
                  </a:schemeClr>
                </a:solidFill>
                <a:latin typeface="微软雅黑" panose="020B0503020204020204" pitchFamily="34" charset="-122"/>
                <a:ea typeface="微软雅黑" panose="020B0503020204020204" pitchFamily="34" charset="-122"/>
              </a:rPr>
              <a:t>模板</a:t>
            </a:r>
            <a:r>
              <a:rPr lang="en-US" altLang="zh-CN" sz="135">
                <a:solidFill>
                  <a:schemeClr val="tx1">
                    <a:alpha val="0"/>
                  </a:schemeClr>
                </a:solidFill>
                <a:latin typeface="微软雅黑" panose="020B0503020204020204" pitchFamily="34" charset="-122"/>
                <a:ea typeface="微软雅黑" panose="020B0503020204020204" pitchFamily="34" charset="-122"/>
              </a:rPr>
              <a:t>http://www.1ppt.com/hangye/</a:t>
            </a:r>
          </a:p>
        </p:txBody>
      </p:sp>
    </p:spTree>
  </p:cSld>
  <p:clrMapOvr>
    <a:masterClrMapping/>
  </p:clrMapOvr>
  <mc:AlternateContent xmlns:mc="http://schemas.openxmlformats.org/markup-compatibility/2006" xmlns:p14="http://schemas.microsoft.com/office/powerpoint/2010/main">
    <mc:Choice Requires="p14">
      <p:transition spd="slow" p14:dur="1200" advTm="3000">
        <p14:prism/>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4" dur="5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childTnLst>
                          </p:cTn>
                        </p:par>
                        <p:par>
                          <p:cTn id="8" fill="hold" nodeType="afterGroup">
                            <p:stCondLst>
                              <p:cond delay="500"/>
                            </p:stCondLst>
                            <p:childTnLst>
                              <p:par>
                                <p:cTn id="9" presetID="22" presetClass="entr" presetSubtype="1" dur="50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up)">
                                      <p:cBhvr>
                                        <p:cTn id="1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3984626" y="1274307"/>
            <a:ext cx="7185318" cy="1938992"/>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sz="5400" b="0" i="0" u="none" strike="noStrike" kern="1200" cap="none" spc="600" normalizeH="0" baseline="0" noProof="0" dirty="0">
                <a:ln w="12700">
                  <a:noFill/>
                </a:ln>
                <a:solidFill>
                  <a:srgbClr val="01BABB"/>
                </a:solidFill>
                <a:effectLst/>
                <a:uLnTx/>
                <a:uFillTx/>
                <a:latin typeface="方正正大黑简体" panose="02000000000000000000" pitchFamily="2" charset="-122"/>
                <a:ea typeface="方正正大黑简体" panose="02000000000000000000" pitchFamily="2" charset="-122"/>
                <a:cs typeface="方正大黑_GBK" panose="03000509000000000000" charset="-122"/>
                <a:sym typeface="思源黑体" panose="020B0500000000000000" pitchFamily="34" charset="-122"/>
              </a:rPr>
              <a:t>20</a:t>
            </a:r>
            <a:r>
              <a:rPr kumimoji="0" lang="en-US" altLang="zh-CN" sz="5400" b="0" i="0" u="none" strike="noStrike" kern="1200" cap="none" spc="600" normalizeH="0" baseline="0" noProof="0" dirty="0">
                <a:ln w="12700">
                  <a:noFill/>
                </a:ln>
                <a:solidFill>
                  <a:srgbClr val="01BABB"/>
                </a:solidFill>
                <a:effectLst/>
                <a:uLnTx/>
                <a:uFillTx/>
                <a:latin typeface="方正正大黑简体" panose="02000000000000000000" pitchFamily="2" charset="-122"/>
                <a:ea typeface="方正正大黑简体" panose="02000000000000000000" pitchFamily="2" charset="-122"/>
                <a:cs typeface="方正大黑_GBK" panose="03000509000000000000" charset="-122"/>
                <a:sym typeface="思源黑体" panose="020B0500000000000000" pitchFamily="34" charset="-122"/>
              </a:rPr>
              <a:t>XX</a:t>
            </a:r>
            <a:r>
              <a:rPr kumimoji="0" lang="zh-CN" altLang="en-US" sz="5400" b="0" i="0" u="none" strike="noStrike" kern="1200" cap="none" spc="600" normalizeH="0" baseline="0" noProof="0" dirty="0">
                <a:ln w="12700">
                  <a:noFill/>
                </a:ln>
                <a:solidFill>
                  <a:srgbClr val="01BABB"/>
                </a:solidFill>
                <a:effectLst/>
                <a:uLnTx/>
                <a:uFillTx/>
                <a:latin typeface="方正正大黑简体" panose="02000000000000000000" pitchFamily="2" charset="-122"/>
                <a:ea typeface="方正正大黑简体" panose="02000000000000000000" pitchFamily="2" charset="-122"/>
                <a:cs typeface="方正大黑_GBK" panose="03000509000000000000" charset="-122"/>
                <a:sym typeface="思源黑体" panose="020B0500000000000000" pitchFamily="34" charset="-122"/>
              </a:rPr>
              <a:t>年</a:t>
            </a:r>
            <a:endParaRPr kumimoji="0" lang="en-US" altLang="zh-CN" sz="5400" b="0" i="0" u="none" strike="noStrike" kern="1200" cap="none" spc="600" normalizeH="0" baseline="0" noProof="0" dirty="0">
              <a:ln w="12700">
                <a:noFill/>
              </a:ln>
              <a:solidFill>
                <a:srgbClr val="01BABB"/>
              </a:solidFill>
              <a:effectLst/>
              <a:uLnTx/>
              <a:uFillTx/>
              <a:latin typeface="方正正大黑简体" panose="02000000000000000000" pitchFamily="2" charset="-122"/>
              <a:ea typeface="方正正大黑简体" panose="02000000000000000000" pitchFamily="2" charset="-122"/>
              <a:cs typeface="方正大黑_GBK" panose="03000509000000000000" charset="-122"/>
              <a:sym typeface="思源黑体" panose="020B0500000000000000" pitchFamily="34" charset="-122"/>
            </a:endParaRPr>
          </a:p>
          <a:p>
            <a:pPr marL="0" marR="0" lvl="0" indent="0" algn="r" defTabSz="914400" rtl="0" eaLnBrk="1" fontAlgn="auto" latinLnBrk="0" hangingPunct="1">
              <a:lnSpc>
                <a:spcPct val="100000"/>
              </a:lnSpc>
              <a:spcBef>
                <a:spcPct val="0"/>
              </a:spcBef>
              <a:spcAft>
                <a:spcPct val="0"/>
              </a:spcAft>
              <a:buClrTx/>
              <a:buSzTx/>
              <a:buFontTx/>
              <a:buNone/>
              <a:defRPr/>
            </a:pPr>
            <a:r>
              <a:rPr kumimoji="0" lang="zh-CN" altLang="en-US" sz="6600" b="0" i="0" u="none" strike="noStrike" kern="1200" cap="none" spc="600" normalizeH="0" baseline="0" noProof="0" dirty="0">
                <a:ln w="12700">
                  <a:noFill/>
                </a:ln>
                <a:solidFill>
                  <a:srgbClr val="00627D"/>
                </a:solidFill>
                <a:effectLst/>
                <a:uLnTx/>
                <a:uFillTx/>
                <a:latin typeface="方正正大黑简体" panose="02000000000000000000" pitchFamily="2" charset="-122"/>
                <a:ea typeface="方正正大黑简体" panose="02000000000000000000" pitchFamily="2" charset="-122"/>
                <a:cs typeface="方正大黑_GBK" panose="03000509000000000000" charset="-122"/>
                <a:sym typeface="思源黑体" panose="020B0500000000000000" pitchFamily="34" charset="-122"/>
              </a:rPr>
              <a:t>感谢您的聆听</a:t>
            </a:r>
            <a:r>
              <a:rPr kumimoji="0" lang="en-US" altLang="zh-CN" sz="6600" b="0" i="0" u="none" strike="noStrike" kern="1200" cap="none" spc="600" normalizeH="0" baseline="0" noProof="0" dirty="0">
                <a:ln w="12700">
                  <a:noFill/>
                </a:ln>
                <a:solidFill>
                  <a:srgbClr val="00627D"/>
                </a:solidFill>
                <a:effectLst/>
                <a:uLnTx/>
                <a:uFillTx/>
                <a:latin typeface="方正正大黑简体" panose="02000000000000000000" pitchFamily="2" charset="-122"/>
                <a:ea typeface="方正正大黑简体" panose="02000000000000000000" pitchFamily="2" charset="-122"/>
                <a:cs typeface="方正大黑_GBK" panose="03000509000000000000" charset="-122"/>
                <a:sym typeface="思源黑体" panose="020B0500000000000000" pitchFamily="34" charset="-122"/>
              </a:rPr>
              <a:t>!</a:t>
            </a:r>
            <a:endParaRPr kumimoji="0" lang="zh-CN" altLang="en-US" sz="6600" b="0" i="0" u="none" strike="noStrike" kern="1200" cap="none" spc="600" normalizeH="0" baseline="0" noProof="0" dirty="0">
              <a:ln w="12700">
                <a:noFill/>
              </a:ln>
              <a:solidFill>
                <a:srgbClr val="00627D"/>
              </a:solidFill>
              <a:effectLst/>
              <a:uLnTx/>
              <a:uFillTx/>
              <a:latin typeface="方正正大黑简体" panose="02000000000000000000" pitchFamily="2" charset="-122"/>
              <a:ea typeface="方正正大黑简体" panose="02000000000000000000" pitchFamily="2" charset="-122"/>
              <a:cs typeface="方正大黑_GBK" panose="03000509000000000000" charset="-122"/>
              <a:sym typeface="思源黑体" panose="020B0500000000000000" pitchFamily="34" charset="-122"/>
            </a:endParaRPr>
          </a:p>
        </p:txBody>
      </p:sp>
      <p:sp>
        <p:nvSpPr>
          <p:cNvPr id="17" name="文本框 16"/>
          <p:cNvSpPr txBox="1"/>
          <p:nvPr/>
        </p:nvSpPr>
        <p:spPr>
          <a:xfrm>
            <a:off x="5127783" y="3326461"/>
            <a:ext cx="5727701" cy="461665"/>
          </a:xfrm>
          <a:prstGeom prst="rect">
            <a:avLst/>
          </a:prstGeom>
          <a:noFill/>
        </p:spPr>
        <p:txBody>
          <a:bodyPr wrap="square" rtlCol="0">
            <a:spAutoFit/>
          </a:bodyPr>
          <a:lstStyle/>
          <a:p>
            <a:pPr marL="0" marR="0" lvl="0" indent="0" algn="dist" defTabSz="914400" rtl="0" eaLnBrk="1" fontAlgn="auto" latinLnBrk="0" hangingPunct="1">
              <a:lnSpc>
                <a:spcPct val="100000"/>
              </a:lnSpc>
              <a:spcBef>
                <a:spcPct val="0"/>
              </a:spcBef>
              <a:spcAft>
                <a:spcPct val="0"/>
              </a:spcAft>
              <a:buClrTx/>
              <a:buSzTx/>
              <a:buFontTx/>
              <a:buNone/>
              <a:defRPr/>
            </a:pPr>
            <a:r>
              <a:rPr kumimoji="0" sz="2400" b="1" i="0" u="none" strike="noStrike" kern="1200" cap="none" spc="0" normalizeH="0" baseline="0" noProof="0" dirty="0" err="1">
                <a:ln>
                  <a:noFill/>
                </a:ln>
                <a:solidFill>
                  <a:srgbClr val="01BABB"/>
                </a:solidFill>
                <a:effectLst/>
                <a:uLnTx/>
                <a:uFillTx/>
                <a:latin typeface="微软雅黑" panose="020B0503020204020204" pitchFamily="34" charset="-122"/>
                <a:ea typeface="微软雅黑" panose="020B0503020204020204" pitchFamily="34" charset="-122"/>
                <a:cs typeface="阿里巴巴普惠体 B" panose="00020600040101010101" charset="-122"/>
                <a:sym typeface="思源黑体" panose="020B0500000000000000" pitchFamily="34" charset="-122"/>
              </a:rPr>
              <a:t>落实‘双碳’行动，共建美丽家园</a:t>
            </a:r>
            <a:endParaRPr kumimoji="0" sz="2400" b="1" i="0" u="none" strike="noStrike" kern="1200" cap="none" spc="0" normalizeH="0" baseline="0" noProof="0" dirty="0">
              <a:ln>
                <a:noFill/>
              </a:ln>
              <a:solidFill>
                <a:srgbClr val="01BABB"/>
              </a:solidFill>
              <a:effectLst/>
              <a:uLnTx/>
              <a:uFillTx/>
              <a:latin typeface="微软雅黑" panose="020B0503020204020204" pitchFamily="34" charset="-122"/>
              <a:ea typeface="微软雅黑" panose="020B0503020204020204" pitchFamily="34" charset="-122"/>
              <a:cs typeface="阿里巴巴普惠体 B" panose="00020600040101010101" charset="-122"/>
              <a:sym typeface="思源黑体" panose="020B0500000000000000" pitchFamily="34" charset="-122"/>
            </a:endParaRPr>
          </a:p>
        </p:txBody>
      </p:sp>
      <p:sp>
        <p:nvSpPr>
          <p:cNvPr id="18" name="对话气泡: 椭圆形 17"/>
          <p:cNvSpPr/>
          <p:nvPr/>
        </p:nvSpPr>
        <p:spPr>
          <a:xfrm>
            <a:off x="9626600" y="1275107"/>
            <a:ext cx="1228884" cy="789724"/>
          </a:xfrm>
          <a:prstGeom prst="wedgeEllipseCallout">
            <a:avLst/>
          </a:prstGeom>
          <a:solidFill>
            <a:srgbClr val="FF84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rPr>
              <a:t>6.13</a:t>
            </a:r>
          </a:p>
          <a:p>
            <a:pPr marL="0" marR="0" lvl="0" indent="0" algn="ctr" defTabSz="914400" rtl="0" eaLnBrk="1" fontAlgn="auto" latinLnBrk="0" hangingPunct="1">
              <a:lnSpc>
                <a:spcPct val="100000"/>
              </a:lnSpc>
              <a:spcBef>
                <a:spcPct val="0"/>
              </a:spcBef>
              <a:spcAft>
                <a:spcPct val="0"/>
              </a:spcAft>
              <a:buClrTx/>
              <a:buSzTx/>
              <a:buFontTx/>
              <a:buNone/>
              <a:defRPr/>
            </a:pPr>
            <a:r>
              <a:rPr kumimoji="0" lang="en-US" altLang="zh-CN" sz="18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rPr>
              <a:t>-6.19</a:t>
            </a:r>
          </a:p>
        </p:txBody>
      </p:sp>
      <p:sp>
        <p:nvSpPr>
          <p:cNvPr id="19" name="文本框 18"/>
          <p:cNvSpPr txBox="1"/>
          <p:nvPr/>
        </p:nvSpPr>
        <p:spPr>
          <a:xfrm>
            <a:off x="4058043" y="408536"/>
            <a:ext cx="6991582" cy="369332"/>
          </a:xfrm>
          <a:prstGeom prst="rect">
            <a:avLst/>
          </a:prstGeom>
          <a:noFill/>
        </p:spPr>
        <p:txBody>
          <a:bodyPr wrap="square" rtlCol="0">
            <a:spAutoFit/>
          </a:bodyPr>
          <a:lstStyle/>
          <a:p>
            <a:pPr marL="0" marR="0" lvl="0" indent="0" algn="dist" defTabSz="914400" rtl="0" eaLnBrk="1" fontAlgn="auto" latinLnBrk="0" hangingPunct="1">
              <a:lnSpc>
                <a:spcPct val="100000"/>
              </a:lnSpc>
              <a:spcBef>
                <a:spcPct val="0"/>
              </a:spcBef>
              <a:spcAft>
                <a:spcPct val="0"/>
              </a:spcAft>
              <a:buClrTx/>
              <a:buSzTx/>
              <a:buFontTx/>
              <a:buNone/>
              <a:defRPr/>
            </a:pPr>
            <a:r>
              <a:rPr kumimoji="0" lang="zh-CN" altLang="en-US" sz="1800" b="0" i="0" u="none" strike="noStrike" kern="1200" cap="none" spc="30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绿</a:t>
            </a:r>
            <a:r>
              <a:rPr kumimoji="0" lang="en-US" altLang="zh-CN" sz="1800" b="0" i="0" u="none" strike="noStrike" kern="1200" cap="none" spc="30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a:t>
            </a:r>
            <a:r>
              <a:rPr kumimoji="0" lang="zh-CN" altLang="en-US" sz="1800" b="0" i="0" u="none" strike="noStrike" kern="1200" cap="none" spc="30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色</a:t>
            </a:r>
            <a:r>
              <a:rPr kumimoji="0" lang="en-US" altLang="zh-CN" sz="1800" b="0" i="0" u="none" strike="noStrike" kern="1200" cap="none" spc="30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a:t>
            </a:r>
            <a:r>
              <a:rPr kumimoji="0" lang="zh-CN" altLang="en-US" sz="1800" b="0" i="0" u="none" strike="noStrike" kern="1200" cap="none" spc="30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低</a:t>
            </a:r>
            <a:r>
              <a:rPr kumimoji="0" lang="en-US" altLang="zh-CN" sz="1800" b="0" i="0" u="none" strike="noStrike" kern="1200" cap="none" spc="30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a:t>
            </a:r>
            <a:r>
              <a:rPr kumimoji="0" lang="zh-CN" altLang="en-US" sz="1800" b="0" i="0" u="none" strike="noStrike" kern="1200" cap="none" spc="30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碳</a:t>
            </a:r>
            <a:r>
              <a:rPr kumimoji="0" lang="en-US" altLang="zh-CN" sz="1800" b="0" i="0" u="none" strike="noStrike" kern="1200" cap="none" spc="30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a:t>
            </a:r>
            <a:r>
              <a:rPr kumimoji="0" lang="zh-CN" altLang="en-US" sz="1800" b="0" i="0" u="none" strike="noStrike" kern="1200" cap="none" spc="30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节</a:t>
            </a:r>
            <a:r>
              <a:rPr kumimoji="0" lang="en-US" altLang="zh-CN" sz="1800" b="0" i="0" u="none" strike="noStrike" kern="1200" cap="none" spc="30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a:t>
            </a:r>
            <a:r>
              <a:rPr kumimoji="0" lang="zh-CN" altLang="en-US" sz="1800" b="0" i="0" u="none" strike="noStrike" kern="1200" cap="none" spc="30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能</a:t>
            </a:r>
            <a:r>
              <a:rPr kumimoji="0" lang="en-US" altLang="zh-CN" sz="1800" b="0" i="0" u="none" strike="noStrike" kern="1200" cap="none" spc="30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a:t>
            </a:r>
            <a:r>
              <a:rPr kumimoji="0" lang="zh-CN" altLang="en-US" sz="1800" b="0" i="0" u="none" strike="noStrike" kern="1200" cap="none" spc="30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先</a:t>
            </a:r>
            <a:r>
              <a:rPr kumimoji="0" lang="en-US" altLang="zh-CN" sz="1800" b="0" i="0" u="none" strike="noStrike" kern="1200" cap="none" spc="30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a:t>
            </a:r>
            <a:r>
              <a:rPr kumimoji="0" lang="zh-CN" altLang="en-US" sz="1800" b="0" i="0" u="none" strike="noStrike" kern="1200" cap="none" spc="30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行</a:t>
            </a:r>
            <a:endParaRPr kumimoji="0" lang="en-US" altLang="zh-CN" sz="1800" b="0" i="0" u="none" strike="noStrike" kern="1200" cap="none" spc="30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endParaRPr>
          </a:p>
        </p:txBody>
      </p:sp>
      <p:sp>
        <p:nvSpPr>
          <p:cNvPr id="20" name="文本框 19"/>
          <p:cNvSpPr txBox="1"/>
          <p:nvPr/>
        </p:nvSpPr>
        <p:spPr>
          <a:xfrm>
            <a:off x="5606719" y="3989905"/>
            <a:ext cx="5248765" cy="711733"/>
          </a:xfrm>
          <a:prstGeom prst="rect">
            <a:avLst/>
          </a:prstGeom>
          <a:noFill/>
        </p:spPr>
        <p:txBody>
          <a:bodyPr wrap="square">
            <a:spAutoFit/>
          </a:bodyPr>
          <a:lstStyle/>
          <a:p>
            <a:pPr marL="0" marR="0" lvl="0" indent="0" algn="r" defTabSz="914400" rtl="0" eaLnBrk="1" fontAlgn="auto" latinLnBrk="0" hangingPunct="1">
              <a:lnSpc>
                <a:spcPct val="150000"/>
              </a:lnSpc>
              <a:spcBef>
                <a:spcPct val="0"/>
              </a:spcBef>
              <a:spcAft>
                <a:spcPct val="0"/>
              </a:spcAft>
              <a:buClrTx/>
              <a:buSzTx/>
              <a:buFontTx/>
              <a:buNone/>
              <a:defRPr/>
            </a:pPr>
            <a:r>
              <a:rPr kumimoji="0" lang="zh-CN" altLang="en-US" sz="14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全国节能宣传周活动是在</a:t>
            </a:r>
            <a:r>
              <a:rPr kumimoji="0" lang="en-US" altLang="zh-CN" sz="14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1990</a:t>
            </a:r>
            <a:r>
              <a:rPr kumimoji="0" lang="zh-CN" altLang="en-US" sz="14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年国务院第六次节能办公会议上确定的。从</a:t>
            </a:r>
            <a:r>
              <a:rPr kumimoji="0" lang="en-US" altLang="zh-CN" sz="14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1991</a:t>
            </a:r>
            <a:r>
              <a:rPr kumimoji="0" lang="zh-CN" altLang="en-US" sz="14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年开始，全国节能宣传周活动每年举办。</a:t>
            </a:r>
            <a:endParaRPr kumimoji="0" lang="zh-CN" altLang="en-US" sz="14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med" p14:dur="700" advTm="3000">
        <p:fad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med"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dur="75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750" fill="hold"/>
                                        <p:tgtEl>
                                          <p:spTgt spid="16"/>
                                        </p:tgtEl>
                                        <p:attrNameLst>
                                          <p:attrName>ppt_w</p:attrName>
                                        </p:attrNameLst>
                                      </p:cBhvr>
                                      <p:tavLst>
                                        <p:tav tm="0">
                                          <p:val>
                                            <p:fltVal val="0"/>
                                          </p:val>
                                        </p:tav>
                                        <p:tav tm="100000">
                                          <p:val>
                                            <p:strVal val="#ppt_w"/>
                                          </p:val>
                                        </p:tav>
                                      </p:tavLst>
                                    </p:anim>
                                    <p:anim calcmode="lin" valueType="num">
                                      <p:cBhvr>
                                        <p:cTn id="8" dur="750" fill="hold"/>
                                        <p:tgtEl>
                                          <p:spTgt spid="16"/>
                                        </p:tgtEl>
                                        <p:attrNameLst>
                                          <p:attrName>ppt_h</p:attrName>
                                        </p:attrNameLst>
                                      </p:cBhvr>
                                      <p:tavLst>
                                        <p:tav tm="0">
                                          <p:val>
                                            <p:fltVal val="0"/>
                                          </p:val>
                                        </p:tav>
                                        <p:tav tm="100000">
                                          <p:val>
                                            <p:strVal val="#ppt_h"/>
                                          </p:val>
                                        </p:tav>
                                      </p:tavLst>
                                    </p:anim>
                                    <p:animEffect transition="in" filter="fade">
                                      <p:cBhvr>
                                        <p:cTn id="9" dur="750"/>
                                        <p:tgtEl>
                                          <p:spTgt spid="16"/>
                                        </p:tgtEl>
                                      </p:cBhvr>
                                    </p:animEffect>
                                  </p:childTnLst>
                                </p:cTn>
                              </p:par>
                            </p:childTnLst>
                          </p:cTn>
                        </p:par>
                        <p:par>
                          <p:cTn id="10" fill="hold" nodeType="afterGroup">
                            <p:stCondLst>
                              <p:cond delay="750"/>
                            </p:stCondLst>
                            <p:childTnLst>
                              <p:par>
                                <p:cTn id="11" presetID="16" presetClass="entr" presetSubtype="21" dur="750" fill="hold" grpId="0" nodeType="after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barn(inVertical)">
                                      <p:cBhvr>
                                        <p:cTn id="13" dur="750"/>
                                        <p:tgtEl>
                                          <p:spTgt spid="19"/>
                                        </p:tgtEl>
                                      </p:cBhvr>
                                    </p:animEffect>
                                  </p:childTnLst>
                                </p:cTn>
                              </p:par>
                            </p:childTnLst>
                          </p:cTn>
                        </p:par>
                        <p:par>
                          <p:cTn id="14" fill="hold" nodeType="afterGroup">
                            <p:stCondLst>
                              <p:cond delay="1500"/>
                            </p:stCondLst>
                            <p:childTnLst>
                              <p:par>
                                <p:cTn id="15" presetID="16" presetClass="entr" presetSubtype="21" dur="750"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barn(inVertical)">
                                      <p:cBhvr>
                                        <p:cTn id="17" dur="75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9"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291991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框 7"/>
          <p:cNvSpPr txBox="1"/>
          <p:nvPr/>
        </p:nvSpPr>
        <p:spPr>
          <a:xfrm flipH="1">
            <a:off x="4069588" y="311225"/>
            <a:ext cx="5924550" cy="338554"/>
          </a:xfrm>
          <a:prstGeom prst="rect">
            <a:avLst/>
          </a:prstGeom>
          <a:noFill/>
        </p:spPr>
        <p:txBody>
          <a:bodyPr wrap="square" rtlCol="0">
            <a:spAutoFit/>
          </a:bodyPr>
          <a:lstStyle/>
          <a:p>
            <a:pPr marL="0" marR="0" lvl="0" indent="0" algn="dist" defTabSz="914400" rtl="0" eaLnBrk="1" fontAlgn="auto" latinLnBrk="0" hangingPunct="1">
              <a:lnSpc>
                <a:spcPct val="10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绿</a:t>
            </a:r>
            <a:r>
              <a:rPr kumimoji="0" lang="en-US" altLang="zh-CN"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a:t>
            </a:r>
            <a:r>
              <a:rPr kumimoji="0" lang="zh-CN" altLang="en-US"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色</a:t>
            </a:r>
            <a:r>
              <a:rPr kumimoji="0" lang="en-US" altLang="zh-CN"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a:t>
            </a:r>
            <a:r>
              <a:rPr kumimoji="0" lang="zh-CN" altLang="en-US"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低</a:t>
            </a:r>
            <a:r>
              <a:rPr kumimoji="0" lang="en-US" altLang="zh-CN"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a:t>
            </a:r>
            <a:r>
              <a:rPr kumimoji="0" lang="zh-CN" altLang="en-US"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碳</a:t>
            </a:r>
            <a:r>
              <a:rPr kumimoji="0" lang="en-US" altLang="zh-CN"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a:t>
            </a:r>
            <a:r>
              <a:rPr kumimoji="0" lang="zh-CN" altLang="en-US"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节</a:t>
            </a:r>
            <a:r>
              <a:rPr kumimoji="0" lang="en-US" altLang="zh-CN"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a:t>
            </a:r>
            <a:r>
              <a:rPr kumimoji="0" lang="zh-CN" altLang="en-US"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能</a:t>
            </a:r>
            <a:r>
              <a:rPr kumimoji="0" lang="en-US" altLang="zh-CN"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a:t>
            </a:r>
            <a:r>
              <a:rPr kumimoji="0" lang="zh-CN" altLang="en-US"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先</a:t>
            </a:r>
            <a:r>
              <a:rPr kumimoji="0" lang="en-US" altLang="zh-CN"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a:t>
            </a:r>
            <a:r>
              <a:rPr kumimoji="0" lang="zh-CN" altLang="en-US"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行</a:t>
            </a:r>
          </a:p>
        </p:txBody>
      </p:sp>
      <p:grpSp>
        <p:nvGrpSpPr>
          <p:cNvPr id="9" name="组合 8"/>
          <p:cNvGrpSpPr/>
          <p:nvPr/>
        </p:nvGrpSpPr>
        <p:grpSpPr>
          <a:xfrm>
            <a:off x="3866656" y="1474986"/>
            <a:ext cx="6330415" cy="3223173"/>
            <a:chOff x="3224262" y="1621947"/>
            <a:chExt cx="6330415" cy="3223173"/>
          </a:xfrm>
        </p:grpSpPr>
        <p:sp>
          <p:nvSpPr>
            <p:cNvPr id="10" name="矩形: 圆角 9"/>
            <p:cNvSpPr/>
            <p:nvPr/>
          </p:nvSpPr>
          <p:spPr>
            <a:xfrm>
              <a:off x="4252694" y="3155210"/>
              <a:ext cx="4273551" cy="192315"/>
            </a:xfrm>
            <a:prstGeom prst="roundRect">
              <a:avLst/>
            </a:prstGeom>
            <a:solidFill>
              <a:srgbClr val="FF84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方正正大黑简体" panose="02000000000000000000" pitchFamily="2" charset="-122"/>
                <a:ea typeface="微软雅黑" panose="020B0503020204020204" pitchFamily="34" charset="-122"/>
                <a:cs typeface="+mn-cs"/>
              </a:endParaRPr>
            </a:p>
          </p:txBody>
        </p:sp>
        <p:sp>
          <p:nvSpPr>
            <p:cNvPr id="11" name="文本框 10"/>
            <p:cNvSpPr txBox="1"/>
            <p:nvPr/>
          </p:nvSpPr>
          <p:spPr>
            <a:xfrm>
              <a:off x="3966309" y="3906483"/>
              <a:ext cx="4846320" cy="338554"/>
            </a:xfrm>
            <a:prstGeom prst="rect">
              <a:avLst/>
            </a:prstGeom>
            <a:noFill/>
          </p:spPr>
          <p:txBody>
            <a:bodyPr wrap="square" rtlCol="0">
              <a:spAutoFit/>
            </a:bodyPr>
            <a:lstStyle/>
            <a:p>
              <a:pPr marL="0" marR="0" lvl="0" indent="0" algn="dist" defTabSz="914400" rtl="0" eaLnBrk="1" fontAlgn="auto" latinLnBrk="0" hangingPunct="1">
                <a:lnSpc>
                  <a:spcPct val="100000"/>
                </a:lnSpc>
                <a:spcBef>
                  <a:spcPct val="0"/>
                </a:spcBef>
                <a:spcAft>
                  <a:spcPct val="0"/>
                </a:spcAft>
                <a:buClrTx/>
                <a:buSzTx/>
                <a:buFontTx/>
                <a:buNone/>
                <a:defRPr/>
              </a:pPr>
              <a:r>
                <a:rPr kumimoji="0" lang="en-US" altLang="zh-CN" sz="16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ENERGY SAVING PUBLICITY WEEK</a:t>
              </a:r>
              <a:endParaRPr kumimoji="0" lang="zh-CN" altLang="en-US" sz="16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endParaRPr>
            </a:p>
          </p:txBody>
        </p:sp>
        <p:sp>
          <p:nvSpPr>
            <p:cNvPr id="12" name="文本框 11"/>
            <p:cNvSpPr txBox="1"/>
            <p:nvPr/>
          </p:nvSpPr>
          <p:spPr>
            <a:xfrm>
              <a:off x="3224262" y="2591517"/>
              <a:ext cx="6330415" cy="830997"/>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5400" b="0" i="0" u="none" strike="noStrike" kern="1200" cap="none" spc="0" normalizeH="0" baseline="0" noProof="0" dirty="0">
                  <a:ln>
                    <a:noFill/>
                  </a:ln>
                  <a:solidFill>
                    <a:srgbClr val="00627D"/>
                  </a:solidFill>
                  <a:effectLst>
                    <a:outerShdw dist="38100" dir="2700000" algn="tl">
                      <a:prstClr val="white"/>
                    </a:outerShdw>
                  </a:effectLst>
                  <a:uLnTx/>
                  <a:uFillTx/>
                  <a:latin typeface="方正正大黑简体" panose="02000000000000000000" pitchFamily="2" charset="-122"/>
                  <a:ea typeface="方正正大黑简体" panose="02000000000000000000" pitchFamily="2" charset="-122"/>
                  <a:cs typeface="阿里巴巴普惠体 H" panose="00020600040101010101" pitchFamily="18" charset="-122"/>
                  <a:sym typeface="+mn-ea"/>
                </a:rPr>
                <a:t>节日起源</a:t>
              </a:r>
            </a:p>
          </p:txBody>
        </p:sp>
        <p:sp>
          <p:nvSpPr>
            <p:cNvPr id="15" name="矩形: 圆角 14"/>
            <p:cNvSpPr/>
            <p:nvPr/>
          </p:nvSpPr>
          <p:spPr>
            <a:xfrm>
              <a:off x="5271869" y="1621947"/>
              <a:ext cx="2235200" cy="485602"/>
            </a:xfrm>
            <a:prstGeom prst="roundRect">
              <a:avLst>
                <a:gd name="adj" fmla="val 50000"/>
              </a:avLst>
            </a:prstGeom>
            <a:solidFill>
              <a:schemeClr val="accent2"/>
            </a:solidFill>
            <a:ln>
              <a:noFill/>
            </a:ln>
            <a:effectLst>
              <a:outerShdw blurRad="76200" dir="18900000" sy="23000" kx="-1200000" algn="bl" rotWithShape="0">
                <a:schemeClr val="accent2">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altLang="zh-CN" sz="24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阿里巴巴普惠体 B" panose="00020600040101010101" charset="-122"/>
                </a:rPr>
                <a:t>PART-01</a:t>
              </a:r>
              <a:endParaRPr kumimoji="0" lang="zh-CN" altLang="en-US" sz="24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阿里巴巴普惠体 B" panose="00020600040101010101" charset="-122"/>
              </a:endParaRPr>
            </a:p>
          </p:txBody>
        </p:sp>
        <p:grpSp>
          <p:nvGrpSpPr>
            <p:cNvPr id="16" name="组合 15"/>
            <p:cNvGrpSpPr/>
            <p:nvPr/>
          </p:nvGrpSpPr>
          <p:grpSpPr>
            <a:xfrm>
              <a:off x="5455390" y="4729006"/>
              <a:ext cx="1868158" cy="116114"/>
              <a:chOff x="5544458" y="4721200"/>
              <a:chExt cx="1868158" cy="116114"/>
            </a:xfrm>
          </p:grpSpPr>
          <p:sp>
            <p:nvSpPr>
              <p:cNvPr id="17" name="椭圆 16"/>
              <p:cNvSpPr/>
              <p:nvPr/>
            </p:nvSpPr>
            <p:spPr>
              <a:xfrm>
                <a:off x="5544458" y="4721200"/>
                <a:ext cx="116114" cy="1161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方正正大黑简体" panose="02000000000000000000" pitchFamily="2" charset="-122"/>
                  <a:ea typeface="微软雅黑" panose="020B0503020204020204" pitchFamily="34" charset="-122"/>
                  <a:cs typeface="+mn-cs"/>
                </a:endParaRPr>
              </a:p>
            </p:txBody>
          </p:sp>
          <p:sp>
            <p:nvSpPr>
              <p:cNvPr id="18" name="椭圆 17"/>
              <p:cNvSpPr/>
              <p:nvPr/>
            </p:nvSpPr>
            <p:spPr>
              <a:xfrm>
                <a:off x="5763464" y="4721200"/>
                <a:ext cx="116114" cy="1161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方正正大黑简体" panose="02000000000000000000" pitchFamily="2" charset="-122"/>
                  <a:ea typeface="微软雅黑" panose="020B0503020204020204" pitchFamily="34" charset="-122"/>
                  <a:cs typeface="+mn-cs"/>
                </a:endParaRPr>
              </a:p>
            </p:txBody>
          </p:sp>
          <p:sp>
            <p:nvSpPr>
              <p:cNvPr id="19" name="椭圆 18"/>
              <p:cNvSpPr/>
              <p:nvPr/>
            </p:nvSpPr>
            <p:spPr>
              <a:xfrm>
                <a:off x="5982470" y="4721200"/>
                <a:ext cx="116114" cy="1161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方正正大黑简体" panose="02000000000000000000" pitchFamily="2" charset="-122"/>
                  <a:ea typeface="微软雅黑" panose="020B0503020204020204" pitchFamily="34" charset="-122"/>
                  <a:cs typeface="+mn-cs"/>
                </a:endParaRPr>
              </a:p>
            </p:txBody>
          </p:sp>
          <p:sp>
            <p:nvSpPr>
              <p:cNvPr id="22" name="椭圆 21"/>
              <p:cNvSpPr/>
              <p:nvPr/>
            </p:nvSpPr>
            <p:spPr>
              <a:xfrm>
                <a:off x="6201475" y="4721200"/>
                <a:ext cx="116114" cy="1161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方正正大黑简体" panose="02000000000000000000" pitchFamily="2" charset="-122"/>
                  <a:ea typeface="微软雅黑" panose="020B0503020204020204" pitchFamily="34" charset="-122"/>
                  <a:cs typeface="+mn-cs"/>
                </a:endParaRPr>
              </a:p>
            </p:txBody>
          </p:sp>
          <p:sp>
            <p:nvSpPr>
              <p:cNvPr id="23" name="椭圆 22"/>
              <p:cNvSpPr/>
              <p:nvPr/>
            </p:nvSpPr>
            <p:spPr>
              <a:xfrm>
                <a:off x="6420481" y="4721200"/>
                <a:ext cx="116114" cy="1161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方正正大黑简体" panose="02000000000000000000" pitchFamily="2" charset="-122"/>
                  <a:ea typeface="微软雅黑" panose="020B0503020204020204" pitchFamily="34" charset="-122"/>
                  <a:cs typeface="+mn-cs"/>
                </a:endParaRPr>
              </a:p>
            </p:txBody>
          </p:sp>
          <p:sp>
            <p:nvSpPr>
              <p:cNvPr id="24" name="椭圆 23"/>
              <p:cNvSpPr/>
              <p:nvPr/>
            </p:nvSpPr>
            <p:spPr>
              <a:xfrm>
                <a:off x="6639487" y="4721200"/>
                <a:ext cx="116114" cy="1161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方正正大黑简体" panose="02000000000000000000" pitchFamily="2" charset="-122"/>
                  <a:ea typeface="微软雅黑" panose="020B0503020204020204" pitchFamily="34" charset="-122"/>
                  <a:cs typeface="+mn-cs"/>
                </a:endParaRPr>
              </a:p>
            </p:txBody>
          </p:sp>
          <p:sp>
            <p:nvSpPr>
              <p:cNvPr id="25" name="椭圆 24"/>
              <p:cNvSpPr/>
              <p:nvPr/>
            </p:nvSpPr>
            <p:spPr>
              <a:xfrm>
                <a:off x="6858492" y="4721200"/>
                <a:ext cx="116114" cy="1161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方正正大黑简体" panose="02000000000000000000" pitchFamily="2" charset="-122"/>
                  <a:ea typeface="微软雅黑" panose="020B0503020204020204" pitchFamily="34" charset="-122"/>
                  <a:cs typeface="+mn-cs"/>
                </a:endParaRPr>
              </a:p>
            </p:txBody>
          </p:sp>
          <p:sp>
            <p:nvSpPr>
              <p:cNvPr id="26" name="椭圆 25"/>
              <p:cNvSpPr/>
              <p:nvPr/>
            </p:nvSpPr>
            <p:spPr>
              <a:xfrm>
                <a:off x="7077497" y="4721200"/>
                <a:ext cx="116114" cy="1161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方正正大黑简体" panose="02000000000000000000" pitchFamily="2" charset="-122"/>
                  <a:ea typeface="微软雅黑" panose="020B0503020204020204" pitchFamily="34" charset="-122"/>
                  <a:cs typeface="+mn-cs"/>
                </a:endParaRPr>
              </a:p>
            </p:txBody>
          </p:sp>
          <p:sp>
            <p:nvSpPr>
              <p:cNvPr id="27" name="椭圆 26"/>
              <p:cNvSpPr/>
              <p:nvPr/>
            </p:nvSpPr>
            <p:spPr>
              <a:xfrm>
                <a:off x="7296502" y="4721200"/>
                <a:ext cx="116114" cy="1161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方正正大黑简体" panose="02000000000000000000" pitchFamily="2" charset="-122"/>
                  <a:ea typeface="微软雅黑" panose="020B0503020204020204" pitchFamily="34" charset="-122"/>
                  <a:cs typeface="+mn-cs"/>
                </a:endParaRPr>
              </a:p>
            </p:txBody>
          </p:sp>
        </p:grpSp>
      </p:grpSp>
    </p:spTree>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300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5175250" y="2883848"/>
            <a:ext cx="5491843" cy="2550698"/>
          </a:xfrm>
          <a:prstGeom prst="rect">
            <a:avLst/>
          </a:prstGeom>
        </p:spPr>
        <p:txBody>
          <a:bodyPr wrap="square">
            <a:spAutoFit/>
          </a:bodyPr>
          <a:lstStyle/>
          <a:p>
            <a:pPr marL="0" marR="0" lvl="0" indent="0" algn="l" defTabSz="914400" rtl="0" eaLnBrk="1" fontAlgn="auto" latinLnBrk="0" hangingPunct="1">
              <a:lnSpc>
                <a:spcPct val="150000"/>
              </a:lnSpc>
              <a:spcBef>
                <a:spcPct val="0"/>
              </a:spcBef>
              <a:spcAft>
                <a:spcPct val="0"/>
              </a:spcAft>
              <a:buClrTx/>
              <a:buSzTx/>
              <a:buFontTx/>
              <a:buNone/>
              <a:defRPr/>
            </a:pP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全国节能宣传周活动是在</a:t>
            </a:r>
            <a:r>
              <a:rPr kumimoji="0" lang="en-US" altLang="zh-CN"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1990</a:t>
            </a: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年国务院第六次节能办公会议上确定的。从</a:t>
            </a:r>
            <a:r>
              <a:rPr kumimoji="0" lang="en-US" altLang="zh-CN"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1991</a:t>
            </a: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年开始，全国节能宣传周活动每年举办。鉴于全国性的缺电状况，</a:t>
            </a:r>
            <a:r>
              <a:rPr kumimoji="0" lang="en-US" altLang="zh-CN"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2004</a:t>
            </a: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年全国节能宣传周活动由原来的</a:t>
            </a:r>
            <a:r>
              <a:rPr kumimoji="0" lang="en-US" altLang="zh-CN"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11</a:t>
            </a: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月改为</a:t>
            </a:r>
            <a:r>
              <a:rPr kumimoji="0" lang="en-US" altLang="zh-CN"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6</a:t>
            </a: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月举行，目的是在夏季用电高峰到来之前，形成强大的宣传声势，唤起人们的节能意识。</a:t>
            </a:r>
          </a:p>
        </p:txBody>
      </p:sp>
      <p:sp>
        <p:nvSpPr>
          <p:cNvPr id="23" name="文本框 22"/>
          <p:cNvSpPr txBox="1"/>
          <p:nvPr/>
        </p:nvSpPr>
        <p:spPr>
          <a:xfrm>
            <a:off x="3913804" y="1999242"/>
            <a:ext cx="4364393" cy="461665"/>
          </a:xfrm>
          <a:prstGeom prst="rect">
            <a:avLst/>
          </a:prstGeom>
          <a:solidFill>
            <a:schemeClr val="accent1"/>
          </a:solidFill>
          <a:ln>
            <a:noFill/>
          </a:ln>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400" b="0" i="0" u="none" strike="noStrike" kern="1200" cap="none" spc="60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rPr>
              <a:t>全国节能宣传周</a:t>
            </a:r>
          </a:p>
        </p:txBody>
      </p:sp>
      <p:grpSp>
        <p:nvGrpSpPr>
          <p:cNvPr id="15" name="组合 14"/>
          <p:cNvGrpSpPr/>
          <p:nvPr/>
        </p:nvGrpSpPr>
        <p:grpSpPr>
          <a:xfrm>
            <a:off x="1791004" y="791564"/>
            <a:ext cx="5400000" cy="789418"/>
            <a:chOff x="1676400" y="735772"/>
            <a:chExt cx="5400000" cy="789418"/>
          </a:xfrm>
        </p:grpSpPr>
        <p:sp>
          <p:nvSpPr>
            <p:cNvPr id="16" name="文本框 15"/>
            <p:cNvSpPr txBox="1"/>
            <p:nvPr/>
          </p:nvSpPr>
          <p:spPr>
            <a:xfrm>
              <a:off x="1676400" y="735772"/>
              <a:ext cx="5400000" cy="492443"/>
            </a:xfrm>
            <a:prstGeom prst="rect">
              <a:avLst/>
            </a:prstGeom>
            <a:noFill/>
          </p:spPr>
          <p:txBody>
            <a:bodyPr wrap="square" lIns="0" tIns="0" rIns="0" bIns="0" rtlCol="0" anchor="ctr" anchorCtr="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节日起源</a:t>
              </a:r>
            </a:p>
          </p:txBody>
        </p:sp>
        <p:sp>
          <p:nvSpPr>
            <p:cNvPr id="17" name="文本框 16"/>
            <p:cNvSpPr txBox="1"/>
            <p:nvPr/>
          </p:nvSpPr>
          <p:spPr>
            <a:xfrm>
              <a:off x="1676400" y="1178941"/>
              <a:ext cx="2520000" cy="623248"/>
            </a:xfrm>
            <a:prstGeom prst="rect">
              <a:avLst/>
            </a:prstGeom>
            <a:noFill/>
          </p:spPr>
          <p:txBody>
            <a:bodyPr wrap="none" lIns="0" rtlCol="0">
              <a:spAutoFit/>
            </a:bodyPr>
            <a:lstStyle>
              <a:defPPr>
                <a:defRPr lang="zh-CN"/>
              </a:defPPr>
              <a:lvl1pPr marR="0" lvl="0" indent="0" fontAlgn="auto">
                <a:lnSpc>
                  <a:spcPct val="150000"/>
                </a:lnSpc>
                <a:spcBef>
                  <a:spcPct val="0"/>
                </a:spcBef>
                <a:spcAft>
                  <a:spcPct val="0"/>
                </a:spcAft>
                <a:buClrTx/>
                <a:buSzTx/>
                <a:buFontTx/>
                <a:buNone/>
                <a:defRPr kumimoji="0" sz="1200" b="0" i="0" u="none" strike="noStrike" cap="none" spc="0" normalizeH="0" baseline="0">
                  <a:ln>
                    <a:noFill/>
                  </a:ln>
                  <a:solidFill>
                    <a:prstClr val="white">
                      <a:lumMod val="50000"/>
                    </a:prstClr>
                  </a:solidFill>
                  <a:effectLst/>
                  <a:uLnTx/>
                  <a:uFillTx/>
                  <a:latin typeface="方正正大黑简体" panose="02000000000000000000" pitchFamily="2" charset="-122"/>
                  <a:ea typeface="方正正大黑简体" panose="02000000000000000000" pitchFamily="2" charset="-122"/>
                  <a:cs typeface="+mn-ea"/>
                </a:defRPr>
              </a:lvl1pPr>
            </a:lstStyle>
            <a:p>
              <a:r>
                <a:rPr lang="en-US" altLang="zh-CN" dirty="0">
                  <a:sym typeface="思源黑体 Light" panose="020B0300000000000000" pitchFamily="34" charset="-122"/>
                </a:rPr>
                <a:t>Energy conservation publicity</a:t>
              </a:r>
            </a:p>
          </p:txBody>
        </p:sp>
      </p:grpSp>
      <p:pic>
        <p:nvPicPr>
          <p:cNvPr id="4" name="图片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701867" y="3368546"/>
            <a:ext cx="1987483" cy="197357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1" dur="50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稻壳儿鸭鸭 1"/>
          <p:cNvSpPr>
            <a:spLocks noChangeAspect="1"/>
          </p:cNvSpPr>
          <p:nvPr/>
        </p:nvSpPr>
        <p:spPr bwMode="auto">
          <a:xfrm>
            <a:off x="3014106" y="2273645"/>
            <a:ext cx="1444964" cy="1274449"/>
          </a:xfrm>
          <a:custGeom>
            <a:avLst/>
            <a:gdLst>
              <a:gd name="T0" fmla="*/ 6388 w 6494"/>
              <a:gd name="T1" fmla="*/ 2571 h 5736"/>
              <a:gd name="T2" fmla="*/ 5075 w 6494"/>
              <a:gd name="T3" fmla="*/ 297 h 5736"/>
              <a:gd name="T4" fmla="*/ 4560 w 6494"/>
              <a:gd name="T5" fmla="*/ 0 h 5736"/>
              <a:gd name="T6" fmla="*/ 1934 w 6494"/>
              <a:gd name="T7" fmla="*/ 0 h 5736"/>
              <a:gd name="T8" fmla="*/ 1419 w 6494"/>
              <a:gd name="T9" fmla="*/ 297 h 5736"/>
              <a:gd name="T10" fmla="*/ 107 w 6494"/>
              <a:gd name="T11" fmla="*/ 2571 h 5736"/>
              <a:gd name="T12" fmla="*/ 107 w 6494"/>
              <a:gd name="T13" fmla="*/ 3165 h 5736"/>
              <a:gd name="T14" fmla="*/ 1419 w 6494"/>
              <a:gd name="T15" fmla="*/ 5439 h 5736"/>
              <a:gd name="T16" fmla="*/ 1934 w 6494"/>
              <a:gd name="T17" fmla="*/ 5736 h 5736"/>
              <a:gd name="T18" fmla="*/ 4560 w 6494"/>
              <a:gd name="T19" fmla="*/ 5736 h 5736"/>
              <a:gd name="T20" fmla="*/ 5075 w 6494"/>
              <a:gd name="T21" fmla="*/ 5439 h 5736"/>
              <a:gd name="T22" fmla="*/ 6388 w 6494"/>
              <a:gd name="T23" fmla="*/ 3165 h 5736"/>
              <a:gd name="T24" fmla="*/ 6388 w 6494"/>
              <a:gd name="T25" fmla="*/ 2571 h 5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94" h="5736">
                <a:moveTo>
                  <a:pt x="6388" y="2571"/>
                </a:moveTo>
                <a:lnTo>
                  <a:pt x="5075" y="297"/>
                </a:lnTo>
                <a:cubicBezTo>
                  <a:pt x="4968" y="113"/>
                  <a:pt x="4772" y="0"/>
                  <a:pt x="4560" y="0"/>
                </a:cubicBezTo>
                <a:lnTo>
                  <a:pt x="1934" y="0"/>
                </a:lnTo>
                <a:cubicBezTo>
                  <a:pt x="1722" y="0"/>
                  <a:pt x="1526" y="113"/>
                  <a:pt x="1419" y="297"/>
                </a:cubicBezTo>
                <a:lnTo>
                  <a:pt x="107" y="2571"/>
                </a:lnTo>
                <a:cubicBezTo>
                  <a:pt x="0" y="2755"/>
                  <a:pt x="0" y="2981"/>
                  <a:pt x="107" y="3165"/>
                </a:cubicBezTo>
                <a:lnTo>
                  <a:pt x="1419" y="5439"/>
                </a:lnTo>
                <a:cubicBezTo>
                  <a:pt x="1526" y="5623"/>
                  <a:pt x="1722" y="5736"/>
                  <a:pt x="1934" y="5736"/>
                </a:cubicBezTo>
                <a:lnTo>
                  <a:pt x="4560" y="5736"/>
                </a:lnTo>
                <a:cubicBezTo>
                  <a:pt x="4772" y="5736"/>
                  <a:pt x="4968" y="5623"/>
                  <a:pt x="5075" y="5439"/>
                </a:cubicBezTo>
                <a:lnTo>
                  <a:pt x="6388" y="3165"/>
                </a:lnTo>
                <a:cubicBezTo>
                  <a:pt x="6494" y="2981"/>
                  <a:pt x="6494" y="2755"/>
                  <a:pt x="6388" y="2571"/>
                </a:cubicBezTo>
                <a:close/>
              </a:path>
            </a:pathLst>
          </a:custGeom>
          <a:solidFill>
            <a:schemeClr val="accent1"/>
          </a:solidFill>
          <a:ln>
            <a:noFill/>
          </a:ln>
        </p:spPr>
        <p: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endParaRPr>
          </a:p>
        </p:txBody>
      </p:sp>
      <p:sp>
        <p:nvSpPr>
          <p:cNvPr id="24" name="稻壳儿鸭鸭 2"/>
          <p:cNvSpPr txBox="1"/>
          <p:nvPr/>
        </p:nvSpPr>
        <p:spPr>
          <a:xfrm>
            <a:off x="3187249" y="2433815"/>
            <a:ext cx="1098678"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8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rPr>
              <a:t>资源意识</a:t>
            </a:r>
          </a:p>
        </p:txBody>
      </p:sp>
      <p:sp>
        <p:nvSpPr>
          <p:cNvPr id="17" name="稻壳儿鸭鸭 3"/>
          <p:cNvSpPr>
            <a:spLocks noChangeAspect="1"/>
          </p:cNvSpPr>
          <p:nvPr/>
        </p:nvSpPr>
        <p:spPr bwMode="auto">
          <a:xfrm>
            <a:off x="1443589" y="3942931"/>
            <a:ext cx="2048460" cy="1806729"/>
          </a:xfrm>
          <a:custGeom>
            <a:avLst/>
            <a:gdLst>
              <a:gd name="T0" fmla="*/ 6388 w 6494"/>
              <a:gd name="T1" fmla="*/ 2571 h 5736"/>
              <a:gd name="T2" fmla="*/ 5075 w 6494"/>
              <a:gd name="T3" fmla="*/ 297 h 5736"/>
              <a:gd name="T4" fmla="*/ 4560 w 6494"/>
              <a:gd name="T5" fmla="*/ 0 h 5736"/>
              <a:gd name="T6" fmla="*/ 1934 w 6494"/>
              <a:gd name="T7" fmla="*/ 0 h 5736"/>
              <a:gd name="T8" fmla="*/ 1419 w 6494"/>
              <a:gd name="T9" fmla="*/ 297 h 5736"/>
              <a:gd name="T10" fmla="*/ 107 w 6494"/>
              <a:gd name="T11" fmla="*/ 2571 h 5736"/>
              <a:gd name="T12" fmla="*/ 107 w 6494"/>
              <a:gd name="T13" fmla="*/ 3165 h 5736"/>
              <a:gd name="T14" fmla="*/ 1419 w 6494"/>
              <a:gd name="T15" fmla="*/ 5439 h 5736"/>
              <a:gd name="T16" fmla="*/ 1934 w 6494"/>
              <a:gd name="T17" fmla="*/ 5736 h 5736"/>
              <a:gd name="T18" fmla="*/ 4560 w 6494"/>
              <a:gd name="T19" fmla="*/ 5736 h 5736"/>
              <a:gd name="T20" fmla="*/ 5075 w 6494"/>
              <a:gd name="T21" fmla="*/ 5439 h 5736"/>
              <a:gd name="T22" fmla="*/ 6388 w 6494"/>
              <a:gd name="T23" fmla="*/ 3165 h 5736"/>
              <a:gd name="T24" fmla="*/ 6388 w 6494"/>
              <a:gd name="T25" fmla="*/ 2571 h 5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94" h="5736">
                <a:moveTo>
                  <a:pt x="6388" y="2571"/>
                </a:moveTo>
                <a:lnTo>
                  <a:pt x="5075" y="297"/>
                </a:lnTo>
                <a:cubicBezTo>
                  <a:pt x="4968" y="113"/>
                  <a:pt x="4772" y="0"/>
                  <a:pt x="4560" y="0"/>
                </a:cubicBezTo>
                <a:lnTo>
                  <a:pt x="1934" y="0"/>
                </a:lnTo>
                <a:cubicBezTo>
                  <a:pt x="1722" y="0"/>
                  <a:pt x="1526" y="113"/>
                  <a:pt x="1419" y="297"/>
                </a:cubicBezTo>
                <a:lnTo>
                  <a:pt x="107" y="2571"/>
                </a:lnTo>
                <a:cubicBezTo>
                  <a:pt x="0" y="2755"/>
                  <a:pt x="0" y="2981"/>
                  <a:pt x="107" y="3165"/>
                </a:cubicBezTo>
                <a:lnTo>
                  <a:pt x="1419" y="5439"/>
                </a:lnTo>
                <a:cubicBezTo>
                  <a:pt x="1526" y="5623"/>
                  <a:pt x="1722" y="5736"/>
                  <a:pt x="1934" y="5736"/>
                </a:cubicBezTo>
                <a:lnTo>
                  <a:pt x="4560" y="5736"/>
                </a:lnTo>
                <a:cubicBezTo>
                  <a:pt x="4772" y="5736"/>
                  <a:pt x="4968" y="5623"/>
                  <a:pt x="5075" y="5439"/>
                </a:cubicBezTo>
                <a:lnTo>
                  <a:pt x="6388" y="3165"/>
                </a:lnTo>
                <a:cubicBezTo>
                  <a:pt x="6494" y="2981"/>
                  <a:pt x="6494" y="2755"/>
                  <a:pt x="6388" y="2571"/>
                </a:cubicBezTo>
                <a:close/>
              </a:path>
            </a:pathLst>
          </a:custGeom>
          <a:noFill/>
          <a:ln>
            <a:solidFill>
              <a:schemeClr val="accent1"/>
            </a:solidFill>
          </a:ln>
        </p:spPr>
        <p: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endParaRPr>
          </a:p>
        </p:txBody>
      </p:sp>
      <p:sp>
        <p:nvSpPr>
          <p:cNvPr id="18" name="稻壳儿鸭鸭 4"/>
          <p:cNvSpPr>
            <a:spLocks noChangeAspect="1"/>
          </p:cNvSpPr>
          <p:nvPr/>
        </p:nvSpPr>
        <p:spPr bwMode="auto">
          <a:xfrm>
            <a:off x="2702710" y="1976032"/>
            <a:ext cx="2048460" cy="1806729"/>
          </a:xfrm>
          <a:custGeom>
            <a:avLst/>
            <a:gdLst>
              <a:gd name="T0" fmla="*/ 6388 w 6494"/>
              <a:gd name="T1" fmla="*/ 2571 h 5736"/>
              <a:gd name="T2" fmla="*/ 5075 w 6494"/>
              <a:gd name="T3" fmla="*/ 297 h 5736"/>
              <a:gd name="T4" fmla="*/ 4560 w 6494"/>
              <a:gd name="T5" fmla="*/ 0 h 5736"/>
              <a:gd name="T6" fmla="*/ 1934 w 6494"/>
              <a:gd name="T7" fmla="*/ 0 h 5736"/>
              <a:gd name="T8" fmla="*/ 1419 w 6494"/>
              <a:gd name="T9" fmla="*/ 297 h 5736"/>
              <a:gd name="T10" fmla="*/ 107 w 6494"/>
              <a:gd name="T11" fmla="*/ 2571 h 5736"/>
              <a:gd name="T12" fmla="*/ 107 w 6494"/>
              <a:gd name="T13" fmla="*/ 3165 h 5736"/>
              <a:gd name="T14" fmla="*/ 1419 w 6494"/>
              <a:gd name="T15" fmla="*/ 5439 h 5736"/>
              <a:gd name="T16" fmla="*/ 1934 w 6494"/>
              <a:gd name="T17" fmla="*/ 5736 h 5736"/>
              <a:gd name="T18" fmla="*/ 4560 w 6494"/>
              <a:gd name="T19" fmla="*/ 5736 h 5736"/>
              <a:gd name="T20" fmla="*/ 5075 w 6494"/>
              <a:gd name="T21" fmla="*/ 5439 h 5736"/>
              <a:gd name="T22" fmla="*/ 6388 w 6494"/>
              <a:gd name="T23" fmla="*/ 3165 h 5736"/>
              <a:gd name="T24" fmla="*/ 6388 w 6494"/>
              <a:gd name="T25" fmla="*/ 2571 h 5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94" h="5736">
                <a:moveTo>
                  <a:pt x="6388" y="2571"/>
                </a:moveTo>
                <a:lnTo>
                  <a:pt x="5075" y="297"/>
                </a:lnTo>
                <a:cubicBezTo>
                  <a:pt x="4968" y="113"/>
                  <a:pt x="4772" y="0"/>
                  <a:pt x="4560" y="0"/>
                </a:cubicBezTo>
                <a:lnTo>
                  <a:pt x="1934" y="0"/>
                </a:lnTo>
                <a:cubicBezTo>
                  <a:pt x="1722" y="0"/>
                  <a:pt x="1526" y="113"/>
                  <a:pt x="1419" y="297"/>
                </a:cubicBezTo>
                <a:lnTo>
                  <a:pt x="107" y="2571"/>
                </a:lnTo>
                <a:cubicBezTo>
                  <a:pt x="0" y="2755"/>
                  <a:pt x="0" y="2981"/>
                  <a:pt x="107" y="3165"/>
                </a:cubicBezTo>
                <a:lnTo>
                  <a:pt x="1419" y="5439"/>
                </a:lnTo>
                <a:cubicBezTo>
                  <a:pt x="1526" y="5623"/>
                  <a:pt x="1722" y="5736"/>
                  <a:pt x="1934" y="5736"/>
                </a:cubicBezTo>
                <a:lnTo>
                  <a:pt x="4560" y="5736"/>
                </a:lnTo>
                <a:cubicBezTo>
                  <a:pt x="4772" y="5736"/>
                  <a:pt x="4968" y="5623"/>
                  <a:pt x="5075" y="5439"/>
                </a:cubicBezTo>
                <a:lnTo>
                  <a:pt x="6388" y="3165"/>
                </a:lnTo>
                <a:cubicBezTo>
                  <a:pt x="6494" y="2981"/>
                  <a:pt x="6494" y="2755"/>
                  <a:pt x="6388" y="2571"/>
                </a:cubicBezTo>
                <a:close/>
              </a:path>
            </a:pathLst>
          </a:custGeom>
          <a:noFill/>
          <a:ln>
            <a:solidFill>
              <a:schemeClr val="accent1"/>
            </a:solidFill>
          </a:ln>
        </p:spPr>
        <p: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endParaRPr>
          </a:p>
        </p:txBody>
      </p:sp>
      <p:sp>
        <p:nvSpPr>
          <p:cNvPr id="19" name="稻壳儿鸭鸭 5"/>
          <p:cNvSpPr>
            <a:spLocks noChangeAspect="1"/>
          </p:cNvSpPr>
          <p:nvPr/>
        </p:nvSpPr>
        <p:spPr bwMode="auto">
          <a:xfrm>
            <a:off x="4070438" y="3942931"/>
            <a:ext cx="2048460" cy="1806729"/>
          </a:xfrm>
          <a:custGeom>
            <a:avLst/>
            <a:gdLst>
              <a:gd name="T0" fmla="*/ 6388 w 6494"/>
              <a:gd name="T1" fmla="*/ 2571 h 5736"/>
              <a:gd name="T2" fmla="*/ 5075 w 6494"/>
              <a:gd name="T3" fmla="*/ 297 h 5736"/>
              <a:gd name="T4" fmla="*/ 4560 w 6494"/>
              <a:gd name="T5" fmla="*/ 0 h 5736"/>
              <a:gd name="T6" fmla="*/ 1934 w 6494"/>
              <a:gd name="T7" fmla="*/ 0 h 5736"/>
              <a:gd name="T8" fmla="*/ 1419 w 6494"/>
              <a:gd name="T9" fmla="*/ 297 h 5736"/>
              <a:gd name="T10" fmla="*/ 107 w 6494"/>
              <a:gd name="T11" fmla="*/ 2571 h 5736"/>
              <a:gd name="T12" fmla="*/ 107 w 6494"/>
              <a:gd name="T13" fmla="*/ 3165 h 5736"/>
              <a:gd name="T14" fmla="*/ 1419 w 6494"/>
              <a:gd name="T15" fmla="*/ 5439 h 5736"/>
              <a:gd name="T16" fmla="*/ 1934 w 6494"/>
              <a:gd name="T17" fmla="*/ 5736 h 5736"/>
              <a:gd name="T18" fmla="*/ 4560 w 6494"/>
              <a:gd name="T19" fmla="*/ 5736 h 5736"/>
              <a:gd name="T20" fmla="*/ 5075 w 6494"/>
              <a:gd name="T21" fmla="*/ 5439 h 5736"/>
              <a:gd name="T22" fmla="*/ 6388 w 6494"/>
              <a:gd name="T23" fmla="*/ 3165 h 5736"/>
              <a:gd name="T24" fmla="*/ 6388 w 6494"/>
              <a:gd name="T25" fmla="*/ 2571 h 5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94" h="5736">
                <a:moveTo>
                  <a:pt x="6388" y="2571"/>
                </a:moveTo>
                <a:lnTo>
                  <a:pt x="5075" y="297"/>
                </a:lnTo>
                <a:cubicBezTo>
                  <a:pt x="4968" y="113"/>
                  <a:pt x="4772" y="0"/>
                  <a:pt x="4560" y="0"/>
                </a:cubicBezTo>
                <a:lnTo>
                  <a:pt x="1934" y="0"/>
                </a:lnTo>
                <a:cubicBezTo>
                  <a:pt x="1722" y="0"/>
                  <a:pt x="1526" y="113"/>
                  <a:pt x="1419" y="297"/>
                </a:cubicBezTo>
                <a:lnTo>
                  <a:pt x="107" y="2571"/>
                </a:lnTo>
                <a:cubicBezTo>
                  <a:pt x="0" y="2755"/>
                  <a:pt x="0" y="2981"/>
                  <a:pt x="107" y="3165"/>
                </a:cubicBezTo>
                <a:lnTo>
                  <a:pt x="1419" y="5439"/>
                </a:lnTo>
                <a:cubicBezTo>
                  <a:pt x="1526" y="5623"/>
                  <a:pt x="1722" y="5736"/>
                  <a:pt x="1934" y="5736"/>
                </a:cubicBezTo>
                <a:lnTo>
                  <a:pt x="4560" y="5736"/>
                </a:lnTo>
                <a:cubicBezTo>
                  <a:pt x="4772" y="5736"/>
                  <a:pt x="4968" y="5623"/>
                  <a:pt x="5075" y="5439"/>
                </a:cubicBezTo>
                <a:lnTo>
                  <a:pt x="6388" y="3165"/>
                </a:lnTo>
                <a:cubicBezTo>
                  <a:pt x="6494" y="2981"/>
                  <a:pt x="6494" y="2755"/>
                  <a:pt x="6388" y="2571"/>
                </a:cubicBezTo>
                <a:close/>
              </a:path>
            </a:pathLst>
          </a:custGeom>
          <a:noFill/>
          <a:ln>
            <a:solidFill>
              <a:schemeClr val="accent1"/>
            </a:solidFill>
          </a:ln>
        </p:spPr>
        <p: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endParaRPr>
          </a:p>
        </p:txBody>
      </p:sp>
      <p:grpSp>
        <p:nvGrpSpPr>
          <p:cNvPr id="25" name="稻壳儿鸭鸭 6"/>
          <p:cNvGrpSpPr/>
          <p:nvPr/>
        </p:nvGrpSpPr>
        <p:grpSpPr>
          <a:xfrm>
            <a:off x="1743155" y="4240544"/>
            <a:ext cx="1444964" cy="1274449"/>
            <a:chOff x="1119939" y="4373281"/>
            <a:chExt cx="1444964" cy="1274449"/>
          </a:xfrm>
        </p:grpSpPr>
        <p:sp>
          <p:nvSpPr>
            <p:cNvPr id="26" name="稻壳儿鸭鸭 6-1"/>
            <p:cNvSpPr>
              <a:spLocks noChangeAspect="1"/>
            </p:cNvSpPr>
            <p:nvPr/>
          </p:nvSpPr>
          <p:spPr bwMode="auto">
            <a:xfrm>
              <a:off x="1119939" y="4373281"/>
              <a:ext cx="1444964" cy="1274449"/>
            </a:xfrm>
            <a:custGeom>
              <a:avLst/>
              <a:gdLst>
                <a:gd name="T0" fmla="*/ 6388 w 6494"/>
                <a:gd name="T1" fmla="*/ 2571 h 5736"/>
                <a:gd name="T2" fmla="*/ 5075 w 6494"/>
                <a:gd name="T3" fmla="*/ 297 h 5736"/>
                <a:gd name="T4" fmla="*/ 4560 w 6494"/>
                <a:gd name="T5" fmla="*/ 0 h 5736"/>
                <a:gd name="T6" fmla="*/ 1934 w 6494"/>
                <a:gd name="T7" fmla="*/ 0 h 5736"/>
                <a:gd name="T8" fmla="*/ 1419 w 6494"/>
                <a:gd name="T9" fmla="*/ 297 h 5736"/>
                <a:gd name="T10" fmla="*/ 107 w 6494"/>
                <a:gd name="T11" fmla="*/ 2571 h 5736"/>
                <a:gd name="T12" fmla="*/ 107 w 6494"/>
                <a:gd name="T13" fmla="*/ 3165 h 5736"/>
                <a:gd name="T14" fmla="*/ 1419 w 6494"/>
                <a:gd name="T15" fmla="*/ 5439 h 5736"/>
                <a:gd name="T16" fmla="*/ 1934 w 6494"/>
                <a:gd name="T17" fmla="*/ 5736 h 5736"/>
                <a:gd name="T18" fmla="*/ 4560 w 6494"/>
                <a:gd name="T19" fmla="*/ 5736 h 5736"/>
                <a:gd name="T20" fmla="*/ 5075 w 6494"/>
                <a:gd name="T21" fmla="*/ 5439 h 5736"/>
                <a:gd name="T22" fmla="*/ 6388 w 6494"/>
                <a:gd name="T23" fmla="*/ 3165 h 5736"/>
                <a:gd name="T24" fmla="*/ 6388 w 6494"/>
                <a:gd name="T25" fmla="*/ 2571 h 5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94" h="5736">
                  <a:moveTo>
                    <a:pt x="6388" y="2571"/>
                  </a:moveTo>
                  <a:lnTo>
                    <a:pt x="5075" y="297"/>
                  </a:lnTo>
                  <a:cubicBezTo>
                    <a:pt x="4968" y="113"/>
                    <a:pt x="4772" y="0"/>
                    <a:pt x="4560" y="0"/>
                  </a:cubicBezTo>
                  <a:lnTo>
                    <a:pt x="1934" y="0"/>
                  </a:lnTo>
                  <a:cubicBezTo>
                    <a:pt x="1722" y="0"/>
                    <a:pt x="1526" y="113"/>
                    <a:pt x="1419" y="297"/>
                  </a:cubicBezTo>
                  <a:lnTo>
                    <a:pt x="107" y="2571"/>
                  </a:lnTo>
                  <a:cubicBezTo>
                    <a:pt x="0" y="2755"/>
                    <a:pt x="0" y="2981"/>
                    <a:pt x="107" y="3165"/>
                  </a:cubicBezTo>
                  <a:lnTo>
                    <a:pt x="1419" y="5439"/>
                  </a:lnTo>
                  <a:cubicBezTo>
                    <a:pt x="1526" y="5623"/>
                    <a:pt x="1722" y="5736"/>
                    <a:pt x="1934" y="5736"/>
                  </a:cubicBezTo>
                  <a:lnTo>
                    <a:pt x="4560" y="5736"/>
                  </a:lnTo>
                  <a:cubicBezTo>
                    <a:pt x="4772" y="5736"/>
                    <a:pt x="4968" y="5623"/>
                    <a:pt x="5075" y="5439"/>
                  </a:cubicBezTo>
                  <a:lnTo>
                    <a:pt x="6388" y="3165"/>
                  </a:lnTo>
                  <a:cubicBezTo>
                    <a:pt x="6494" y="2981"/>
                    <a:pt x="6494" y="2755"/>
                    <a:pt x="6388" y="2571"/>
                  </a:cubicBezTo>
                  <a:close/>
                </a:path>
              </a:pathLst>
            </a:custGeom>
            <a:solidFill>
              <a:schemeClr val="accent1"/>
            </a:solidFill>
            <a:ln>
              <a:noFill/>
            </a:ln>
          </p:spPr>
          <p: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endParaRPr>
            </a:p>
          </p:txBody>
        </p:sp>
        <p:sp>
          <p:nvSpPr>
            <p:cNvPr id="27" name="稻壳儿鸭鸭 6-2"/>
            <p:cNvSpPr txBox="1"/>
            <p:nvPr/>
          </p:nvSpPr>
          <p:spPr>
            <a:xfrm>
              <a:off x="1293082" y="4533451"/>
              <a:ext cx="1098678"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8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rPr>
                <a:t>节能意识</a:t>
              </a:r>
            </a:p>
          </p:txBody>
        </p:sp>
      </p:grpSp>
      <p:grpSp>
        <p:nvGrpSpPr>
          <p:cNvPr id="28" name="稻壳儿鸭鸭 7"/>
          <p:cNvGrpSpPr/>
          <p:nvPr/>
        </p:nvGrpSpPr>
        <p:grpSpPr>
          <a:xfrm>
            <a:off x="4358174" y="4240544"/>
            <a:ext cx="1444964" cy="1274449"/>
            <a:chOff x="1298237" y="4373281"/>
            <a:chExt cx="1444964" cy="1274449"/>
          </a:xfrm>
        </p:grpSpPr>
        <p:sp>
          <p:nvSpPr>
            <p:cNvPr id="29" name="稻壳儿鸭鸭 7-1"/>
            <p:cNvSpPr>
              <a:spLocks noChangeAspect="1"/>
            </p:cNvSpPr>
            <p:nvPr/>
          </p:nvSpPr>
          <p:spPr bwMode="auto">
            <a:xfrm>
              <a:off x="1298237" y="4373281"/>
              <a:ext cx="1444964" cy="1274449"/>
            </a:xfrm>
            <a:custGeom>
              <a:avLst/>
              <a:gdLst>
                <a:gd name="T0" fmla="*/ 6388 w 6494"/>
                <a:gd name="T1" fmla="*/ 2571 h 5736"/>
                <a:gd name="T2" fmla="*/ 5075 w 6494"/>
                <a:gd name="T3" fmla="*/ 297 h 5736"/>
                <a:gd name="T4" fmla="*/ 4560 w 6494"/>
                <a:gd name="T5" fmla="*/ 0 h 5736"/>
                <a:gd name="T6" fmla="*/ 1934 w 6494"/>
                <a:gd name="T7" fmla="*/ 0 h 5736"/>
                <a:gd name="T8" fmla="*/ 1419 w 6494"/>
                <a:gd name="T9" fmla="*/ 297 h 5736"/>
                <a:gd name="T10" fmla="*/ 107 w 6494"/>
                <a:gd name="T11" fmla="*/ 2571 h 5736"/>
                <a:gd name="T12" fmla="*/ 107 w 6494"/>
                <a:gd name="T13" fmla="*/ 3165 h 5736"/>
                <a:gd name="T14" fmla="*/ 1419 w 6494"/>
                <a:gd name="T15" fmla="*/ 5439 h 5736"/>
                <a:gd name="T16" fmla="*/ 1934 w 6494"/>
                <a:gd name="T17" fmla="*/ 5736 h 5736"/>
                <a:gd name="T18" fmla="*/ 4560 w 6494"/>
                <a:gd name="T19" fmla="*/ 5736 h 5736"/>
                <a:gd name="T20" fmla="*/ 5075 w 6494"/>
                <a:gd name="T21" fmla="*/ 5439 h 5736"/>
                <a:gd name="T22" fmla="*/ 6388 w 6494"/>
                <a:gd name="T23" fmla="*/ 3165 h 5736"/>
                <a:gd name="T24" fmla="*/ 6388 w 6494"/>
                <a:gd name="T25" fmla="*/ 2571 h 57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94" h="5736">
                  <a:moveTo>
                    <a:pt x="6388" y="2571"/>
                  </a:moveTo>
                  <a:lnTo>
                    <a:pt x="5075" y="297"/>
                  </a:lnTo>
                  <a:cubicBezTo>
                    <a:pt x="4968" y="113"/>
                    <a:pt x="4772" y="0"/>
                    <a:pt x="4560" y="0"/>
                  </a:cubicBezTo>
                  <a:lnTo>
                    <a:pt x="1934" y="0"/>
                  </a:lnTo>
                  <a:cubicBezTo>
                    <a:pt x="1722" y="0"/>
                    <a:pt x="1526" y="113"/>
                    <a:pt x="1419" y="297"/>
                  </a:cubicBezTo>
                  <a:lnTo>
                    <a:pt x="107" y="2571"/>
                  </a:lnTo>
                  <a:cubicBezTo>
                    <a:pt x="0" y="2755"/>
                    <a:pt x="0" y="2981"/>
                    <a:pt x="107" y="3165"/>
                  </a:cubicBezTo>
                  <a:lnTo>
                    <a:pt x="1419" y="5439"/>
                  </a:lnTo>
                  <a:cubicBezTo>
                    <a:pt x="1526" y="5623"/>
                    <a:pt x="1722" y="5736"/>
                    <a:pt x="1934" y="5736"/>
                  </a:cubicBezTo>
                  <a:lnTo>
                    <a:pt x="4560" y="5736"/>
                  </a:lnTo>
                  <a:cubicBezTo>
                    <a:pt x="4772" y="5736"/>
                    <a:pt x="4968" y="5623"/>
                    <a:pt x="5075" y="5439"/>
                  </a:cubicBezTo>
                  <a:lnTo>
                    <a:pt x="6388" y="3165"/>
                  </a:lnTo>
                  <a:cubicBezTo>
                    <a:pt x="6494" y="2981"/>
                    <a:pt x="6494" y="2755"/>
                    <a:pt x="6388" y="2571"/>
                  </a:cubicBezTo>
                  <a:close/>
                </a:path>
              </a:pathLst>
            </a:custGeom>
            <a:solidFill>
              <a:schemeClr val="accent1"/>
            </a:solidFill>
            <a:ln>
              <a:noFill/>
            </a:ln>
          </p:spPr>
          <p:txBody>
            <a:bodyP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black"/>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endParaRPr>
            </a:p>
          </p:txBody>
        </p:sp>
        <p:sp>
          <p:nvSpPr>
            <p:cNvPr id="30" name="稻壳儿鸭鸭 7-2"/>
            <p:cNvSpPr txBox="1"/>
            <p:nvPr/>
          </p:nvSpPr>
          <p:spPr>
            <a:xfrm>
              <a:off x="1471380" y="4533451"/>
              <a:ext cx="1098678"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8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rPr>
                <a:t>环境意识</a:t>
              </a:r>
            </a:p>
          </p:txBody>
        </p:sp>
      </p:grpSp>
      <p:sp>
        <p:nvSpPr>
          <p:cNvPr id="31" name="稻壳儿鸭鸭 8"/>
          <p:cNvSpPr/>
          <p:nvPr/>
        </p:nvSpPr>
        <p:spPr>
          <a:xfrm>
            <a:off x="6563610" y="2523361"/>
            <a:ext cx="4272686" cy="2793072"/>
          </a:xfrm>
          <a:prstGeom prst="rect">
            <a:avLst/>
          </a:prstGeom>
        </p:spPr>
        <p:txBody>
          <a:bodyPr wrap="square">
            <a:spAutoFit/>
          </a:bodyPr>
          <a:lstStyle/>
          <a:p>
            <a:pPr marL="0" marR="0" lvl="0" indent="0" algn="l" defTabSz="914400" rtl="0" eaLnBrk="1" fontAlgn="auto" latinLnBrk="0" hangingPunct="1">
              <a:lnSpc>
                <a:spcPct val="2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每届全国节能宣传周都会有其特有的宣传主题与宣传口号，并且结合该主题在全国各地开展各项不同的活动，旨在不断地增强全国人民的“资源意识”、“节能意识”和“环境意识”。</a:t>
            </a:r>
          </a:p>
        </p:txBody>
      </p:sp>
      <p:grpSp>
        <p:nvGrpSpPr>
          <p:cNvPr id="20" name="稻壳儿鸭鸭 9"/>
          <p:cNvGrpSpPr/>
          <p:nvPr/>
        </p:nvGrpSpPr>
        <p:grpSpPr>
          <a:xfrm>
            <a:off x="1791004" y="791564"/>
            <a:ext cx="5400000" cy="789418"/>
            <a:chOff x="1676400" y="735772"/>
            <a:chExt cx="5400000" cy="789418"/>
          </a:xfrm>
        </p:grpSpPr>
        <p:sp>
          <p:nvSpPr>
            <p:cNvPr id="22" name="稻壳儿鸭鸭 9-1"/>
            <p:cNvSpPr txBox="1"/>
            <p:nvPr/>
          </p:nvSpPr>
          <p:spPr>
            <a:xfrm>
              <a:off x="1676400" y="735772"/>
              <a:ext cx="5400000" cy="492443"/>
            </a:xfrm>
            <a:prstGeom prst="rect">
              <a:avLst/>
            </a:prstGeom>
            <a:noFill/>
          </p:spPr>
          <p:txBody>
            <a:bodyPr wrap="square" lIns="0" tIns="0" rIns="0" bIns="0" rtlCol="0" anchor="ctr" anchorCtr="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节日起源</a:t>
              </a:r>
            </a:p>
          </p:txBody>
        </p:sp>
        <p:sp>
          <p:nvSpPr>
            <p:cNvPr id="23" name="稻壳儿鸭鸭 9-2"/>
            <p:cNvSpPr txBox="1"/>
            <p:nvPr/>
          </p:nvSpPr>
          <p:spPr>
            <a:xfrm>
              <a:off x="1676400" y="1178941"/>
              <a:ext cx="2520000" cy="623248"/>
            </a:xfrm>
            <a:prstGeom prst="rect">
              <a:avLst/>
            </a:prstGeom>
            <a:noFill/>
          </p:spPr>
          <p:txBody>
            <a:bodyPr wrap="none" lIns="0" rtlCol="0">
              <a:spAutoFit/>
            </a:bodyPr>
            <a:lstStyle>
              <a:defPPr>
                <a:defRPr lang="zh-CN"/>
              </a:defPPr>
              <a:lvl1pPr marR="0" lvl="0" indent="0" fontAlgn="auto">
                <a:lnSpc>
                  <a:spcPct val="150000"/>
                </a:lnSpc>
                <a:spcBef>
                  <a:spcPct val="0"/>
                </a:spcBef>
                <a:spcAft>
                  <a:spcPct val="0"/>
                </a:spcAft>
                <a:buClrTx/>
                <a:buSzTx/>
                <a:buFontTx/>
                <a:buNone/>
                <a:defRPr kumimoji="0" sz="1200" b="0" i="0" u="none" strike="noStrike" cap="none" spc="0" normalizeH="0" baseline="0">
                  <a:ln>
                    <a:noFill/>
                  </a:ln>
                  <a:solidFill>
                    <a:prstClr val="white">
                      <a:lumMod val="50000"/>
                    </a:prstClr>
                  </a:solidFill>
                  <a:effectLst/>
                  <a:uLnTx/>
                  <a:uFillTx/>
                  <a:latin typeface="方正正大黑简体" panose="02000000000000000000" pitchFamily="2" charset="-122"/>
                  <a:ea typeface="方正正大黑简体" panose="02000000000000000000" pitchFamily="2" charset="-122"/>
                  <a:cs typeface="+mn-ea"/>
                </a:defRPr>
              </a:lvl1pPr>
            </a:lstStyle>
            <a:p>
              <a:r>
                <a:rPr lang="en-US" altLang="zh-CN" dirty="0">
                  <a:sym typeface="思源黑体 Light" panose="020B0300000000000000" pitchFamily="34" charset="-122"/>
                </a:rPr>
                <a:t>Energy conservation publicity</a:t>
              </a: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1" dur="50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up)">
                                      <p:cBhvr>
                                        <p:cTn id="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19052" y="1771258"/>
            <a:ext cx="9953897" cy="3950274"/>
            <a:chOff x="1119051" y="1771258"/>
            <a:chExt cx="9953897" cy="3950274"/>
          </a:xfrm>
        </p:grpSpPr>
        <p:sp>
          <p:nvSpPr>
            <p:cNvPr id="3" name="矩形 2"/>
            <p:cNvSpPr/>
            <p:nvPr/>
          </p:nvSpPr>
          <p:spPr>
            <a:xfrm>
              <a:off x="1119051" y="2037806"/>
              <a:ext cx="9953897" cy="3683726"/>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endParaRPr>
            </a:p>
          </p:txBody>
        </p:sp>
        <p:sp>
          <p:nvSpPr>
            <p:cNvPr id="15" name="文本框 14"/>
            <p:cNvSpPr txBox="1"/>
            <p:nvPr/>
          </p:nvSpPr>
          <p:spPr>
            <a:xfrm>
              <a:off x="1731606" y="1771258"/>
              <a:ext cx="4364393" cy="461665"/>
            </a:xfrm>
            <a:prstGeom prst="rect">
              <a:avLst/>
            </a:prstGeom>
            <a:solidFill>
              <a:schemeClr val="accent1"/>
            </a:solid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4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mn-cs"/>
                  <a:sym typeface="思源黑体" panose="020B0500000000000000" pitchFamily="34" charset="-122"/>
                </a:rPr>
                <a:t>设立节能宣传周的意义</a:t>
              </a:r>
            </a:p>
          </p:txBody>
        </p:sp>
      </p:grpSp>
      <p:sp>
        <p:nvSpPr>
          <p:cNvPr id="19" name="矩形 18"/>
          <p:cNvSpPr/>
          <p:nvPr/>
        </p:nvSpPr>
        <p:spPr>
          <a:xfrm>
            <a:off x="1546028" y="2718982"/>
            <a:ext cx="5794377" cy="2643096"/>
          </a:xfrm>
          <a:prstGeom prst="rect">
            <a:avLst/>
          </a:prstGeom>
        </p:spPr>
        <p:txBody>
          <a:bodyPr wrap="square">
            <a:spAutoFit/>
          </a:bodyPr>
          <a:lstStyle/>
          <a:p>
            <a:pPr marL="285750" marR="0" lvl="0" indent="-285750" algn="l" defTabSz="914400" rtl="0" eaLnBrk="1" fontAlgn="auto" latinLnBrk="0" hangingPunct="1">
              <a:lnSpc>
                <a:spcPct val="150000"/>
              </a:lnSpc>
              <a:spcBef>
                <a:spcPct val="0"/>
              </a:spcBef>
              <a:spcAft>
                <a:spcPct val="0"/>
              </a:spcAft>
              <a:buClr>
                <a:srgbClr val="00627D"/>
              </a:buClr>
              <a:buSzTx/>
              <a:buFont typeface="Wingdings" panose="05000000000000000000" pitchFamily="2" charset="2"/>
              <a:buChar char="u"/>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根据</a:t>
            </a:r>
            <a:r>
              <a:rPr kumimoji="0" lang="en-US" altLang="zh-CN" sz="16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IPCC</a:t>
            </a: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最新发布的</a:t>
            </a:r>
            <a:r>
              <a:rPr kumimoji="0" lang="en-US" altLang="zh-CN" sz="16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《2021</a:t>
            </a: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气候变化：自然科学基础</a:t>
            </a:r>
            <a:r>
              <a:rPr kumimoji="0" lang="en-US" altLang="zh-CN" sz="16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a:t>
            </a: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报告：人类活动导致了地球变暖；同时全球气候系统经历着快速而广泛的变化，且部分变化已无法逆转。</a:t>
            </a:r>
          </a:p>
          <a:p>
            <a:pPr marL="285750" marR="0" lvl="0" indent="-285750" algn="l" defTabSz="914400" rtl="0" eaLnBrk="1" fontAlgn="auto" latinLnBrk="0" hangingPunct="1">
              <a:lnSpc>
                <a:spcPct val="150000"/>
              </a:lnSpc>
              <a:spcBef>
                <a:spcPct val="0"/>
              </a:spcBef>
              <a:spcAft>
                <a:spcPct val="0"/>
              </a:spcAft>
              <a:buClr>
                <a:srgbClr val="00627D"/>
              </a:buClr>
              <a:buSzTx/>
              <a:buFont typeface="Wingdings" panose="05000000000000000000" pitchFamily="2" charset="2"/>
              <a:buChar char="u"/>
              <a:defRPr/>
            </a:pPr>
            <a:r>
              <a:rPr kumimoji="0" lang="zh-CN" altLang="en-US" sz="16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由此可见，设立节能宣传周的必要性，通过在全国范围内开展一系列相关活动，能够不断培养和增强公众的节能环保意识，指引公众在生产、生活和消费等活动过程中节能降碳，从而促进绿色发展。</a:t>
            </a:r>
          </a:p>
        </p:txBody>
      </p:sp>
      <p:grpSp>
        <p:nvGrpSpPr>
          <p:cNvPr id="14" name="组合 13"/>
          <p:cNvGrpSpPr/>
          <p:nvPr/>
        </p:nvGrpSpPr>
        <p:grpSpPr>
          <a:xfrm>
            <a:off x="1791004" y="791564"/>
            <a:ext cx="5400000" cy="789418"/>
            <a:chOff x="1676400" y="735772"/>
            <a:chExt cx="5400000" cy="789418"/>
          </a:xfrm>
        </p:grpSpPr>
        <p:sp>
          <p:nvSpPr>
            <p:cNvPr id="16" name="文本框 15"/>
            <p:cNvSpPr txBox="1"/>
            <p:nvPr/>
          </p:nvSpPr>
          <p:spPr>
            <a:xfrm>
              <a:off x="1676400" y="735772"/>
              <a:ext cx="5400000" cy="492443"/>
            </a:xfrm>
            <a:prstGeom prst="rect">
              <a:avLst/>
            </a:prstGeom>
            <a:noFill/>
          </p:spPr>
          <p:txBody>
            <a:bodyPr wrap="square" lIns="0" tIns="0" rIns="0" bIns="0" rtlCol="0" anchor="ctr" anchorCtr="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节日起源</a:t>
              </a:r>
            </a:p>
          </p:txBody>
        </p:sp>
        <p:sp>
          <p:nvSpPr>
            <p:cNvPr id="17" name="文本框 16"/>
            <p:cNvSpPr txBox="1"/>
            <p:nvPr/>
          </p:nvSpPr>
          <p:spPr>
            <a:xfrm>
              <a:off x="1676400" y="1178941"/>
              <a:ext cx="2520000" cy="623248"/>
            </a:xfrm>
            <a:prstGeom prst="rect">
              <a:avLst/>
            </a:prstGeom>
            <a:noFill/>
          </p:spPr>
          <p:txBody>
            <a:bodyPr wrap="none" lIns="0" rtlCol="0">
              <a:spAutoFit/>
            </a:bodyPr>
            <a:lstStyle>
              <a:defPPr>
                <a:defRPr lang="zh-CN"/>
              </a:defPPr>
              <a:lvl1pPr marR="0" lvl="0" indent="0" fontAlgn="auto">
                <a:lnSpc>
                  <a:spcPct val="150000"/>
                </a:lnSpc>
                <a:spcBef>
                  <a:spcPct val="0"/>
                </a:spcBef>
                <a:spcAft>
                  <a:spcPct val="0"/>
                </a:spcAft>
                <a:buClrTx/>
                <a:buSzTx/>
                <a:buFontTx/>
                <a:buNone/>
                <a:defRPr kumimoji="0" sz="1200" b="0" i="0" u="none" strike="noStrike" cap="none" spc="0" normalizeH="0" baseline="0">
                  <a:ln>
                    <a:noFill/>
                  </a:ln>
                  <a:solidFill>
                    <a:prstClr val="white">
                      <a:lumMod val="50000"/>
                    </a:prstClr>
                  </a:solidFill>
                  <a:effectLst/>
                  <a:uLnTx/>
                  <a:uFillTx/>
                  <a:latin typeface="方正正大黑简体" panose="02000000000000000000" pitchFamily="2" charset="-122"/>
                  <a:ea typeface="方正正大黑简体" panose="02000000000000000000" pitchFamily="2" charset="-122"/>
                  <a:cs typeface="+mn-ea"/>
                </a:defRPr>
              </a:lvl1pPr>
            </a:lstStyle>
            <a:p>
              <a:r>
                <a:rPr lang="en-US" altLang="zh-CN" dirty="0">
                  <a:sym typeface="思源黑体 Light" panose="020B0300000000000000" pitchFamily="34" charset="-122"/>
                </a:rPr>
                <a:t>Energy conservation publicity</a:t>
              </a:r>
            </a:p>
          </p:txBody>
        </p:sp>
      </p:grpSp>
      <p:pic>
        <p:nvPicPr>
          <p:cNvPr id="5" name="图片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146961" y="2989292"/>
            <a:ext cx="2119432" cy="2102476"/>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wind"/>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16" presetClass="entr" presetSubtype="21" dur="5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nodeType="afterGroup">
                            <p:stCondLst>
                              <p:cond delay="500"/>
                            </p:stCondLst>
                            <p:childTnLst>
                              <p:par>
                                <p:cTn id="9" presetID="22" presetClass="entr" presetSubtype="1" dur="50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up)">
                                      <p:cBhvr>
                                        <p:cTn id="1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12"/>
          <p:cNvSpPr txBox="1"/>
          <p:nvPr/>
        </p:nvSpPr>
        <p:spPr>
          <a:xfrm flipH="1">
            <a:off x="4069588" y="311225"/>
            <a:ext cx="5924550" cy="338554"/>
          </a:xfrm>
          <a:prstGeom prst="rect">
            <a:avLst/>
          </a:prstGeom>
          <a:noFill/>
        </p:spPr>
        <p:txBody>
          <a:bodyPr wrap="square" rtlCol="0">
            <a:spAutoFit/>
          </a:bodyPr>
          <a:lstStyle/>
          <a:p>
            <a:pPr marL="0" marR="0" lvl="0" indent="0" algn="dist" defTabSz="914400" rtl="0" eaLnBrk="1" fontAlgn="auto" latinLnBrk="0" hangingPunct="1">
              <a:lnSpc>
                <a:spcPct val="100000"/>
              </a:lnSpc>
              <a:spcBef>
                <a:spcPct val="0"/>
              </a:spcBef>
              <a:spcAft>
                <a:spcPct val="0"/>
              </a:spcAft>
              <a:buClrTx/>
              <a:buSzTx/>
              <a:buFontTx/>
              <a:buNone/>
              <a:defRPr/>
            </a:pPr>
            <a:r>
              <a:rPr kumimoji="0" lang="zh-CN" altLang="en-US"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绿</a:t>
            </a:r>
            <a:r>
              <a:rPr kumimoji="0" lang="en-US" altLang="zh-CN"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a:t>
            </a:r>
            <a:r>
              <a:rPr kumimoji="0" lang="zh-CN" altLang="en-US"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色</a:t>
            </a:r>
            <a:r>
              <a:rPr kumimoji="0" lang="en-US" altLang="zh-CN"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a:t>
            </a:r>
            <a:r>
              <a:rPr kumimoji="0" lang="zh-CN" altLang="en-US"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低</a:t>
            </a:r>
            <a:r>
              <a:rPr kumimoji="0" lang="en-US" altLang="zh-CN"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a:t>
            </a:r>
            <a:r>
              <a:rPr kumimoji="0" lang="zh-CN" altLang="en-US"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碳</a:t>
            </a:r>
            <a:r>
              <a:rPr kumimoji="0" lang="en-US" altLang="zh-CN"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a:t>
            </a:r>
            <a:r>
              <a:rPr kumimoji="0" lang="zh-CN" altLang="en-US"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节</a:t>
            </a:r>
            <a:r>
              <a:rPr kumimoji="0" lang="en-US" altLang="zh-CN"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a:t>
            </a:r>
            <a:r>
              <a:rPr kumimoji="0" lang="zh-CN" altLang="en-US"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能</a:t>
            </a:r>
            <a:r>
              <a:rPr kumimoji="0" lang="en-US" altLang="zh-CN"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a:t>
            </a:r>
            <a:r>
              <a:rPr kumimoji="0" lang="zh-CN" altLang="en-US"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先</a:t>
            </a:r>
            <a:r>
              <a:rPr kumimoji="0" lang="en-US" altLang="zh-CN"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a:t>
            </a:r>
            <a:r>
              <a:rPr kumimoji="0" lang="zh-CN" altLang="en-US" sz="1600" b="0" i="0" u="none" strike="noStrike" kern="1200" cap="none" spc="0" normalizeH="0" baseline="0" noProof="0" dirty="0">
                <a:ln>
                  <a:noFill/>
                </a:ln>
                <a:solidFill>
                  <a:srgbClr val="00627D"/>
                </a:solidFill>
                <a:effectLst/>
                <a:uLnTx/>
                <a:uFillTx/>
                <a:latin typeface="微软雅黑" panose="020B0503020204020204" pitchFamily="34" charset="-122"/>
                <a:ea typeface="微软雅黑" panose="020B0503020204020204" pitchFamily="34" charset="-122"/>
                <a:cs typeface="+mn-cs"/>
                <a:sym typeface="+mn-lt"/>
              </a:rPr>
              <a:t>行</a:t>
            </a:r>
          </a:p>
        </p:txBody>
      </p:sp>
      <p:grpSp>
        <p:nvGrpSpPr>
          <p:cNvPr id="14" name="组合 13"/>
          <p:cNvGrpSpPr/>
          <p:nvPr/>
        </p:nvGrpSpPr>
        <p:grpSpPr>
          <a:xfrm>
            <a:off x="3866656" y="1474986"/>
            <a:ext cx="6330415" cy="3223173"/>
            <a:chOff x="3224262" y="1621947"/>
            <a:chExt cx="6330415" cy="3223173"/>
          </a:xfrm>
        </p:grpSpPr>
        <p:sp>
          <p:nvSpPr>
            <p:cNvPr id="15" name="矩形: 圆角 14"/>
            <p:cNvSpPr/>
            <p:nvPr/>
          </p:nvSpPr>
          <p:spPr>
            <a:xfrm>
              <a:off x="4252694" y="3155210"/>
              <a:ext cx="4273551" cy="192315"/>
            </a:xfrm>
            <a:prstGeom prst="roundRect">
              <a:avLst/>
            </a:prstGeom>
            <a:solidFill>
              <a:srgbClr val="FF84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方正正大黑简体" panose="02000000000000000000" pitchFamily="2" charset="-122"/>
                <a:ea typeface="微软雅黑" panose="020B0503020204020204" pitchFamily="34" charset="-122"/>
                <a:cs typeface="+mn-cs"/>
              </a:endParaRPr>
            </a:p>
          </p:txBody>
        </p:sp>
        <p:sp>
          <p:nvSpPr>
            <p:cNvPr id="16" name="文本框 15"/>
            <p:cNvSpPr txBox="1"/>
            <p:nvPr/>
          </p:nvSpPr>
          <p:spPr>
            <a:xfrm>
              <a:off x="3966309" y="3906483"/>
              <a:ext cx="4846320" cy="338554"/>
            </a:xfrm>
            <a:prstGeom prst="rect">
              <a:avLst/>
            </a:prstGeom>
            <a:noFill/>
          </p:spPr>
          <p:txBody>
            <a:bodyPr wrap="square" rtlCol="0">
              <a:spAutoFit/>
            </a:bodyPr>
            <a:lstStyle/>
            <a:p>
              <a:pPr marL="0" marR="0" lvl="0" indent="0" algn="dist" defTabSz="914400" rtl="0" eaLnBrk="1" fontAlgn="auto" latinLnBrk="0" hangingPunct="1">
                <a:lnSpc>
                  <a:spcPct val="100000"/>
                </a:lnSpc>
                <a:spcBef>
                  <a:spcPct val="0"/>
                </a:spcBef>
                <a:spcAft>
                  <a:spcPct val="0"/>
                </a:spcAft>
                <a:buClrTx/>
                <a:buSzTx/>
                <a:buFontTx/>
                <a:buNone/>
                <a:defRPr/>
              </a:pPr>
              <a:r>
                <a:rPr kumimoji="0" lang="en-US" altLang="zh-CN" sz="16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ENERGY SAVING PUBLICITY WEEK</a:t>
              </a:r>
              <a:endParaRPr kumimoji="0" lang="zh-CN" altLang="en-US" sz="16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endParaRPr>
            </a:p>
          </p:txBody>
        </p:sp>
        <p:sp>
          <p:nvSpPr>
            <p:cNvPr id="17" name="文本框 16"/>
            <p:cNvSpPr txBox="1"/>
            <p:nvPr/>
          </p:nvSpPr>
          <p:spPr>
            <a:xfrm>
              <a:off x="3224262" y="2591517"/>
              <a:ext cx="6330415" cy="830997"/>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5400" b="0" i="0" u="none" strike="noStrike" kern="1200" cap="none" spc="0" normalizeH="0" baseline="0" noProof="0" dirty="0">
                  <a:ln>
                    <a:noFill/>
                  </a:ln>
                  <a:solidFill>
                    <a:srgbClr val="00627D"/>
                  </a:solidFill>
                  <a:effectLst>
                    <a:outerShdw dist="38100" dir="2700000" algn="tl">
                      <a:prstClr val="white"/>
                    </a:outerShdw>
                  </a:effectLst>
                  <a:uLnTx/>
                  <a:uFillTx/>
                  <a:latin typeface="方正正大黑简体" panose="02000000000000000000" pitchFamily="2" charset="-122"/>
                  <a:ea typeface="方正正大黑简体" panose="02000000000000000000" pitchFamily="2" charset="-122"/>
                  <a:cs typeface="阿里巴巴普惠体 H" panose="00020600040101010101" pitchFamily="18" charset="-122"/>
                  <a:sym typeface="+mn-ea"/>
                </a:rPr>
                <a:t>节能宣传周亮点</a:t>
              </a:r>
            </a:p>
          </p:txBody>
        </p:sp>
        <p:sp>
          <p:nvSpPr>
            <p:cNvPr id="18" name="矩形: 圆角 17"/>
            <p:cNvSpPr/>
            <p:nvPr/>
          </p:nvSpPr>
          <p:spPr>
            <a:xfrm>
              <a:off x="5271869" y="1621947"/>
              <a:ext cx="2235200" cy="485602"/>
            </a:xfrm>
            <a:prstGeom prst="roundRect">
              <a:avLst>
                <a:gd name="adj" fmla="val 50000"/>
              </a:avLst>
            </a:prstGeom>
            <a:solidFill>
              <a:schemeClr val="accent2"/>
            </a:solidFill>
            <a:ln>
              <a:noFill/>
            </a:ln>
            <a:effectLst>
              <a:outerShdw blurRad="76200" dir="18900000" sy="23000" kx="-1200000" algn="bl" rotWithShape="0">
                <a:schemeClr val="accent2">
                  <a:lumMod val="50000"/>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altLang="zh-CN" sz="24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阿里巴巴普惠体 B" panose="00020600040101010101" charset="-122"/>
                </a:rPr>
                <a:t>PART-02</a:t>
              </a:r>
              <a:endParaRPr kumimoji="0" lang="zh-CN" altLang="en-US" sz="24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阿里巴巴普惠体 B" panose="00020600040101010101" charset="-122"/>
              </a:endParaRPr>
            </a:p>
          </p:txBody>
        </p:sp>
        <p:grpSp>
          <p:nvGrpSpPr>
            <p:cNvPr id="19" name="组合 18"/>
            <p:cNvGrpSpPr/>
            <p:nvPr/>
          </p:nvGrpSpPr>
          <p:grpSpPr>
            <a:xfrm>
              <a:off x="5455390" y="4729006"/>
              <a:ext cx="1868158" cy="116114"/>
              <a:chOff x="5544458" y="4721200"/>
              <a:chExt cx="1868158" cy="116114"/>
            </a:xfrm>
          </p:grpSpPr>
          <p:sp>
            <p:nvSpPr>
              <p:cNvPr id="20" name="椭圆 19"/>
              <p:cNvSpPr/>
              <p:nvPr/>
            </p:nvSpPr>
            <p:spPr>
              <a:xfrm>
                <a:off x="5544458" y="4721200"/>
                <a:ext cx="116114" cy="1161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方正正大黑简体" panose="02000000000000000000" pitchFamily="2" charset="-122"/>
                  <a:ea typeface="微软雅黑" panose="020B0503020204020204" pitchFamily="34" charset="-122"/>
                  <a:cs typeface="+mn-cs"/>
                </a:endParaRPr>
              </a:p>
            </p:txBody>
          </p:sp>
          <p:sp>
            <p:nvSpPr>
              <p:cNvPr id="21" name="椭圆 20"/>
              <p:cNvSpPr/>
              <p:nvPr/>
            </p:nvSpPr>
            <p:spPr>
              <a:xfrm>
                <a:off x="5763464" y="4721200"/>
                <a:ext cx="116114" cy="1161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方正正大黑简体" panose="02000000000000000000" pitchFamily="2" charset="-122"/>
                  <a:ea typeface="微软雅黑" panose="020B0503020204020204" pitchFamily="34" charset="-122"/>
                  <a:cs typeface="+mn-cs"/>
                </a:endParaRPr>
              </a:p>
            </p:txBody>
          </p:sp>
          <p:sp>
            <p:nvSpPr>
              <p:cNvPr id="22" name="椭圆 21"/>
              <p:cNvSpPr/>
              <p:nvPr/>
            </p:nvSpPr>
            <p:spPr>
              <a:xfrm>
                <a:off x="5982470" y="4721200"/>
                <a:ext cx="116114" cy="1161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方正正大黑简体" panose="02000000000000000000" pitchFamily="2" charset="-122"/>
                  <a:ea typeface="微软雅黑" panose="020B0503020204020204" pitchFamily="34" charset="-122"/>
                  <a:cs typeface="+mn-cs"/>
                </a:endParaRPr>
              </a:p>
            </p:txBody>
          </p:sp>
          <p:sp>
            <p:nvSpPr>
              <p:cNvPr id="23" name="椭圆 22"/>
              <p:cNvSpPr/>
              <p:nvPr/>
            </p:nvSpPr>
            <p:spPr>
              <a:xfrm>
                <a:off x="6201475" y="4721200"/>
                <a:ext cx="116114" cy="1161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方正正大黑简体" panose="02000000000000000000" pitchFamily="2" charset="-122"/>
                  <a:ea typeface="微软雅黑" panose="020B0503020204020204" pitchFamily="34" charset="-122"/>
                  <a:cs typeface="+mn-cs"/>
                </a:endParaRPr>
              </a:p>
            </p:txBody>
          </p:sp>
          <p:sp>
            <p:nvSpPr>
              <p:cNvPr id="24" name="椭圆 23"/>
              <p:cNvSpPr/>
              <p:nvPr/>
            </p:nvSpPr>
            <p:spPr>
              <a:xfrm>
                <a:off x="6420481" y="4721200"/>
                <a:ext cx="116114" cy="1161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方正正大黑简体" panose="02000000000000000000" pitchFamily="2" charset="-122"/>
                  <a:ea typeface="微软雅黑" panose="020B0503020204020204" pitchFamily="34" charset="-122"/>
                  <a:cs typeface="+mn-cs"/>
                </a:endParaRPr>
              </a:p>
            </p:txBody>
          </p:sp>
          <p:sp>
            <p:nvSpPr>
              <p:cNvPr id="25" name="椭圆 24"/>
              <p:cNvSpPr/>
              <p:nvPr/>
            </p:nvSpPr>
            <p:spPr>
              <a:xfrm>
                <a:off x="6639487" y="4721200"/>
                <a:ext cx="116114" cy="1161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方正正大黑简体" panose="02000000000000000000" pitchFamily="2" charset="-122"/>
                  <a:ea typeface="微软雅黑" panose="020B0503020204020204" pitchFamily="34" charset="-122"/>
                  <a:cs typeface="+mn-cs"/>
                </a:endParaRPr>
              </a:p>
            </p:txBody>
          </p:sp>
          <p:sp>
            <p:nvSpPr>
              <p:cNvPr id="26" name="椭圆 25"/>
              <p:cNvSpPr/>
              <p:nvPr/>
            </p:nvSpPr>
            <p:spPr>
              <a:xfrm>
                <a:off x="6858492" y="4721200"/>
                <a:ext cx="116114" cy="1161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方正正大黑简体" panose="02000000000000000000" pitchFamily="2" charset="-122"/>
                  <a:ea typeface="微软雅黑" panose="020B0503020204020204" pitchFamily="34" charset="-122"/>
                  <a:cs typeface="+mn-cs"/>
                </a:endParaRPr>
              </a:p>
            </p:txBody>
          </p:sp>
          <p:sp>
            <p:nvSpPr>
              <p:cNvPr id="27" name="椭圆 26"/>
              <p:cNvSpPr/>
              <p:nvPr/>
            </p:nvSpPr>
            <p:spPr>
              <a:xfrm>
                <a:off x="7077497" y="4721200"/>
                <a:ext cx="116114" cy="1161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方正正大黑简体" panose="02000000000000000000" pitchFamily="2" charset="-122"/>
                  <a:ea typeface="微软雅黑" panose="020B0503020204020204" pitchFamily="34" charset="-122"/>
                  <a:cs typeface="+mn-cs"/>
                </a:endParaRPr>
              </a:p>
            </p:txBody>
          </p:sp>
          <p:sp>
            <p:nvSpPr>
              <p:cNvPr id="28" name="椭圆 27"/>
              <p:cNvSpPr/>
              <p:nvPr/>
            </p:nvSpPr>
            <p:spPr>
              <a:xfrm>
                <a:off x="7296502" y="4721200"/>
                <a:ext cx="116114" cy="11611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方正正大黑简体" panose="02000000000000000000" pitchFamily="2" charset="-122"/>
                  <a:ea typeface="微软雅黑" panose="020B0503020204020204" pitchFamily="34" charset="-122"/>
                  <a:cs typeface="+mn-cs"/>
                </a:endParaRPr>
              </a:p>
            </p:txBody>
          </p:sp>
        </p:grpSp>
      </p:grpSp>
    </p:spTree>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300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稻壳儿鸭鸭 1"/>
          <p:cNvSpPr/>
          <p:nvPr/>
        </p:nvSpPr>
        <p:spPr>
          <a:xfrm>
            <a:off x="1117600" y="2787775"/>
            <a:ext cx="4710546" cy="235688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endParaRPr>
          </a:p>
        </p:txBody>
      </p:sp>
      <p:sp>
        <p:nvSpPr>
          <p:cNvPr id="8" name="稻壳儿鸭鸭 2"/>
          <p:cNvSpPr/>
          <p:nvPr/>
        </p:nvSpPr>
        <p:spPr>
          <a:xfrm>
            <a:off x="1117600" y="2169432"/>
            <a:ext cx="4710546" cy="338554"/>
          </a:xfrm>
          <a:prstGeom prst="rect">
            <a:avLst/>
          </a:prstGeom>
          <a:solidFill>
            <a:schemeClr val="accent1"/>
          </a:solidFill>
        </p:spPr>
        <p:txBody>
          <a:bodyPr wrap="square">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en-US" altLang="zh-CN" sz="16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阿里巴巴普惠体 Medium" panose="00020600040101010101" pitchFamily="18" charset="-122"/>
                <a:sym typeface="思源黑体" panose="020B0500000000000000" pitchFamily="34" charset="-122"/>
              </a:rPr>
              <a:t>20XX</a:t>
            </a:r>
            <a:r>
              <a:rPr kumimoji="0" lang="zh-CN" altLang="en-US" sz="16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阿里巴巴普惠体 Medium" panose="00020600040101010101" pitchFamily="18" charset="-122"/>
                <a:sym typeface="思源黑体" panose="020B0500000000000000" pitchFamily="34" charset="-122"/>
              </a:rPr>
              <a:t>年全国节能宣传周</a:t>
            </a:r>
            <a:r>
              <a:rPr kumimoji="0" lang="en-US" altLang="zh-CN" sz="16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阿里巴巴普惠体 Medium" panose="00020600040101010101" pitchFamily="18" charset="-122"/>
                <a:sym typeface="思源黑体" panose="020B0500000000000000" pitchFamily="34" charset="-122"/>
              </a:rPr>
              <a:t>【6</a:t>
            </a:r>
            <a:r>
              <a:rPr kumimoji="0" lang="zh-CN" altLang="en-US" sz="16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阿里巴巴普惠体 Medium" panose="00020600040101010101" pitchFamily="18" charset="-122"/>
                <a:sym typeface="思源黑体" panose="020B0500000000000000" pitchFamily="34" charset="-122"/>
              </a:rPr>
              <a:t>月</a:t>
            </a:r>
            <a:r>
              <a:rPr kumimoji="0" lang="en-US" altLang="zh-CN" sz="16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阿里巴巴普惠体 Medium" panose="00020600040101010101" pitchFamily="18" charset="-122"/>
                <a:sym typeface="思源黑体" panose="020B0500000000000000" pitchFamily="34" charset="-122"/>
              </a:rPr>
              <a:t>13</a:t>
            </a:r>
            <a:r>
              <a:rPr kumimoji="0" lang="zh-CN" altLang="en-US" sz="16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阿里巴巴普惠体 Medium" panose="00020600040101010101" pitchFamily="18" charset="-122"/>
                <a:sym typeface="思源黑体" panose="020B0500000000000000" pitchFamily="34" charset="-122"/>
              </a:rPr>
              <a:t>日至</a:t>
            </a:r>
            <a:r>
              <a:rPr kumimoji="0" lang="en-US" altLang="zh-CN" sz="16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阿里巴巴普惠体 Medium" panose="00020600040101010101" pitchFamily="18" charset="-122"/>
                <a:sym typeface="思源黑体" panose="020B0500000000000000" pitchFamily="34" charset="-122"/>
              </a:rPr>
              <a:t>6</a:t>
            </a:r>
            <a:r>
              <a:rPr kumimoji="0" lang="zh-CN" altLang="en-US" sz="16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阿里巴巴普惠体 Medium" panose="00020600040101010101" pitchFamily="18" charset="-122"/>
                <a:sym typeface="思源黑体" panose="020B0500000000000000" pitchFamily="34" charset="-122"/>
              </a:rPr>
              <a:t>月</a:t>
            </a:r>
            <a:r>
              <a:rPr kumimoji="0" lang="en-US" altLang="zh-CN" sz="16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阿里巴巴普惠体 Medium" panose="00020600040101010101" pitchFamily="18" charset="-122"/>
                <a:sym typeface="思源黑体" panose="020B0500000000000000" pitchFamily="34" charset="-122"/>
              </a:rPr>
              <a:t>19</a:t>
            </a:r>
            <a:r>
              <a:rPr kumimoji="0" lang="zh-CN" altLang="en-US" sz="16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阿里巴巴普惠体 Medium" panose="00020600040101010101" pitchFamily="18" charset="-122"/>
                <a:sym typeface="思源黑体" panose="020B0500000000000000" pitchFamily="34" charset="-122"/>
              </a:rPr>
              <a:t>日</a:t>
            </a:r>
            <a:r>
              <a:rPr kumimoji="0" lang="en-US" altLang="zh-CN" sz="16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阿里巴巴普惠体 Medium" panose="00020600040101010101" pitchFamily="18" charset="-122"/>
                <a:sym typeface="思源黑体" panose="020B0500000000000000" pitchFamily="34" charset="-122"/>
              </a:rPr>
              <a:t>】</a:t>
            </a:r>
          </a:p>
        </p:txBody>
      </p:sp>
      <p:sp>
        <p:nvSpPr>
          <p:cNvPr id="9" name="稻壳儿鸭鸭 3"/>
          <p:cNvSpPr txBox="1"/>
          <p:nvPr/>
        </p:nvSpPr>
        <p:spPr>
          <a:xfrm>
            <a:off x="1596007" y="3838318"/>
            <a:ext cx="3788940"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8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方正粗倩简体" panose="03000509000000000000" charset="-122"/>
                <a:sym typeface="思源黑体" panose="020B0500000000000000" pitchFamily="34" charset="-122"/>
              </a:rPr>
              <a:t>“绿色低碳，节能先行”</a:t>
            </a:r>
          </a:p>
        </p:txBody>
      </p:sp>
      <p:sp>
        <p:nvSpPr>
          <p:cNvPr id="10" name="稻壳儿鸭鸭 4"/>
          <p:cNvSpPr/>
          <p:nvPr/>
        </p:nvSpPr>
        <p:spPr>
          <a:xfrm>
            <a:off x="2011355" y="3240747"/>
            <a:ext cx="2923036" cy="474394"/>
          </a:xfrm>
          <a:prstGeom prst="rect">
            <a:avLst/>
          </a:prstGeom>
        </p:spPr>
        <p:txBody>
          <a:bodyPr wrap="square">
            <a:spAutoFit/>
          </a:bodyPr>
          <a:lstStyle/>
          <a:p>
            <a:pPr marL="0" marR="0" lvl="0" indent="0" algn="ctr" defTabSz="914400" rtl="0" eaLnBrk="1" fontAlgn="auto" latinLnBrk="0" hangingPunct="1">
              <a:lnSpc>
                <a:spcPct val="150000"/>
              </a:lnSpc>
              <a:spcBef>
                <a:spcPct val="0"/>
              </a:spcBef>
              <a:spcAft>
                <a:spcPct val="0"/>
              </a:spcAft>
              <a:buClrTx/>
              <a:buSzTx/>
              <a:buFontTx/>
              <a:buNone/>
              <a:defRPr/>
            </a:pP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活动的主题是：</a:t>
            </a:r>
            <a:endParaRPr kumimoji="0" lang="en-US" altLang="zh-CN"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endParaRPr>
          </a:p>
        </p:txBody>
      </p:sp>
      <p:sp>
        <p:nvSpPr>
          <p:cNvPr id="13" name="稻壳儿鸭鸭 5"/>
          <p:cNvSpPr txBox="1"/>
          <p:nvPr/>
        </p:nvSpPr>
        <p:spPr>
          <a:xfrm>
            <a:off x="0" y="6750278"/>
            <a:ext cx="360000" cy="107722"/>
          </a:xfrm>
          <a:prstGeom prst="rect">
            <a:avLst/>
          </a:prstGeom>
          <a:noFill/>
        </p:spPr>
        <p:txBody>
          <a:bodyPr wrap="square">
            <a:spAutoFit/>
          </a:bodyPr>
          <a:lstStyle/>
          <a:p>
            <a:r>
              <a:rPr lang="en-US" altLang="zh-CN" sz="100" dirty="0">
                <a:noFill/>
                <a:latin typeface="微软雅黑" panose="020B0503020204020204" pitchFamily="34" charset="-122"/>
                <a:ea typeface="微软雅黑" panose="020B0503020204020204" pitchFamily="34" charset="-122"/>
              </a:rPr>
              <a:t>docerID:327037375</a:t>
            </a:r>
            <a:endParaRPr lang="zh-CN" altLang="en-US" sz="100" dirty="0">
              <a:noFill/>
              <a:latin typeface="微软雅黑" panose="020B0503020204020204" pitchFamily="34" charset="-122"/>
              <a:ea typeface="微软雅黑" panose="020B0503020204020204" pitchFamily="34" charset="-122"/>
            </a:endParaRPr>
          </a:p>
        </p:txBody>
      </p:sp>
      <p:sp>
        <p:nvSpPr>
          <p:cNvPr id="21" name="稻壳儿鸭鸭 6"/>
          <p:cNvSpPr/>
          <p:nvPr/>
        </p:nvSpPr>
        <p:spPr>
          <a:xfrm>
            <a:off x="6363856" y="2787775"/>
            <a:ext cx="4710547" cy="2356880"/>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sym typeface="思源黑体" panose="020B0500000000000000" pitchFamily="34" charset="-122"/>
            </a:endParaRPr>
          </a:p>
        </p:txBody>
      </p:sp>
      <p:sp>
        <p:nvSpPr>
          <p:cNvPr id="14" name="稻壳儿鸭鸭 7"/>
          <p:cNvSpPr/>
          <p:nvPr/>
        </p:nvSpPr>
        <p:spPr>
          <a:xfrm>
            <a:off x="6389234" y="2169432"/>
            <a:ext cx="4694997" cy="338554"/>
          </a:xfrm>
          <a:prstGeom prst="rect">
            <a:avLst/>
          </a:prstGeom>
          <a:solidFill>
            <a:schemeClr val="accent1"/>
          </a:solidFill>
        </p:spPr>
        <p:txBody>
          <a:bodyPr wrap="square">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16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阿里巴巴普惠体 Medium" panose="00020600040101010101" pitchFamily="18" charset="-122"/>
                <a:sym typeface="思源黑体" panose="020B0500000000000000" pitchFamily="34" charset="-122"/>
              </a:rPr>
              <a:t>低碳日</a:t>
            </a:r>
            <a:r>
              <a:rPr kumimoji="0" lang="en-US" altLang="zh-CN" sz="16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阿里巴巴普惠体 Medium" panose="00020600040101010101" pitchFamily="18" charset="-122"/>
                <a:sym typeface="思源黑体" panose="020B0500000000000000" pitchFamily="34" charset="-122"/>
              </a:rPr>
              <a:t>【6</a:t>
            </a:r>
            <a:r>
              <a:rPr kumimoji="0" lang="zh-CN" altLang="en-US" sz="16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阿里巴巴普惠体 Medium" panose="00020600040101010101" pitchFamily="18" charset="-122"/>
                <a:sym typeface="思源黑体" panose="020B0500000000000000" pitchFamily="34" charset="-122"/>
              </a:rPr>
              <a:t>月</a:t>
            </a:r>
            <a:r>
              <a:rPr kumimoji="0" lang="en-US" altLang="zh-CN" sz="16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阿里巴巴普惠体 Medium" panose="00020600040101010101" pitchFamily="18" charset="-122"/>
                <a:sym typeface="思源黑体" panose="020B0500000000000000" pitchFamily="34" charset="-122"/>
              </a:rPr>
              <a:t>15</a:t>
            </a:r>
            <a:r>
              <a:rPr kumimoji="0" lang="zh-CN" altLang="en-US" sz="16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阿里巴巴普惠体 Medium" panose="00020600040101010101" pitchFamily="18" charset="-122"/>
                <a:sym typeface="思源黑体" panose="020B0500000000000000" pitchFamily="34" charset="-122"/>
              </a:rPr>
              <a:t>日</a:t>
            </a:r>
            <a:r>
              <a:rPr kumimoji="0" lang="en-US" altLang="zh-CN" sz="1600" b="0" i="0" u="none" strike="noStrike" kern="1200" cap="none" spc="0" normalizeH="0" baseline="0" noProof="0" dirty="0">
                <a:ln>
                  <a:noFill/>
                </a:ln>
                <a:solidFill>
                  <a:prstClr val="white"/>
                </a:solidFill>
                <a:effectLst/>
                <a:uLnTx/>
                <a:uFillTx/>
                <a:latin typeface="方正正大黑简体" panose="02000000000000000000" pitchFamily="2" charset="-122"/>
                <a:ea typeface="方正正大黑简体" panose="02000000000000000000" pitchFamily="2" charset="-122"/>
                <a:cs typeface="阿里巴巴普惠体 Medium" panose="00020600040101010101" pitchFamily="18" charset="-122"/>
                <a:sym typeface="思源黑体" panose="020B0500000000000000" pitchFamily="34" charset="-122"/>
              </a:rPr>
              <a:t>】</a:t>
            </a:r>
          </a:p>
        </p:txBody>
      </p:sp>
      <p:sp>
        <p:nvSpPr>
          <p:cNvPr id="15" name="稻壳儿鸭鸭 8"/>
          <p:cNvSpPr/>
          <p:nvPr/>
        </p:nvSpPr>
        <p:spPr>
          <a:xfrm>
            <a:off x="7257611" y="3280086"/>
            <a:ext cx="2923036" cy="474394"/>
          </a:xfrm>
          <a:prstGeom prst="rect">
            <a:avLst/>
          </a:prstGeom>
        </p:spPr>
        <p:txBody>
          <a:bodyPr wrap="square">
            <a:spAutoFit/>
          </a:bodyPr>
          <a:lstStyle/>
          <a:p>
            <a:pPr marL="0" marR="0" lvl="0" indent="0" algn="ctr" defTabSz="914400" rtl="0" eaLnBrk="1" fontAlgn="auto" latinLnBrk="0" hangingPunct="1">
              <a:lnSpc>
                <a:spcPct val="150000"/>
              </a:lnSpc>
              <a:spcBef>
                <a:spcPct val="0"/>
              </a:spcBef>
              <a:spcAft>
                <a:spcPct val="0"/>
              </a:spcAft>
              <a:buClrTx/>
              <a:buSzTx/>
              <a:buFontTx/>
              <a:buNone/>
              <a:defRPr/>
            </a:pPr>
            <a:r>
              <a:rPr kumimoji="0" lang="zh-CN" altLang="en-US"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活动主题是：</a:t>
            </a:r>
            <a:endParaRPr kumimoji="0" lang="en-US" altLang="zh-CN" sz="18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endParaRPr>
          </a:p>
        </p:txBody>
      </p:sp>
      <p:sp>
        <p:nvSpPr>
          <p:cNvPr id="16" name="稻壳儿鸭鸭 9"/>
          <p:cNvSpPr txBox="1"/>
          <p:nvPr/>
        </p:nvSpPr>
        <p:spPr>
          <a:xfrm>
            <a:off x="6389235" y="3751422"/>
            <a:ext cx="4694997" cy="954107"/>
          </a:xfrm>
          <a:prstGeom prst="rect">
            <a:avLst/>
          </a:prstGeom>
          <a:noFill/>
        </p:spPr>
        <p:txBody>
          <a:bodyPr wrap="square" rtlCol="0">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8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方正粗倩简体" panose="03000509000000000000" charset="-122"/>
                <a:sym typeface="思源黑体" panose="020B0500000000000000" pitchFamily="34" charset="-122"/>
              </a:rPr>
              <a:t>“落实‘双碳’行动，共建美丽家园”</a:t>
            </a:r>
          </a:p>
        </p:txBody>
      </p:sp>
      <p:grpSp>
        <p:nvGrpSpPr>
          <p:cNvPr id="23" name="稻壳儿鸭鸭 10"/>
          <p:cNvGrpSpPr/>
          <p:nvPr/>
        </p:nvGrpSpPr>
        <p:grpSpPr>
          <a:xfrm>
            <a:off x="1791004" y="791564"/>
            <a:ext cx="5400000" cy="789418"/>
            <a:chOff x="1676400" y="735772"/>
            <a:chExt cx="5400000" cy="789418"/>
          </a:xfrm>
        </p:grpSpPr>
        <p:sp>
          <p:nvSpPr>
            <p:cNvPr id="24" name="稻壳儿鸭鸭 10-1"/>
            <p:cNvSpPr txBox="1"/>
            <p:nvPr/>
          </p:nvSpPr>
          <p:spPr>
            <a:xfrm>
              <a:off x="1676400" y="735772"/>
              <a:ext cx="5400000" cy="492443"/>
            </a:xfrm>
            <a:prstGeom prst="rect">
              <a:avLst/>
            </a:prstGeom>
            <a:noFill/>
          </p:spPr>
          <p:txBody>
            <a:bodyPr wrap="square" lIns="0" tIns="0" rIns="0" bIns="0" rtlCol="0" anchor="ctr" anchorCtr="0">
              <a:spAutoFit/>
            </a:bodyPr>
            <a:lstStyle/>
            <a:p>
              <a:pPr marL="0" marR="0" lvl="0" indent="0" algn="l" defTabSz="914400" rtl="0" eaLnBrk="1" fontAlgn="auto" latinLnBrk="0" hangingPunct="1">
                <a:lnSpc>
                  <a:spcPct val="100000"/>
                </a:lnSpc>
                <a:spcBef>
                  <a:spcPct val="0"/>
                </a:spcBef>
                <a:spcAft>
                  <a:spcPct val="0"/>
                </a:spcAft>
                <a:buClrTx/>
                <a:buSzTx/>
                <a:buFontTx/>
                <a:buNone/>
                <a:defRPr/>
              </a:pPr>
              <a:r>
                <a:rPr kumimoji="0" lang="zh-CN" altLang="en-US" sz="3200" b="0" i="0" u="none" strike="noStrike" kern="1200" cap="none" spc="0" normalizeH="0" baseline="0" noProof="0" dirty="0">
                  <a:ln>
                    <a:noFill/>
                  </a:ln>
                  <a:solidFill>
                    <a:srgbClr val="00627D"/>
                  </a:solidFill>
                  <a:effectLst/>
                  <a:uLnTx/>
                  <a:uFillTx/>
                  <a:latin typeface="方正正大黑简体" panose="02000000000000000000" pitchFamily="2" charset="-122"/>
                  <a:ea typeface="方正正大黑简体" panose="02000000000000000000" pitchFamily="2" charset="-122"/>
                  <a:cs typeface="+mn-cs"/>
                  <a:sym typeface="+mn-lt"/>
                </a:rPr>
                <a:t>节能宣传周亮点</a:t>
              </a:r>
            </a:p>
          </p:txBody>
        </p:sp>
        <p:sp>
          <p:nvSpPr>
            <p:cNvPr id="25" name="稻壳儿鸭鸭 10-2"/>
            <p:cNvSpPr txBox="1"/>
            <p:nvPr/>
          </p:nvSpPr>
          <p:spPr>
            <a:xfrm>
              <a:off x="1676400" y="1178941"/>
              <a:ext cx="2520000" cy="623248"/>
            </a:xfrm>
            <a:prstGeom prst="rect">
              <a:avLst/>
            </a:prstGeom>
            <a:noFill/>
          </p:spPr>
          <p:txBody>
            <a:bodyPr wrap="none" lIns="0" rtlCol="0">
              <a:spAutoFit/>
            </a:bodyPr>
            <a:lstStyle>
              <a:defPPr>
                <a:defRPr lang="zh-CN"/>
              </a:defPPr>
              <a:lvl1pPr marR="0" lvl="0" indent="0" fontAlgn="auto">
                <a:lnSpc>
                  <a:spcPct val="150000"/>
                </a:lnSpc>
                <a:spcBef>
                  <a:spcPct val="0"/>
                </a:spcBef>
                <a:spcAft>
                  <a:spcPct val="0"/>
                </a:spcAft>
                <a:buClrTx/>
                <a:buSzTx/>
                <a:buFontTx/>
                <a:buNone/>
                <a:defRPr kumimoji="0" sz="1200" b="0" i="0" u="none" strike="noStrike" cap="none" spc="0" normalizeH="0" baseline="0">
                  <a:ln>
                    <a:noFill/>
                  </a:ln>
                  <a:solidFill>
                    <a:prstClr val="white">
                      <a:lumMod val="50000"/>
                    </a:prstClr>
                  </a:solidFill>
                  <a:effectLst/>
                  <a:uLnTx/>
                  <a:uFillTx/>
                  <a:latin typeface="方正正大黑简体" panose="02000000000000000000" pitchFamily="2" charset="-122"/>
                  <a:ea typeface="方正正大黑简体" panose="02000000000000000000" pitchFamily="2" charset="-122"/>
                  <a:cs typeface="+mn-ea"/>
                </a:defRPr>
              </a:lvl1pPr>
            </a:lstStyle>
            <a:p>
              <a:r>
                <a:rPr lang="en-US" altLang="zh-CN" dirty="0">
                  <a:sym typeface="思源黑体 Light" panose="020B0300000000000000" pitchFamily="34" charset="-122"/>
                </a:rPr>
                <a:t>Energy conservation publicity</a:t>
              </a: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ageCurlDoubl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advTm="3000">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1.7601 Service Pack 1"/>
  <p:tag name="AS_RELEASE_DATE" val="2022.11.14"/>
  <p:tag name="AS_TITLE" val="Aspose.Slides for .NET 4.0 Client Profile"/>
  <p:tag name="AS_VERSION" val="22.11"/>
  <p:tag name="COMMONDATA" val="eyJoZGlkIjoiMmMxNzY4NzliODJmOGYzMWEyZDdkODA0MWI0NTdiODcifQ=="/>
</p:tagLst>
</file>

<file path=ppt/tags/tag2.xml><?xml version="1.0" encoding="utf-8"?>
<p:tagLst xmlns:a="http://schemas.openxmlformats.org/drawingml/2006/main" xmlns:r="http://schemas.openxmlformats.org/officeDocument/2006/relationships" xmlns:p="http://schemas.openxmlformats.org/presentationml/2006/main">
  <p:tag name="PA" val="v5.2.8"/>
</p:tagLst>
</file>

<file path=ppt/tags/tag3.xml><?xml version="1.0" encoding="utf-8"?>
<p:tagLst xmlns:a="http://schemas.openxmlformats.org/drawingml/2006/main" xmlns:r="http://schemas.openxmlformats.org/officeDocument/2006/relationships" xmlns:p="http://schemas.openxmlformats.org/presentationml/2006/main">
  <p:tag name="PA" val="v5.2.8"/>
</p:tagLst>
</file>

<file path=ppt/tags/tag4.xml><?xml version="1.0" encoding="utf-8"?>
<p:tagLst xmlns:a="http://schemas.openxmlformats.org/drawingml/2006/main" xmlns:r="http://schemas.openxmlformats.org/officeDocument/2006/relationships" xmlns:p="http://schemas.openxmlformats.org/presentationml/2006/main">
  <p:tag name="PA" val="v5.2.8"/>
</p:tagLst>
</file>

<file path=ppt/tags/tag5.xml><?xml version="1.0" encoding="utf-8"?>
<p:tagLst xmlns:a="http://schemas.openxmlformats.org/drawingml/2006/main" xmlns:r="http://schemas.openxmlformats.org/officeDocument/2006/relationships" xmlns:p="http://schemas.openxmlformats.org/presentationml/2006/main">
  <p:tag name="PA" val="v5.2.8"/>
</p:tagLst>
</file>

<file path=ppt/theme/theme1.xml><?xml version="1.0" encoding="utf-8"?>
<a:theme xmlns:a="http://schemas.openxmlformats.org/drawingml/2006/main" name="第一PPT，www.1ppt.com">
  <a:themeElements>
    <a:clrScheme name="自定义 1090">
      <a:dk1>
        <a:sysClr val="windowText" lastClr="000000"/>
      </a:dk1>
      <a:lt1>
        <a:sysClr val="window" lastClr="FFFFFF"/>
      </a:lt1>
      <a:dk2>
        <a:srgbClr val="44546A"/>
      </a:dk2>
      <a:lt2>
        <a:srgbClr val="E7E6E6"/>
      </a:lt2>
      <a:accent1>
        <a:srgbClr val="00627D"/>
      </a:accent1>
      <a:accent2>
        <a:srgbClr val="01BABC"/>
      </a:accent2>
      <a:accent3>
        <a:srgbClr val="00627D"/>
      </a:accent3>
      <a:accent4>
        <a:srgbClr val="01BABC"/>
      </a:accent4>
      <a:accent5>
        <a:srgbClr val="00627D"/>
      </a:accent5>
      <a:accent6>
        <a:srgbClr val="01BABC"/>
      </a:accent6>
      <a:hlink>
        <a:srgbClr val="00627D"/>
      </a:hlink>
      <a:folHlink>
        <a:srgbClr val="01BABC"/>
      </a:folHlink>
    </a:clrScheme>
    <a:fontScheme name="1212121">
      <a:majorFont>
        <a:latin typeface="汉仪雅酷黑 85W"/>
        <a:ea typeface="汉仪雅酷黑 85W"/>
        <a:cs typeface="Arial"/>
      </a:majorFont>
      <a:minorFont>
        <a:latin typeface="汉仪雅酷黑 85W"/>
        <a:ea typeface="汉仪正圆-55W"/>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第一PPT，www.1ppt.com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宋体"/>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宋体"/>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等线 Light"/>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等线"/>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等线 Light"/>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等线"/>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Template>
  <TotalTime>17</TotalTime>
  <Words>1996</Words>
  <Application>Microsoft Office PowerPoint</Application>
  <PresentationFormat>宽屏</PresentationFormat>
  <Paragraphs>169</Paragraphs>
  <Slides>33</Slides>
  <Notes>3</Notes>
  <HiddenSlides>0</HiddenSlides>
  <MMClips>0</MMClips>
  <ScaleCrop>false</ScaleCrop>
  <HeadingPairs>
    <vt:vector size="6" baseType="variant">
      <vt:variant>
        <vt:lpstr>已用的字体</vt:lpstr>
      </vt:variant>
      <vt:variant>
        <vt:i4>18</vt:i4>
      </vt:variant>
      <vt:variant>
        <vt:lpstr>主题</vt:lpstr>
      </vt:variant>
      <vt:variant>
        <vt:i4>3</vt:i4>
      </vt:variant>
      <vt:variant>
        <vt:lpstr>幻灯片标题</vt:lpstr>
      </vt:variant>
      <vt:variant>
        <vt:i4>33</vt:i4>
      </vt:variant>
    </vt:vector>
  </HeadingPairs>
  <TitlesOfParts>
    <vt:vector size="54" baseType="lpstr">
      <vt:lpstr>Meiryo</vt:lpstr>
      <vt:lpstr>阿里巴巴普惠体 B</vt:lpstr>
      <vt:lpstr>阿里巴巴普惠体 H</vt:lpstr>
      <vt:lpstr>阿里巴巴普惠体 Medium</vt:lpstr>
      <vt:lpstr>等线</vt:lpstr>
      <vt:lpstr>方正粗倩简体</vt:lpstr>
      <vt:lpstr>方正大黑_GBK</vt:lpstr>
      <vt:lpstr>方正正大黑简体</vt:lpstr>
      <vt:lpstr>汉仪雅酷黑 85W</vt:lpstr>
      <vt:lpstr>汉仪正圆-55W</vt:lpstr>
      <vt:lpstr>思源黑体</vt:lpstr>
      <vt:lpstr>思源黑体 Light</vt:lpstr>
      <vt:lpstr>宋体</vt:lpstr>
      <vt:lpstr>微软雅黑</vt:lpstr>
      <vt:lpstr>Arial</vt:lpstr>
      <vt:lpstr>Calibri</vt:lpstr>
      <vt:lpstr>Calibri Light</vt:lpstr>
      <vt:lpstr>Wingdings</vt:lpstr>
      <vt:lpstr>第一PPT，www.1ppt.com</vt:lpstr>
      <vt:lpstr>第一PPT，www.1ppt.com </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8</cp:revision>
  <dcterms:created xsi:type="dcterms:W3CDTF">2023-10-16T04:36:00Z</dcterms:created>
  <dcterms:modified xsi:type="dcterms:W3CDTF">2024-09-29T11:31:09Z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CFB62D32FFBF41119DEC5660840B7290_11</vt:lpwstr>
  </property>
  <property fmtid="{D5CDD505-2E9C-101B-9397-08002B2CF9AE}" pid="3" name="KSOProductBuildVer">
    <vt:lpwstr>2052-12.1.0.17827</vt:lpwstr>
  </property>
</Properties>
</file>