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  <p:sldMasterId id="2147483656" r:id="rId3"/>
  </p:sldMasterIdLst>
  <p:notesMasterIdLst>
    <p:notesMasterId r:id="rId32"/>
  </p:notesMasterIdLst>
  <p:handoutMasterIdLst>
    <p:handoutMasterId r:id="rId33"/>
  </p:handoutMasterIdLst>
  <p:sldIdLst>
    <p:sldId id="268" r:id="rId4"/>
    <p:sldId id="310" r:id="rId5"/>
    <p:sldId id="311" r:id="rId6"/>
    <p:sldId id="278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1840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2024/9/30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‹#›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pPr/>
              <a:t>2024/9/30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09876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微软雅黑" panose="020B0503020204020204" pitchFamily="3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微软雅黑" panose="020B0503020204020204" pitchFamily="3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微软雅黑" panose="020B0503020204020204" pitchFamily="3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微软雅黑" panose="020B0503020204020204" pitchFamily="3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微软雅黑" panose="020B0503020204020204" pitchFamily="3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3495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864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58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7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72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827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51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89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4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613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27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97AFF74-C20F-4F67-9944-D0BFDC18C9F3}" type="datetimeFigureOut">
              <a:rPr lang="zh-CN" altLang="en-US" smtClean="0"/>
              <a:t>2024/9/30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9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3234" y="692877"/>
            <a:ext cx="3877985" cy="424732"/>
          </a:xfrm>
        </p:spPr>
        <p:txBody>
          <a:bodyPr wrap="none">
            <a:spAutoFit/>
          </a:bodyPr>
          <a:lstStyle>
            <a:lvl1pPr>
              <a:defRPr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2024/9/30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686364"/>
            <a:ext cx="12161507" cy="1917931"/>
          </a:xfrm>
          <a:prstGeom prst="rect">
            <a:avLst/>
          </a:prstGeom>
        </p:spPr>
      </p:pic>
      <p:sp>
        <p:nvSpPr>
          <p:cNvPr id="28" name="矩形 27"/>
          <p:cNvSpPr/>
          <p:nvPr userDrawn="1"/>
        </p:nvSpPr>
        <p:spPr>
          <a:xfrm>
            <a:off x="349521" y="368299"/>
            <a:ext cx="11492958" cy="6181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5713619"/>
            <a:ext cx="12192000" cy="114206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82200" y="5304065"/>
            <a:ext cx="1847769" cy="136820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65223" y="5712120"/>
            <a:ext cx="1774196" cy="7845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5318039"/>
            <a:ext cx="12356926" cy="154201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0"/>
            <a:ext cx="1948309" cy="13226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2024/9/30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6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2024/9/30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94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3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8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2024/9/30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微软雅黑" panose="020B0503020204020204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7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99014" y="1373767"/>
            <a:ext cx="8793973" cy="2539910"/>
            <a:chOff x="1665185" y="1373767"/>
            <a:chExt cx="8793973" cy="2539910"/>
          </a:xfrm>
        </p:grpSpPr>
        <p:grpSp>
          <p:nvGrpSpPr>
            <p:cNvPr id="33" name="组合 32"/>
            <p:cNvGrpSpPr/>
            <p:nvPr/>
          </p:nvGrpSpPr>
          <p:grpSpPr>
            <a:xfrm>
              <a:off x="1665185" y="1373767"/>
              <a:ext cx="7806053" cy="1329513"/>
              <a:chOff x="3048000" y="902335"/>
              <a:chExt cx="6302389" cy="1329513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3048000" y="902335"/>
                <a:ext cx="6302389" cy="132207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zh-CN" altLang="en-US" sz="8000">
                    <a:ln w="952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>
                      <a:outerShdw dist="25400" dir="5400000" algn="ctr" rotWithShape="0">
                        <a:srgbClr val="000000">
                          <a:alpha val="36000"/>
                        </a:srgbClr>
                      </a:outerShdw>
                    </a:effectLst>
                    <a:latin typeface="钉钉进步体" panose="00020600040101010101" charset="-122"/>
                    <a:ea typeface="钉钉进步体" panose="00020600040101010101" charset="-122"/>
                    <a:cs typeface="钉钉进步体" panose="00020600040101010101" charset="-122"/>
                    <a:sym typeface="+mn-ea"/>
                  </a:rPr>
                  <a:t>环保宣传进校园 </a:t>
                </a: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3102624" y="908409"/>
                <a:ext cx="6193139" cy="132343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>
                <a:defPPr>
                  <a:defRPr lang="zh-CN"/>
                </a:defPPr>
                <a:lvl1pPr algn="ctr">
                  <a:defRPr sz="8000">
                    <a:gradFill>
                      <a:gsLst>
                        <a:gs pos="85000">
                          <a:srgbClr val="008532"/>
                        </a:gs>
                        <a:gs pos="10000">
                          <a:srgbClr val="50AE00"/>
                        </a:gs>
                      </a:gsLst>
                      <a:lin ang="5400000" scaled="0"/>
                    </a:gradFill>
                    <a:effectLst/>
                    <a:latin typeface="思源宋体 CN Heavy" panose="02020900000000000000" pitchFamily="18" charset="-122"/>
                    <a:ea typeface="思源宋体 CN Heavy" panose="02020900000000000000" pitchFamily="18" charset="-122"/>
                    <a:cs typeface="阿里巴巴普惠体" panose="00020600040101010101" charset="-122"/>
                  </a:defRPr>
                </a:lvl1pPr>
              </a:lstStyle>
              <a:p>
                <a:r>
                  <a:rPr lang="zh-CN" altLang="en-US" dirty="0">
                    <a:latin typeface="钉钉进步体" panose="00020600040101010101" charset="-122"/>
                    <a:ea typeface="钉钉进步体" panose="00020600040101010101" charset="-122"/>
                    <a:cs typeface="钉钉进步体" panose="00020600040101010101" charset="-122"/>
                    <a:sym typeface="+mn-ea"/>
                  </a:rPr>
                  <a:t>环保宣传进校园 </a:t>
                </a: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2653105" y="2581540"/>
              <a:ext cx="7806053" cy="1332137"/>
              <a:chOff x="3048000" y="902335"/>
              <a:chExt cx="6302389" cy="1332137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3048000" y="902335"/>
                <a:ext cx="6302389" cy="132343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zh-CN" altLang="en-US" sz="8000" dirty="0">
                    <a:ln w="9525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ffectLst>
                      <a:outerShdw dist="25400" dir="5400000" algn="ctr" rotWithShape="0">
                        <a:srgbClr val="000000">
                          <a:alpha val="36000"/>
                        </a:srgbClr>
                      </a:outerShdw>
                    </a:effectLst>
                    <a:latin typeface="钉钉进步体" panose="00020600040101010101" charset="-122"/>
                    <a:ea typeface="钉钉进步体" panose="00020600040101010101" charset="-122"/>
                    <a:cs typeface="阿里巴巴普惠体" panose="00020600040101010101" charset="-122"/>
                    <a:sym typeface="+mn-ea"/>
                  </a:rPr>
                  <a:t>绿色低碳记心间</a:t>
                </a: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3102624" y="911033"/>
                <a:ext cx="6193139" cy="132343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zh-CN" altLang="en-US" sz="8000" dirty="0">
                    <a:gradFill>
                      <a:gsLst>
                        <a:gs pos="85000">
                          <a:srgbClr val="008532"/>
                        </a:gs>
                        <a:gs pos="10000">
                          <a:srgbClr val="50AE00"/>
                        </a:gs>
                      </a:gsLst>
                      <a:lin ang="5400000" scaled="0"/>
                    </a:gradFill>
                    <a:effectLst/>
                    <a:latin typeface="钉钉进步体" panose="00020600040101010101" charset="-122"/>
                    <a:ea typeface="钉钉进步体" panose="00020600040101010101" charset="-122"/>
                    <a:cs typeface="阿里巴巴普惠体" panose="00020600040101010101" charset="-122"/>
                    <a:sym typeface="+mn-ea"/>
                  </a:rPr>
                  <a:t>绿色低碳记心间</a:t>
                </a:r>
              </a:p>
            </p:txBody>
          </p:sp>
        </p:grp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324373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720762" y="4095994"/>
            <a:ext cx="6750476" cy="408053"/>
            <a:chOff x="2793738" y="4095994"/>
            <a:chExt cx="6750476" cy="408053"/>
          </a:xfrm>
        </p:grpSpPr>
        <p:sp>
          <p:nvSpPr>
            <p:cNvPr id="39" name="矩形: 圆角 38"/>
            <p:cNvSpPr/>
            <p:nvPr/>
          </p:nvSpPr>
          <p:spPr>
            <a:xfrm>
              <a:off x="2793738" y="4095994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12D74C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节能低碳</a:t>
              </a:r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4517846" y="4095994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FF545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绿色生活</a:t>
              </a:r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6241954" y="4095994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0082D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保护环境</a:t>
              </a:r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2" name="矩形: 圆角 41"/>
            <p:cNvSpPr/>
            <p:nvPr/>
          </p:nvSpPr>
          <p:spPr>
            <a:xfrm>
              <a:off x="7966061" y="4095994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FF8827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人人有责</a:t>
              </a:r>
              <a:r>
                <a:rPr lang="en-US" altLang="zh-CN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9432469" y="1567843"/>
            <a:ext cx="997798" cy="86695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05905">
            <a:off x="1772871" y="2487213"/>
            <a:ext cx="975518" cy="1312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192974" y="2032378"/>
            <a:ext cx="7806053" cy="1631216"/>
            <a:chOff x="3048000" y="902335"/>
            <a:chExt cx="6302389" cy="1631216"/>
          </a:xfrm>
        </p:grpSpPr>
        <p:sp>
          <p:nvSpPr>
            <p:cNvPr id="37" name="文本框 36"/>
            <p:cNvSpPr txBox="1"/>
            <p:nvPr/>
          </p:nvSpPr>
          <p:spPr>
            <a:xfrm>
              <a:off x="3048000" y="902335"/>
              <a:ext cx="6302389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00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节能小贴士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02624" y="902335"/>
              <a:ext cx="6193139" cy="16312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10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节能小贴士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93" y="5315410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  <a:noFill/>
        </p:spPr>
      </p:pic>
      <p:grpSp>
        <p:nvGrpSpPr>
          <p:cNvPr id="32" name="组合 31"/>
          <p:cNvGrpSpPr/>
          <p:nvPr/>
        </p:nvGrpSpPr>
        <p:grpSpPr>
          <a:xfrm>
            <a:off x="4865405" y="1036181"/>
            <a:ext cx="2452275" cy="714605"/>
            <a:chOff x="3048000" y="895616"/>
            <a:chExt cx="2286178" cy="714605"/>
          </a:xfrm>
        </p:grpSpPr>
        <p:sp>
          <p:nvSpPr>
            <p:cNvPr id="4" name="文本框 3"/>
            <p:cNvSpPr txBox="1"/>
            <p:nvPr/>
          </p:nvSpPr>
          <p:spPr>
            <a:xfrm>
              <a:off x="3048001" y="902335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ln w="571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第三部分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48000" y="895616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第三部分</a:t>
              </a:r>
            </a:p>
          </p:txBody>
        </p:sp>
      </p:grpSp>
      <p:sp>
        <p:nvSpPr>
          <p:cNvPr id="39" name="矩形: 圆角 38"/>
          <p:cNvSpPr/>
          <p:nvPr/>
        </p:nvSpPr>
        <p:spPr>
          <a:xfrm>
            <a:off x="2870609" y="3771291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12D74C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节能低碳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4594717" y="3771291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545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绿色生活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6318825" y="3771291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0082D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保护环境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8042932" y="3771291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8827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人人有责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7513264" y="717094"/>
            <a:ext cx="997798" cy="866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5063906" y="1199509"/>
            <a:ext cx="5964073" cy="44589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1.充电后及时拔掉充电器，减少对电的浪费。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2.采用节能灯，夏天将空调调到26摄氏度。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3.用便携环保餐具自带午餐，不用一次性餐具。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4.在刷牙时把水龙头关上，即使是漏滴，10天就能漏掉一吨水。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5.用自备的菜篮子或布袋买菜购物。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6.自制果汁，不仅健康还能减少工业用水和用电。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7.纸张双面使用，多用手绢少用面巾纸。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8.使用可降解、用量少的洗涤用品，减少对江河和海洋的污染。</a:t>
            </a:r>
          </a:p>
          <a:p>
            <a:pPr indent="0"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9.无论外出和工作，携带自己的水杯，方便又卫生。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72797" y="2071287"/>
            <a:ext cx="2715423" cy="2715423"/>
            <a:chOff x="1809280" y="2071288"/>
            <a:chExt cx="2715423" cy="27154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9280" y="2071288"/>
              <a:ext cx="2715423" cy="2715423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179626" y="2871512"/>
              <a:ext cx="197458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一、</a:t>
              </a:r>
              <a:endParaRPr lang="en-US" altLang="zh-CN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endParaRPr>
            </a:p>
            <a:p>
              <a:pPr algn="ctr"/>
              <a:r>
                <a:rPr lang="zh-CN" altLang="en-US" sz="2000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9个节约好习惯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588246" y="1457202"/>
            <a:ext cx="342063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二、家庭生活节能小常识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505607" y="2081905"/>
            <a:ext cx="2796710" cy="3598277"/>
            <a:chOff x="1474665" y="2420655"/>
            <a:chExt cx="2796710" cy="3598277"/>
          </a:xfrm>
        </p:grpSpPr>
        <p:sp>
          <p:nvSpPr>
            <p:cNvPr id="2" name="文本框 1"/>
            <p:cNvSpPr txBox="1"/>
            <p:nvPr/>
          </p:nvSpPr>
          <p:spPr>
            <a:xfrm>
              <a:off x="1552292" y="4437345"/>
              <a:ext cx="2719083" cy="158158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0000"/>
                </a:lnSpc>
              </a:pP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1.空调: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空调的设置温度不宜过低，过低会导致耗电量增加。夏季设定在26℃-28℃，冬季设定在16℃-18℃。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81"/>
            <a:stretch>
              <a:fillRect/>
            </a:stretch>
          </p:blipFill>
          <p:spPr>
            <a:xfrm>
              <a:off x="1474665" y="2420655"/>
              <a:ext cx="2624202" cy="187083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8182197" y="1358150"/>
            <a:ext cx="3047986" cy="4272368"/>
            <a:chOff x="8438382" y="1642651"/>
            <a:chExt cx="3047986" cy="4272368"/>
          </a:xfrm>
        </p:grpSpPr>
        <p:sp>
          <p:nvSpPr>
            <p:cNvPr id="10" name="文本框 9"/>
            <p:cNvSpPr txBox="1"/>
            <p:nvPr/>
          </p:nvSpPr>
          <p:spPr>
            <a:xfrm>
              <a:off x="8488937" y="4037967"/>
              <a:ext cx="2997431" cy="18770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0000"/>
                </a:lnSpc>
              </a:pPr>
              <a:r>
                <a:rPr lang="en-US" altLang="zh-CN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3</a:t>
              </a: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.冰箱: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箱内贮存食品过少时，由于热容量变小，压缩机开停时间缩短，造成冰箱累计耗电量增加。所以食品过少时，可以用几只塑料盒盛水放进冷冻室内。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38382" y="1642651"/>
              <a:ext cx="2509815" cy="2492680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701159" y="2081905"/>
            <a:ext cx="3082197" cy="3393774"/>
            <a:chOff x="4708767" y="2080107"/>
            <a:chExt cx="3082197" cy="3393774"/>
          </a:xfrm>
        </p:grpSpPr>
        <p:sp>
          <p:nvSpPr>
            <p:cNvPr id="11" name="文本框 10"/>
            <p:cNvSpPr txBox="1"/>
            <p:nvPr/>
          </p:nvSpPr>
          <p:spPr>
            <a:xfrm>
              <a:off x="4931544" y="4178846"/>
              <a:ext cx="2859420" cy="129503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0000"/>
                </a:lnSpc>
              </a:pPr>
              <a:r>
                <a:rPr lang="en-US" altLang="zh-CN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2</a:t>
              </a: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.电视机: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电视机不看时应拔掉电源插头。有些电视机关闭后，显像管仍有灯丝预热，整机处在待用状态仍在耗电。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708767" y="2080107"/>
              <a:ext cx="2509815" cy="1875943"/>
              <a:chOff x="4176070" y="2307333"/>
              <a:chExt cx="3001344" cy="2243333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176070" y="2307333"/>
                <a:ext cx="3001344" cy="2243333"/>
              </a:xfrm>
              <a:prstGeom prst="rect">
                <a:avLst/>
              </a:prstGeom>
            </p:spPr>
          </p:pic>
          <p:sp>
            <p:nvSpPr>
              <p:cNvPr id="18" name="矩形: 圆角 17"/>
              <p:cNvSpPr/>
              <p:nvPr/>
            </p:nvSpPr>
            <p:spPr>
              <a:xfrm>
                <a:off x="4566688" y="2841731"/>
                <a:ext cx="1965636" cy="1467222"/>
              </a:xfrm>
              <a:prstGeom prst="roundRect">
                <a:avLst>
                  <a:gd name="adj" fmla="val 1331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dur="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588246" y="1457202"/>
            <a:ext cx="342063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二、家庭生活节能小常识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174572" y="1208073"/>
            <a:ext cx="4785701" cy="4363530"/>
            <a:chOff x="6174572" y="1208073"/>
            <a:chExt cx="4785701" cy="4363530"/>
          </a:xfrm>
        </p:grpSpPr>
        <p:sp>
          <p:nvSpPr>
            <p:cNvPr id="11" name="文本框 10"/>
            <p:cNvSpPr txBox="1"/>
            <p:nvPr/>
          </p:nvSpPr>
          <p:spPr>
            <a:xfrm>
              <a:off x="6284579" y="3981103"/>
              <a:ext cx="4675694" cy="159050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0000"/>
                </a:lnSpc>
              </a:pPr>
              <a:r>
                <a:rPr lang="en-US" altLang="zh-CN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5.</a:t>
              </a: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洗衣机</a:t>
              </a:r>
              <a:r>
                <a:rPr lang="en-US" altLang="zh-CN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: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一般洗衣机都分有强洗和弱洗功能，许多人为了“省电”，往往会选择“弱洗”功能，这是一种认识上的误区。弱洗比强洗改变叶轮旋转方向的次数要多，所以弱洗反而费电，强洗不但省电，还可延长电机使用寿命。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4572" y="1208073"/>
              <a:ext cx="2725170" cy="2657437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1653875" y="1802467"/>
            <a:ext cx="3492793" cy="3598331"/>
            <a:chOff x="1516088" y="1422651"/>
            <a:chExt cx="3492793" cy="3598331"/>
          </a:xfrm>
        </p:grpSpPr>
        <p:sp>
          <p:nvSpPr>
            <p:cNvPr id="2" name="文本框 1"/>
            <p:cNvSpPr txBox="1"/>
            <p:nvPr/>
          </p:nvSpPr>
          <p:spPr>
            <a:xfrm>
              <a:off x="1809665" y="4316878"/>
              <a:ext cx="3199216" cy="70410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0000"/>
                </a:lnSpc>
              </a:pPr>
              <a:r>
                <a:rPr lang="en-US" altLang="zh-CN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4.</a:t>
              </a: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电饭锅: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煮饭前浸泡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30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分钟后再用热水煮，可省电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30%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。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088" y="1422651"/>
              <a:ext cx="2894227" cy="289422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264607" y="1710126"/>
            <a:ext cx="290233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三、空调节能小贴士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81"/>
          <a:stretch>
            <a:fillRect/>
          </a:stretch>
        </p:blipFill>
        <p:spPr>
          <a:xfrm>
            <a:off x="1215393" y="2707919"/>
            <a:ext cx="3061143" cy="218233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748931" y="2094579"/>
            <a:ext cx="6178462" cy="842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1.夏季空调的温度不要与外面的温度相差超过5℃</a:t>
            </a:r>
            <a:r>
              <a:rPr lang="zh-CN" altLang="en-US" sz="1600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比如外面是32℃，空调最好调在28℃。温度上升1℃，耗电可以减少10%。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48931" y="3081126"/>
            <a:ext cx="6178462" cy="842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2.将工作模式设定为“自动风”。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自动风耗电较少，从而使空调高效率的运转。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48931" y="4067672"/>
            <a:ext cx="6178462" cy="1211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3.与电风扇并用。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将空调冷气向上吹可以提高降温的效率。当冷气开始运行时，用电风扇将冷气向上吹，可以使床、沙发等聚集处的冷气得以循环。短时间就可以提高降温效率，使制冷效果上升。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1215393" y="1904826"/>
            <a:ext cx="290233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三、空调节能小贴士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264607" y="2563716"/>
            <a:ext cx="3919080" cy="1211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4.</a:t>
            </a: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外出前</a:t>
            </a:r>
            <a:r>
              <a:rPr lang="en-US" altLang="zh-CN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30</a:t>
            </a: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分钟关闭空调。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如果关闭空调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分钟，室温不会有变化。所以要养成出门前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分钟切掉电源的习惯。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5850" y="1008344"/>
            <a:ext cx="3110745" cy="31107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64607" y="4001638"/>
            <a:ext cx="9618423" cy="1211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5.</a:t>
            </a:r>
            <a:r>
              <a:rPr lang="zh-CN" altLang="en-US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夏季使用空调的节能模式是“冷气”、“除湿”两种功能的分开使用。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不能单纯比较冷气和除湿功能耗电的成本。酷暑的晌午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无论如何温度都很高时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就调至冷气功能。而在闷热的梅雨季节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则使用除湿功能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分开使用可以节省电力。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dur="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768638" y="1773303"/>
            <a:ext cx="37887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四、生活节能环保小常识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68638" y="2353310"/>
            <a:ext cx="6433585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买车要买小排量的环保型汽车，外出时若行李不太重，在有公交车可乘的路段尽量不开车，若路途不太远应尽量骑自行车或步行。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68638" y="3106166"/>
            <a:ext cx="4993092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家中所有电器及办公室的电器用毕要随手关掉电源，不要让电器长时间处于待机状态。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68638" y="3859022"/>
            <a:ext cx="4598522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空调温度设定在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24-28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摄氏度之间，买冰箱应买省电型的，看电视音量要适中。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68638" y="4611878"/>
            <a:ext cx="5281191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4.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尽量不用一次性餐盒、筷子、塑料袋，上街购物自备布袋或筐子，养成不用餐巾纸而用小手帕的习惯。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78910" y="2353310"/>
            <a:ext cx="3674301" cy="2755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560456" cy="641982"/>
            <a:chOff x="531042" y="611605"/>
            <a:chExt cx="2560456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节能小贴士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962792" y="1729462"/>
            <a:ext cx="37887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四、生活节能环保小常识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962792" y="2353310"/>
            <a:ext cx="5721910" cy="962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5.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在打印机旁备一个废纸储存箱，可以重复利用的打印纸一定重复利用，不能再利用的各种废纸一定要交给回收商，不管钱多少，节约最重要。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62792" y="3443449"/>
            <a:ext cx="4993092" cy="371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6.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淘米水切勿随意倒掉，可用来浇花、洗脸或洗碗。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62792" y="3942657"/>
            <a:ext cx="5408759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7.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拒绝含磷洗涤剂，只用无磷洗涤剂。若时间允许、体力允许，尽量手洗衣服，既节电又节水。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62792" y="4737331"/>
            <a:ext cx="6248003" cy="371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8.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家中备几个污水桶，将各种洗涤废水积攒起来用于冲洗厕所。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805" y="2001032"/>
            <a:ext cx="3770334" cy="2855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192973" y="2074627"/>
            <a:ext cx="7806053" cy="1569660"/>
            <a:chOff x="3048000" y="902335"/>
            <a:chExt cx="6302389" cy="1569660"/>
          </a:xfrm>
        </p:grpSpPr>
        <p:sp>
          <p:nvSpPr>
            <p:cNvPr id="37" name="文本框 36"/>
            <p:cNvSpPr txBox="1"/>
            <p:nvPr/>
          </p:nvSpPr>
          <p:spPr>
            <a:xfrm>
              <a:off x="3048000" y="902335"/>
              <a:ext cx="630238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校园节能倡议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02625" y="902335"/>
              <a:ext cx="619313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校园节能倡议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403" y="5315410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4869861" y="1042900"/>
            <a:ext cx="2452276" cy="712868"/>
            <a:chOff x="3047999" y="902335"/>
            <a:chExt cx="2286179" cy="712868"/>
          </a:xfrm>
        </p:grpSpPr>
        <p:sp>
          <p:nvSpPr>
            <p:cNvPr id="4" name="文本框 3"/>
            <p:cNvSpPr txBox="1"/>
            <p:nvPr/>
          </p:nvSpPr>
          <p:spPr>
            <a:xfrm>
              <a:off x="3048001" y="902335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ln w="571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第四部分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47999" y="907317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第四部分</a:t>
              </a:r>
            </a:p>
          </p:txBody>
        </p:sp>
      </p:grpSp>
      <p:sp>
        <p:nvSpPr>
          <p:cNvPr id="39" name="矩形: 圆角 38"/>
          <p:cNvSpPr/>
          <p:nvPr/>
        </p:nvSpPr>
        <p:spPr>
          <a:xfrm>
            <a:off x="2738887" y="3810324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12D74C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节能低碳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4462995" y="3810324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545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绿色生活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6187103" y="3810324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0082D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保护环境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7911210" y="3810324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8827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人人有责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7513264" y="717094"/>
            <a:ext cx="997798" cy="866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2309623" y="1782210"/>
            <a:ext cx="7108552" cy="3535986"/>
            <a:chOff x="2027787" y="1744632"/>
            <a:chExt cx="7108552" cy="3535986"/>
          </a:xfrm>
        </p:grpSpPr>
        <p:grpSp>
          <p:nvGrpSpPr>
            <p:cNvPr id="23" name="组合 22"/>
            <p:cNvGrpSpPr/>
            <p:nvPr/>
          </p:nvGrpSpPr>
          <p:grpSpPr>
            <a:xfrm>
              <a:off x="2027787" y="1744632"/>
              <a:ext cx="7108552" cy="3535986"/>
              <a:chOff x="2027787" y="1744632"/>
              <a:chExt cx="7108552" cy="3535986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27787" y="1744632"/>
                <a:ext cx="7108552" cy="3535986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2913868" y="2727305"/>
                <a:ext cx="5497360" cy="1904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 </a:t>
                </a: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勤俭节约是中华民族的传统美德，全面贯彻落实习近平生态文明思想和党的二十大精神，认真践行新发展理念，推进绿色校园建设，牢固树立“节约光荣、浪费可耻”的观念，共同创造人人关心资源节约，个个身体力行节约资源的良好氛围，现向全校师生发出倡议：</a:t>
                </a:r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4513719" y="2265640"/>
              <a:ext cx="229765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 </a:t>
              </a:r>
              <a:r>
                <a:rPr lang="zh-CN" altLang="en-US" sz="2400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勤俭节约</a:t>
              </a:r>
              <a:endParaRPr lang="zh-CN" altLang="en-US" sz="24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2535997" y="1788811"/>
            <a:ext cx="1758265" cy="2573711"/>
            <a:chOff x="3048000" y="902335"/>
            <a:chExt cx="1419574" cy="2573711"/>
          </a:xfrm>
        </p:grpSpPr>
        <p:sp>
          <p:nvSpPr>
            <p:cNvPr id="34" name="文本框 33"/>
            <p:cNvSpPr txBox="1"/>
            <p:nvPr/>
          </p:nvSpPr>
          <p:spPr>
            <a:xfrm>
              <a:off x="3048000" y="902335"/>
              <a:ext cx="1419574" cy="255454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80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目录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048000" y="921501"/>
              <a:ext cx="1419574" cy="255454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>
                <a:defRPr sz="800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阿里巴巴普惠体" panose="00020600040101010101" charset="-122"/>
                </a:defRPr>
              </a:lvl1pPr>
            </a:lstStyle>
            <a:p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  <a:sym typeface="+mn-ea"/>
                </a:rPr>
                <a:t>目录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93" y="5309770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10336114" y="789664"/>
            <a:ext cx="997798" cy="86695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05905">
            <a:off x="2415996" y="731416"/>
            <a:ext cx="975518" cy="1312621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5292797" y="1582212"/>
            <a:ext cx="3215346" cy="523220"/>
            <a:chOff x="4578532" y="1416617"/>
            <a:chExt cx="3215346" cy="523220"/>
          </a:xfrm>
        </p:grpSpPr>
        <p:sp>
          <p:nvSpPr>
            <p:cNvPr id="2" name="文本框 1"/>
            <p:cNvSpPr txBox="1"/>
            <p:nvPr/>
          </p:nvSpPr>
          <p:spPr>
            <a:xfrm>
              <a:off x="5454776" y="1416617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</a:rPr>
                <a:t>什么是节能</a:t>
              </a:r>
              <a:r>
                <a:rPr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</a:rPr>
                <a:t>？</a:t>
              </a:r>
            </a:p>
          </p:txBody>
        </p:sp>
        <p:sp>
          <p:nvSpPr>
            <p:cNvPr id="7" name="六边形 6"/>
            <p:cNvSpPr/>
            <p:nvPr/>
          </p:nvSpPr>
          <p:spPr>
            <a:xfrm>
              <a:off x="4578532" y="1423672"/>
              <a:ext cx="776346" cy="502205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01</a:t>
              </a:r>
              <a:endParaRPr lang="zh-CN" altLang="en-US" sz="2400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92797" y="2369107"/>
            <a:ext cx="3189866" cy="521970"/>
            <a:chOff x="4578532" y="2202263"/>
            <a:chExt cx="3189866" cy="521970"/>
          </a:xfrm>
        </p:grpSpPr>
        <p:sp>
          <p:nvSpPr>
            <p:cNvPr id="3" name="文本框 2"/>
            <p:cNvSpPr txBox="1"/>
            <p:nvPr/>
          </p:nvSpPr>
          <p:spPr>
            <a:xfrm>
              <a:off x="5451918" y="2202263"/>
              <a:ext cx="23164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</a:rPr>
                <a:t>节能的重要性</a:t>
              </a:r>
              <a:endParaRPr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  <a:cs typeface="阿里巴巴普惠体" panose="00020600040101010101" charset="-122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4578532" y="2208215"/>
              <a:ext cx="776346" cy="502205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02</a:t>
              </a:r>
              <a:endParaRPr lang="zh-CN" altLang="en-US" sz="2400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92797" y="3156002"/>
            <a:ext cx="2834266" cy="521970"/>
            <a:chOff x="4578532" y="2987910"/>
            <a:chExt cx="2834266" cy="521970"/>
          </a:xfrm>
        </p:grpSpPr>
        <p:sp>
          <p:nvSpPr>
            <p:cNvPr id="5" name="文本框 4"/>
            <p:cNvSpPr txBox="1"/>
            <p:nvPr/>
          </p:nvSpPr>
          <p:spPr>
            <a:xfrm>
              <a:off x="5451918" y="2987910"/>
              <a:ext cx="19608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</a:rPr>
                <a:t>节能小贴士</a:t>
              </a:r>
              <a:endParaRPr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  <a:cs typeface="阿里巴巴普惠体" panose="00020600040101010101" charset="-122"/>
              </a:endParaRPr>
            </a:p>
          </p:txBody>
        </p:sp>
        <p:sp>
          <p:nvSpPr>
            <p:cNvPr id="11" name="六边形 10"/>
            <p:cNvSpPr/>
            <p:nvPr/>
          </p:nvSpPr>
          <p:spPr>
            <a:xfrm>
              <a:off x="4578532" y="2992758"/>
              <a:ext cx="776346" cy="502205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03</a:t>
              </a:r>
              <a:endParaRPr lang="zh-CN" altLang="en-US" sz="2400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92797" y="3942897"/>
            <a:ext cx="3189866" cy="521970"/>
            <a:chOff x="4578532" y="3777302"/>
            <a:chExt cx="3189866" cy="521970"/>
          </a:xfrm>
        </p:grpSpPr>
        <p:sp>
          <p:nvSpPr>
            <p:cNvPr id="6" name="文本框 5"/>
            <p:cNvSpPr txBox="1"/>
            <p:nvPr/>
          </p:nvSpPr>
          <p:spPr>
            <a:xfrm>
              <a:off x="5451918" y="3777302"/>
              <a:ext cx="23164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28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</a:rPr>
                <a:t>校园节能倡议</a:t>
              </a:r>
              <a:endParaRPr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钉钉进步体" panose="00020600040101010101" pitchFamily="18" charset="-122"/>
                <a:ea typeface="钉钉进步体" panose="00020600040101010101" pitchFamily="18" charset="-122"/>
                <a:cs typeface="阿里巴巴普惠体" panose="00020600040101010101" charset="-122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>
              <a:off x="4578532" y="3777302"/>
              <a:ext cx="776346" cy="502205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04</a:t>
              </a:r>
              <a:endParaRPr lang="zh-CN" altLang="en-US" sz="2200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5353177" y="2078926"/>
            <a:ext cx="5419206" cy="962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杜绝长明灯、白昼灯。午间、晚间离开办公室要随手关灯，人走灯灭；调整各处办公桌位置，尽量靠窗户，充分利用自然光照，减少照明设备损耗。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53177" y="3260303"/>
            <a:ext cx="4986339" cy="9537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减少办公设备电耗和待机能耗。合理开启和使用计算机、打印机、饮水机等用电设备，下班时逐一关闭电源。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53177" y="4146214"/>
            <a:ext cx="5586969" cy="9537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春秋季提倡多加衣物，禁止在不是特别冷的时候开电暖气，安保办要提醒安保人员根据不同季节，合理设置路灯开关时间。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51854" y="1988137"/>
            <a:ext cx="3319029" cy="3076098"/>
            <a:chOff x="1215393" y="2099402"/>
            <a:chExt cx="2969218" cy="2751891"/>
          </a:xfrm>
        </p:grpSpPr>
        <p:grpSp>
          <p:nvGrpSpPr>
            <p:cNvPr id="8" name="组合 7"/>
            <p:cNvGrpSpPr/>
            <p:nvPr/>
          </p:nvGrpSpPr>
          <p:grpSpPr>
            <a:xfrm>
              <a:off x="1437632" y="2099402"/>
              <a:ext cx="2746979" cy="2659195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037918" y="3165896"/>
                <a:ext cx="1988210" cy="41300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一、节约用电</a:t>
                </a: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20668">
              <a:off x="1215393" y="3555136"/>
              <a:ext cx="1296157" cy="129615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5475429" y="2199784"/>
            <a:ext cx="4777905" cy="3065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50000"/>
              </a:lnSpc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1.自觉养成节水习惯，用少量水洗手、杯子等。</a:t>
            </a:r>
          </a:p>
          <a:p>
            <a:pPr>
              <a:lnSpc>
                <a:spcPct val="250000"/>
              </a:lnSpc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2.提倡用废水浇花，减少浪费。</a:t>
            </a:r>
          </a:p>
          <a:p>
            <a:pPr>
              <a:lnSpc>
                <a:spcPct val="250000"/>
              </a:lnSpc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3.坚决杜绝跑冒漏滴，严禁长流水，节约每一滴水。</a:t>
            </a:r>
          </a:p>
          <a:p>
            <a:pPr>
              <a:lnSpc>
                <a:spcPct val="250000"/>
              </a:lnSpc>
            </a:pPr>
            <a:r>
              <a: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4.使用矿泉水时随身带走未用完的水瓶。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387528" y="1763998"/>
            <a:ext cx="3541464" cy="3651276"/>
            <a:chOff x="1437632" y="2099402"/>
            <a:chExt cx="2869891" cy="2958879"/>
          </a:xfrm>
        </p:grpSpPr>
        <p:grpSp>
          <p:nvGrpSpPr>
            <p:cNvPr id="8" name="组合 7"/>
            <p:cNvGrpSpPr/>
            <p:nvPr/>
          </p:nvGrpSpPr>
          <p:grpSpPr>
            <a:xfrm>
              <a:off x="1437632" y="2099402"/>
              <a:ext cx="2746979" cy="2659195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113113" y="3185804"/>
                <a:ext cx="1744910" cy="37411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二、节约用水</a:t>
                </a: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4087" y="3404845"/>
              <a:ext cx="1653436" cy="165343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 flipH="1">
            <a:off x="5205657" y="2393253"/>
            <a:ext cx="4458272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积极倡导无纸化办公，减少纸质文件的印发。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5205657" y="3063951"/>
            <a:ext cx="3021981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纸质材料尽量实行双面打印。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5205657" y="3734648"/>
            <a:ext cx="5817567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大力推行无纸化办公，充分发挥校园网络优势，修改稿尽量在电子媒介上进行，减少纸张浪费，注意纸张的再利用。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37632" y="1733914"/>
            <a:ext cx="3290943" cy="3362691"/>
            <a:chOff x="1437632" y="2099402"/>
            <a:chExt cx="2746979" cy="2806868"/>
          </a:xfrm>
        </p:grpSpPr>
        <p:grpSp>
          <p:nvGrpSpPr>
            <p:cNvPr id="8" name="组合 7"/>
            <p:cNvGrpSpPr/>
            <p:nvPr/>
          </p:nvGrpSpPr>
          <p:grpSpPr>
            <a:xfrm>
              <a:off x="1437632" y="2099402"/>
              <a:ext cx="2746979" cy="2659195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097430" y="3117843"/>
                <a:ext cx="1744910" cy="38535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三、节约用纸</a:t>
                </a: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98746" y="3746380"/>
              <a:ext cx="1571173" cy="11598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324898" y="1701744"/>
            <a:ext cx="3384889" cy="3961858"/>
            <a:chOff x="1256005" y="1776900"/>
            <a:chExt cx="3384889" cy="3961858"/>
          </a:xfrm>
        </p:grpSpPr>
        <p:grpSp>
          <p:nvGrpSpPr>
            <p:cNvPr id="8" name="组合 7"/>
            <p:cNvGrpSpPr/>
            <p:nvPr/>
          </p:nvGrpSpPr>
          <p:grpSpPr>
            <a:xfrm>
              <a:off x="1256005" y="1776900"/>
              <a:ext cx="3384889" cy="3276720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298334" y="2954429"/>
                <a:ext cx="1614636" cy="67438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四、严格实施垃圾分类</a:t>
                </a:r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77450" y="3778435"/>
              <a:ext cx="2613764" cy="1960323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5225593" y="2130339"/>
            <a:ext cx="5365163" cy="704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树立垃圾分类观念。</a:t>
            </a:r>
            <a:r>
              <a:rPr lang="zh-CN" altLang="en-US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广泛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开展垃圾分类的宣传、教育和倡导工作，使全校师生员工树立垃圾分类的环保意识。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25593" y="3007278"/>
            <a:ext cx="5090251" cy="70410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放置分类容器。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公共区域和办公室配备垃圾分类容器，严格执行垃圾分类制度。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25593" y="3884217"/>
            <a:ext cx="5559316" cy="9995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3.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00853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建立垃圾分类志愿者队伍。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各班以志愿服务的形式组织建立垃圾分类志愿者队伍，促进人与校园环境和谐相处；每月到社区及周边道路等参与美好家园、垃圾分类活动。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5796188" y="2755328"/>
            <a:ext cx="4225295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1.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水性笔更换笔芯后尽量重复使用，爱护并保管好办公设施与用品。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796188" y="3632267"/>
            <a:ext cx="4225295" cy="667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rPr>
              <a:t>按照操作程序操控校园仪器设备，确保使用安全，减少物质损耗，延长使用寿命。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631785" y="1645377"/>
            <a:ext cx="3384889" cy="3704522"/>
            <a:chOff x="1324898" y="1701744"/>
            <a:chExt cx="3384889" cy="3704522"/>
          </a:xfrm>
        </p:grpSpPr>
        <p:grpSp>
          <p:nvGrpSpPr>
            <p:cNvPr id="8" name="组合 7"/>
            <p:cNvGrpSpPr/>
            <p:nvPr/>
          </p:nvGrpSpPr>
          <p:grpSpPr>
            <a:xfrm>
              <a:off x="1324898" y="1701744"/>
              <a:ext cx="3384889" cy="3276720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298334" y="2954429"/>
                <a:ext cx="1257657" cy="67438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五、节约办公用品</a:t>
                </a:r>
              </a:p>
            </p:txBody>
          </p: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62707" y="3632267"/>
              <a:ext cx="2365332" cy="17739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dur="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5011185" y="2609992"/>
            <a:ext cx="6276077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在校就餐倡导“光盘”行动，吃多少盛多少，尽量不扔剩饭剩菜；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11185" y="3287024"/>
            <a:ext cx="2183611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不使用一次性餐具；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11185" y="3964056"/>
            <a:ext cx="5894562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  <a:sym typeface="+mn-ea"/>
              </a:rPr>
              <a:t>在外用餐时，适量点菜不摆阔气，吃不完的饭菜打包带回家。</a:t>
            </a:r>
            <a:endParaRPr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阿里巴巴普惠体" panose="00020600040101010101" charset="-122"/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06108" y="1626587"/>
            <a:ext cx="3384889" cy="3748327"/>
            <a:chOff x="1306108" y="1626587"/>
            <a:chExt cx="3384889" cy="3748327"/>
          </a:xfrm>
        </p:grpSpPr>
        <p:grpSp>
          <p:nvGrpSpPr>
            <p:cNvPr id="8" name="组合 7"/>
            <p:cNvGrpSpPr/>
            <p:nvPr/>
          </p:nvGrpSpPr>
          <p:grpSpPr>
            <a:xfrm>
              <a:off x="1306108" y="1626587"/>
              <a:ext cx="3384889" cy="3276720"/>
              <a:chOff x="1612079" y="2099402"/>
              <a:chExt cx="2746979" cy="265919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12079" y="2099402"/>
                <a:ext cx="2746979" cy="2659195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186576" y="3172227"/>
                <a:ext cx="1659191" cy="37466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2400" b="1" dirty="0">
                    <a:solidFill>
                      <a:srgbClr val="00853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" panose="00020600040101010101" charset="-122"/>
                  </a:rPr>
                  <a:t>六、节约粮食</a:t>
                </a:r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775374" y="3429000"/>
              <a:ext cx="2446355" cy="194591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校园节能倡议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354871" y="2035478"/>
            <a:ext cx="3784948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校园节能，永不止步</a:t>
            </a:r>
          </a:p>
          <a:p>
            <a:endParaRPr lang="zh-CN" altLang="en-US" sz="2000" b="1" dirty="0">
              <a:solidFill>
                <a:srgbClr val="0085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生活中的举手之劳看似微小</a:t>
            </a:r>
          </a:p>
          <a:p>
            <a:endParaRPr lang="zh-CN" altLang="en-US" sz="2000" b="1" dirty="0">
              <a:solidFill>
                <a:srgbClr val="0085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但能让我们的家园碳排节能</a:t>
            </a:r>
          </a:p>
          <a:p>
            <a:endParaRPr lang="zh-CN" altLang="en-US" sz="2000" b="1" dirty="0">
              <a:solidFill>
                <a:srgbClr val="0085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让我们从点滴做起</a:t>
            </a:r>
          </a:p>
          <a:p>
            <a:endParaRPr lang="zh-CN" altLang="en-US" sz="2000" b="1" dirty="0">
              <a:solidFill>
                <a:srgbClr val="00853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solidFill>
                  <a:srgbClr val="00853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一起践行绿色低碳生活吧！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24555" y="2035478"/>
            <a:ext cx="4143474" cy="3107605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665185" y="1373767"/>
            <a:ext cx="7806053" cy="1329513"/>
            <a:chOff x="3048000" y="902335"/>
            <a:chExt cx="6302389" cy="1329513"/>
          </a:xfrm>
        </p:grpSpPr>
        <p:sp>
          <p:nvSpPr>
            <p:cNvPr id="34" name="文本框 33"/>
            <p:cNvSpPr txBox="1"/>
            <p:nvPr/>
          </p:nvSpPr>
          <p:spPr>
            <a:xfrm>
              <a:off x="3048000" y="902335"/>
              <a:ext cx="6302389" cy="13234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80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环保宣传进校园 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102624" y="908409"/>
              <a:ext cx="6193139" cy="13234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>
              <a:defPPr>
                <a:defRPr lang="zh-CN"/>
              </a:defPPr>
              <a:lvl1pPr algn="ctr">
                <a:defRPr sz="800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阿里巴巴普惠体" panose="00020600040101010101" charset="-122"/>
                </a:defRPr>
              </a:lvl1pPr>
            </a:lstStyle>
            <a:p>
              <a:r>
                <a:rPr lang="zh-CN" altLang="en-US" dirty="0">
                  <a:latin typeface="钉钉进步体" panose="00020600040101010101" pitchFamily="18" charset="-122"/>
                  <a:ea typeface="钉钉进步体" panose="00020600040101010101" pitchFamily="18" charset="-122"/>
                  <a:sym typeface="+mn-ea"/>
                </a:rPr>
                <a:t>环保宣传进校园 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20762" y="2455060"/>
            <a:ext cx="7806053" cy="1332137"/>
            <a:chOff x="3048000" y="902335"/>
            <a:chExt cx="6302389" cy="1332137"/>
          </a:xfrm>
        </p:grpSpPr>
        <p:sp>
          <p:nvSpPr>
            <p:cNvPr id="37" name="文本框 36"/>
            <p:cNvSpPr txBox="1"/>
            <p:nvPr/>
          </p:nvSpPr>
          <p:spPr>
            <a:xfrm>
              <a:off x="3048000" y="902335"/>
              <a:ext cx="6302389" cy="13234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80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绿色低碳记心间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02624" y="911033"/>
              <a:ext cx="6193139" cy="132343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8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绿色低碳记心间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93" y="5312852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</p:spPr>
      </p:pic>
      <p:sp>
        <p:nvSpPr>
          <p:cNvPr id="39" name="矩形: 圆角 38"/>
          <p:cNvSpPr/>
          <p:nvPr/>
        </p:nvSpPr>
        <p:spPr>
          <a:xfrm>
            <a:off x="2754807" y="3994177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12D74C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节能低碳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4478915" y="3994177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545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绿色生活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6203023" y="3994177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0082D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保护环境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7927130" y="3994177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8827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人人有责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9474689" y="1360110"/>
            <a:ext cx="997798" cy="86695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705905">
            <a:off x="1851172" y="2535931"/>
            <a:ext cx="975518" cy="13126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301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192974" y="2072481"/>
            <a:ext cx="7806053" cy="1577388"/>
            <a:chOff x="3048000" y="902335"/>
            <a:chExt cx="6302389" cy="1577388"/>
          </a:xfrm>
        </p:grpSpPr>
        <p:sp>
          <p:nvSpPr>
            <p:cNvPr id="37" name="文本框 36"/>
            <p:cNvSpPr txBox="1"/>
            <p:nvPr/>
          </p:nvSpPr>
          <p:spPr>
            <a:xfrm>
              <a:off x="3048000" y="902335"/>
              <a:ext cx="630238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什么是节能？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02624" y="910063"/>
              <a:ext cx="619313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什么是节能？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93" y="5315410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  <a:noFill/>
        </p:spPr>
      </p:pic>
      <p:grpSp>
        <p:nvGrpSpPr>
          <p:cNvPr id="32" name="组合 31"/>
          <p:cNvGrpSpPr/>
          <p:nvPr/>
        </p:nvGrpSpPr>
        <p:grpSpPr>
          <a:xfrm>
            <a:off x="4869864" y="1042323"/>
            <a:ext cx="2452273" cy="708463"/>
            <a:chOff x="3048001" y="901758"/>
            <a:chExt cx="2286177" cy="708463"/>
          </a:xfrm>
        </p:grpSpPr>
        <p:sp>
          <p:nvSpPr>
            <p:cNvPr id="4" name="文本框 3"/>
            <p:cNvSpPr txBox="1"/>
            <p:nvPr/>
          </p:nvSpPr>
          <p:spPr>
            <a:xfrm>
              <a:off x="3048001" y="902335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ln w="571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第一部分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48001" y="901758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第一部分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720762" y="3785306"/>
            <a:ext cx="6750476" cy="408053"/>
            <a:chOff x="2583079" y="3785306"/>
            <a:chExt cx="6750476" cy="408053"/>
          </a:xfrm>
        </p:grpSpPr>
        <p:sp>
          <p:nvSpPr>
            <p:cNvPr id="39" name="矩形: 圆角 38"/>
            <p:cNvSpPr/>
            <p:nvPr/>
          </p:nvSpPr>
          <p:spPr>
            <a:xfrm>
              <a:off x="2583079" y="3785306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12D74C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节能低碳</a:t>
              </a:r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4307187" y="3785306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FF545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绿色生活</a:t>
              </a:r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6031295" y="3785306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0082D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保护环境</a:t>
              </a:r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  <p:sp>
          <p:nvSpPr>
            <p:cNvPr id="42" name="矩形: 圆角 41"/>
            <p:cNvSpPr/>
            <p:nvPr/>
          </p:nvSpPr>
          <p:spPr>
            <a:xfrm>
              <a:off x="7755402" y="3785306"/>
              <a:ext cx="1578153" cy="408053"/>
            </a:xfrm>
            <a:prstGeom prst="roundRect">
              <a:avLst>
                <a:gd name="adj" fmla="val 50000"/>
              </a:avLst>
            </a:prstGeom>
            <a:solidFill>
              <a:srgbClr val="FF8827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r>
                <a:rPr lang="zh-CN" altLang="en-US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人人有责</a:t>
              </a:r>
              <a:r>
                <a:rPr lang="en-US" altLang="zh-CN" b="1" dirty="0">
                  <a:latin typeface="钉钉进步体" panose="00020600040101010101" pitchFamily="18" charset="-122"/>
                  <a:ea typeface="钉钉进步体" panose="00020600040101010101" pitchFamily="18" charset="-122"/>
                </a:rPr>
                <a:t>·</a:t>
              </a:r>
              <a:endPara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7478355" y="870397"/>
            <a:ext cx="997798" cy="866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893597" y="1720944"/>
            <a:ext cx="6511351" cy="3566426"/>
            <a:chOff x="1536622" y="1450513"/>
            <a:chExt cx="6511351" cy="3566426"/>
          </a:xfrm>
        </p:grpSpPr>
        <p:sp>
          <p:nvSpPr>
            <p:cNvPr id="3" name="文本框 2"/>
            <p:cNvSpPr txBox="1"/>
            <p:nvPr/>
          </p:nvSpPr>
          <p:spPr>
            <a:xfrm>
              <a:off x="1650670" y="1850623"/>
              <a:ext cx="6397303" cy="31663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“十一五”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期间单位国内生产总值能耗降低20%左右、主要污染物排放总量减少10%。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这是贯彻落实科学发展观、构建社会主义和谐社会的重大举措；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是建设资源节约型、环境友好型社会的必然选择；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是推进经济结构调整，转变增长方式的必由之路；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u"/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是维护中华民族长远利益的必然要求。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36622" y="1450513"/>
              <a:ext cx="6096000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  <a:sym typeface="+mn-ea"/>
                </a:rPr>
                <a:t>“节能减排”出自于我国“十一五”规划纲要。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967" y="2191693"/>
            <a:ext cx="3883068" cy="291230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5" name="文本框 4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什么是节能？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5228948" y="781235"/>
            <a:ext cx="14825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44759" y="2026829"/>
            <a:ext cx="7938002" cy="957231"/>
            <a:chOff x="1556725" y="2208157"/>
            <a:chExt cx="7938002" cy="957231"/>
          </a:xfrm>
        </p:grpSpPr>
        <p:sp>
          <p:nvSpPr>
            <p:cNvPr id="3" name="文本框 2"/>
            <p:cNvSpPr txBox="1"/>
            <p:nvPr/>
          </p:nvSpPr>
          <p:spPr>
            <a:xfrm>
              <a:off x="3097424" y="2244535"/>
              <a:ext cx="6397303" cy="7964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节能减排就是节约能源、降低能源消耗、减少污染物排放。节能减排包括节能和减排两大技术领域，二者有联系，又有区别。</a:t>
              </a:r>
            </a:p>
          </p:txBody>
        </p:sp>
        <p:sp>
          <p:nvSpPr>
            <p:cNvPr id="5" name="六边形 4"/>
            <p:cNvSpPr/>
            <p:nvPr/>
          </p:nvSpPr>
          <p:spPr>
            <a:xfrm>
              <a:off x="1556725" y="2208157"/>
              <a:ext cx="1361840" cy="957231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节能减排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44758" y="4036777"/>
            <a:ext cx="7938003" cy="957231"/>
            <a:chOff x="1405098" y="3655823"/>
            <a:chExt cx="7938003" cy="957231"/>
          </a:xfrm>
        </p:grpSpPr>
        <p:sp>
          <p:nvSpPr>
            <p:cNvPr id="2" name="文本框 1"/>
            <p:cNvSpPr txBox="1"/>
            <p:nvPr/>
          </p:nvSpPr>
          <p:spPr>
            <a:xfrm>
              <a:off x="2945798" y="3655823"/>
              <a:ext cx="6397303" cy="7964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减排项目必须加强节能技术的应用，以避免因片面追求减排结果而造成的能耗激增，注重社会效益和环境效益均衡。</a:t>
              </a:r>
            </a:p>
          </p:txBody>
        </p:sp>
        <p:sp>
          <p:nvSpPr>
            <p:cNvPr id="11" name="六边形 10"/>
            <p:cNvSpPr/>
            <p:nvPr/>
          </p:nvSpPr>
          <p:spPr>
            <a:xfrm>
              <a:off x="1405098" y="3655823"/>
              <a:ext cx="1361840" cy="957231"/>
            </a:xfrm>
            <a:prstGeom prst="hexagon">
              <a:avLst/>
            </a:prstGeom>
            <a:gradFill>
              <a:gsLst>
                <a:gs pos="85000">
                  <a:srgbClr val="008532"/>
                </a:gs>
                <a:gs pos="10000">
                  <a:srgbClr val="50AE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减排项目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7" name="文本框 6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什么是节能？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20706" y="1299139"/>
            <a:ext cx="6329061" cy="4453003"/>
            <a:chOff x="713984" y="1111249"/>
            <a:chExt cx="6329061" cy="445300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3984" y="1111249"/>
              <a:ext cx="6329061" cy="4453003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428670" y="2031592"/>
              <a:ext cx="4800237" cy="309584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000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《</a:t>
              </a:r>
              <a:r>
                <a:rPr lang="zh-CN" altLang="en-US" sz="2000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中华人民共和国节约能源法</a:t>
              </a:r>
              <a:r>
                <a:rPr lang="en-US" altLang="zh-CN" sz="2000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》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所称节约能源（简称节能），是指加强用能管理，采取技术上可行、经济上合理以及环境和社会可以承受的措施，从能源生产到消费的各个环节，降低消耗、减少损失和污染物排放、制止浪费，有效、合理地利用能源。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" panose="00020600040101010101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8852" y="1245147"/>
            <a:ext cx="3552442" cy="450699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4" name="文本框 3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什么是节能？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0" y="1653436"/>
            <a:ext cx="12191999" cy="2699360"/>
            <a:chOff x="0" y="1653436"/>
            <a:chExt cx="12191999" cy="269936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653436"/>
              <a:ext cx="945715" cy="269936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029166" y="1653436"/>
              <a:ext cx="1162833" cy="194860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93" y="4686364"/>
            <a:ext cx="12192000" cy="19179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14286"/>
            <a:ext cx="12192000" cy="16431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92686" y="5460687"/>
            <a:ext cx="2993720" cy="13238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9041" y="4240047"/>
            <a:ext cx="3340273" cy="2663989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2192974" y="2049690"/>
            <a:ext cx="7806053" cy="1581809"/>
            <a:chOff x="3048000" y="890186"/>
            <a:chExt cx="6302389" cy="1581809"/>
          </a:xfrm>
        </p:grpSpPr>
        <p:sp>
          <p:nvSpPr>
            <p:cNvPr id="37" name="文本框 36"/>
            <p:cNvSpPr txBox="1"/>
            <p:nvPr/>
          </p:nvSpPr>
          <p:spPr>
            <a:xfrm>
              <a:off x="3048000" y="902335"/>
              <a:ext cx="630238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ln w="952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节能的重要性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119165" y="890186"/>
              <a:ext cx="6193139" cy="15696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96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节能的重要性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485" y="5315410"/>
            <a:ext cx="12192000" cy="154201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>
            <a:fillRect/>
          </a:stretch>
        </p:blipFill>
        <p:spPr>
          <a:xfrm>
            <a:off x="0" y="-2761"/>
            <a:ext cx="2583079" cy="1753547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4869862" y="1040494"/>
            <a:ext cx="2452275" cy="710292"/>
            <a:chOff x="3048000" y="899929"/>
            <a:chExt cx="2286178" cy="710292"/>
          </a:xfrm>
        </p:grpSpPr>
        <p:sp>
          <p:nvSpPr>
            <p:cNvPr id="4" name="文本框 3"/>
            <p:cNvSpPr txBox="1"/>
            <p:nvPr/>
          </p:nvSpPr>
          <p:spPr>
            <a:xfrm>
              <a:off x="3048001" y="902335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ln w="5715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dist="25400" dir="5400000" algn="ctr" rotWithShape="0">
                      <a:srgbClr val="000000">
                        <a:alpha val="36000"/>
                      </a:srgbClr>
                    </a:outerShdw>
                  </a:effectLst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第二部分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48000" y="899929"/>
              <a:ext cx="2286177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 dirty="0">
                  <a:gradFill>
                    <a:gsLst>
                      <a:gs pos="85000">
                        <a:srgbClr val="008532"/>
                      </a:gs>
                      <a:gs pos="10000">
                        <a:srgbClr val="50AE00"/>
                      </a:gs>
                    </a:gsLst>
                    <a:lin ang="5400000" scaled="0"/>
                  </a:gradFill>
                  <a:effectLst/>
                  <a:latin typeface="钉钉进步体" panose="00020600040101010101" pitchFamily="18" charset="-122"/>
                  <a:ea typeface="钉钉进步体" panose="00020600040101010101" pitchFamily="18" charset="-122"/>
                  <a:cs typeface="阿里巴巴普惠体" panose="00020600040101010101" charset="-122"/>
                  <a:sym typeface="+mn-ea"/>
                </a:rPr>
                <a:t>第二部分</a:t>
              </a:r>
            </a:p>
          </p:txBody>
        </p:sp>
      </p:grpSp>
      <p:sp>
        <p:nvSpPr>
          <p:cNvPr id="39" name="矩形: 圆角 38"/>
          <p:cNvSpPr/>
          <p:nvPr/>
        </p:nvSpPr>
        <p:spPr>
          <a:xfrm>
            <a:off x="2759177" y="3797460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12D74C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节能低碳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4483285" y="3797460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545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绿色生活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6207393" y="3797460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0082D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保护环境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7931500" y="3797460"/>
            <a:ext cx="1578153" cy="408053"/>
          </a:xfrm>
          <a:prstGeom prst="roundRect">
            <a:avLst>
              <a:gd name="adj" fmla="val 50000"/>
            </a:avLst>
          </a:prstGeom>
          <a:solidFill>
            <a:srgbClr val="FF8827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r>
              <a:rPr lang="zh-CN" altLang="en-US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人人有责</a:t>
            </a:r>
            <a:r>
              <a:rPr lang="en-US" altLang="zh-CN" b="1" dirty="0">
                <a:latin typeface="钉钉进步体" panose="00020600040101010101" pitchFamily="18" charset="-122"/>
                <a:ea typeface="钉钉进步体" panose="00020600040101010101" pitchFamily="18" charset="-122"/>
              </a:rPr>
              <a:t>·</a:t>
            </a:r>
            <a:endParaRPr lang="zh-CN" altLang="en-US" b="1" dirty="0">
              <a:latin typeface="钉钉进步体" panose="00020600040101010101" pitchFamily="18" charset="-122"/>
              <a:ea typeface="钉钉进步体" panose="00020600040101010101" pitchFamily="18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14724">
            <a:off x="7513264" y="717094"/>
            <a:ext cx="997798" cy="8669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dur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节能的重要性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5529754" y="644193"/>
            <a:ext cx="5084381" cy="5176592"/>
            <a:chOff x="4552292" y="940430"/>
            <a:chExt cx="5084381" cy="517659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552292" y="940430"/>
              <a:ext cx="5084381" cy="5176592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5517932" y="2155767"/>
              <a:ext cx="3153102" cy="33673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我国经济快速增长，各项建设取得巨大成就，但也付出了巨大的资源和环境被破坏的代价，这两者之间的矛盾日趋尖锐，群众对环境污染问题反应强烈。这种状况与经济结构不合理、增长方式直接相关。</a:t>
              </a: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4641" y="1105858"/>
            <a:ext cx="3952293" cy="44352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5180" y="525431"/>
            <a:ext cx="2919529" cy="641982"/>
            <a:chOff x="531042" y="611605"/>
            <a:chExt cx="2919529" cy="641982"/>
          </a:xfrm>
        </p:grpSpPr>
        <p:sp>
          <p:nvSpPr>
            <p:cNvPr id="6" name="文本框 5"/>
            <p:cNvSpPr txBox="1"/>
            <p:nvPr/>
          </p:nvSpPr>
          <p:spPr>
            <a:xfrm>
              <a:off x="1111469" y="730367"/>
              <a:ext cx="2296960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008532"/>
                  </a:solidFill>
                  <a:latin typeface="钉钉进步体" panose="00020600040101010101" pitchFamily="18" charset="-122"/>
                  <a:ea typeface="钉钉进步体" panose="00020600040101010101" pitchFamily="18" charset="-122"/>
                </a:defRPr>
              </a:lvl1pPr>
            </a:lstStyle>
            <a:p>
              <a:r>
                <a:rPr lang="zh-CN" altLang="en-US" dirty="0"/>
                <a:t>节能的重要性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042" y="611605"/>
              <a:ext cx="580427" cy="580427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714124" y="1306139"/>
            <a:ext cx="8763751" cy="4556233"/>
            <a:chOff x="1505607" y="1298256"/>
            <a:chExt cx="8763751" cy="4556233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5607" y="1298256"/>
              <a:ext cx="8763751" cy="4556233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2506570" y="2416408"/>
              <a:ext cx="7178859" cy="23199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不加快调整经济结构、转变增长方式，资源支撑不住，环境容纳不下，社会承受不起，经济发展难以为继。只有坚持节约发展、清洁发展、安全发展，才能实现经济又好又快发展。同时，温室气体排放引起全球气候变暖，备受国际社会广泛关注。进一步加强节能减排工作，也是应对全球气候变化的迫切需要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85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《中华人民共和国节约能源法》指出“节约资源是我国的基本国策。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" panose="00020600040101010101" charset="-122"/>
                </a:rPr>
                <a:t>国家实施节约与开发并举、把节约放在首位的能源发展战略”。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  <p:tag name="KSO_WPP_MARK_KEY" val="aee0396c-85d5-4f43-b56d-5787755d40c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阿里巴巴普惠">
      <a:majorFont>
        <a:latin typeface="阿里巴巴普惠体"/>
        <a:ea typeface="阿里巴巴普惠体"/>
        <a:cs typeface="Arial"/>
      </a:majorFont>
      <a:minorFont>
        <a:latin typeface="阿里巴巴普惠体"/>
        <a:ea typeface="阿里巴巴普惠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阿里巴巴普惠体"/>
        <a:cs typeface="Arial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阿里巴巴普惠体"/>
        <a:cs typeface="Arial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13</TotalTime>
  <Words>2071</Words>
  <Application>Microsoft Office PowerPoint</Application>
  <PresentationFormat>宽屏</PresentationFormat>
  <Paragraphs>174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阿里巴巴普惠体</vt:lpstr>
      <vt:lpstr>钉钉进步体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53</cp:revision>
  <dcterms:created xsi:type="dcterms:W3CDTF">2022-08-17T14:34:00Z</dcterms:created>
  <dcterms:modified xsi:type="dcterms:W3CDTF">2024-09-30T11:13:01Z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EF9EA50695D540BDABB4325B51A4C273_12</vt:lpwstr>
  </property>
  <property fmtid="{D5CDD505-2E9C-101B-9397-08002B2CF9AE}" pid="3" name="KSOProductBuildVer">
    <vt:lpwstr>2052-12.1.0.17827</vt:lpwstr>
  </property>
</Properties>
</file>