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 id="2147483653" r:id="rId3"/>
  </p:sldMasterIdLst>
  <p:notesMasterIdLst>
    <p:notesMasterId r:id="rId31"/>
  </p:notesMasterIdLst>
  <p:sldIdLst>
    <p:sldId id="256" r:id="rId4"/>
    <p:sldId id="257" r:id="rId5"/>
    <p:sldId id="658" r:id="rId6"/>
    <p:sldId id="667" r:id="rId7"/>
    <p:sldId id="662" r:id="rId8"/>
    <p:sldId id="659" r:id="rId9"/>
    <p:sldId id="668" r:id="rId10"/>
    <p:sldId id="663" r:id="rId11"/>
    <p:sldId id="660" r:id="rId12"/>
    <p:sldId id="670" r:id="rId13"/>
    <p:sldId id="664" r:id="rId14"/>
    <p:sldId id="671" r:id="rId15"/>
    <p:sldId id="673" r:id="rId16"/>
    <p:sldId id="672" r:id="rId17"/>
    <p:sldId id="661" r:id="rId18"/>
    <p:sldId id="676" r:id="rId19"/>
    <p:sldId id="665" r:id="rId20"/>
    <p:sldId id="675" r:id="rId21"/>
    <p:sldId id="666" r:id="rId22"/>
    <p:sldId id="677" r:id="rId23"/>
    <p:sldId id="680" r:id="rId24"/>
    <p:sldId id="674" r:id="rId25"/>
    <p:sldId id="684" r:id="rId26"/>
    <p:sldId id="681" r:id="rId27"/>
    <p:sldId id="682" r:id="rId28"/>
    <p:sldId id="669" r:id="rId29"/>
    <p:sldId id="685"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F1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96314" autoAdjust="0"/>
  </p:normalViewPr>
  <p:slideViewPr>
    <p:cSldViewPr snapToGrid="0">
      <p:cViewPr varScale="1">
        <p:scale>
          <a:sx n="108" d="100"/>
          <a:sy n="108" d="100"/>
        </p:scale>
        <p:origin x="660" y="114"/>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E9F794-948C-4292-A853-1EB95F8E40C1}" type="datetimeFigureOut">
              <a:rPr lang="zh-CN" altLang="en-US" smtClean="0"/>
              <a:t>2024/10/19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293403-7645-45C5-B2D7-5B1E6B9D02D7}" type="slidenum">
              <a:rPr lang="zh-CN" altLang="en-US" smtClean="0"/>
              <a:t>‹#›</a:t>
            </a:fld>
            <a:endParaRPr lang="zh-CN" altLang="en-US"/>
          </a:p>
        </p:txBody>
      </p:sp>
    </p:spTree>
    <p:extLst>
      <p:ext uri="{BB962C8B-B14F-4D97-AF65-F5344CB8AC3E}">
        <p14:creationId xmlns:p14="http://schemas.microsoft.com/office/powerpoint/2010/main" val="52335298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4111197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2358985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90753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6E45E4AA-9856-46F5-ADCB-A76F2E63E697}" type="datetimeFigureOut">
              <a:rPr lang="zh-CN" altLang="en-US" smtClean="0"/>
              <a:t>2024/10/19</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panose="05000000000000000000"/>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9pPr>
          </a:lstStyle>
          <a:p>
            <a:r>
              <a:rPr lang="zh-CN" altLang="en-US"/>
              <a:t>单击此处编辑母版标题样式</a:t>
            </a:r>
          </a:p>
        </p:txBody>
      </p:sp>
      <p:sp>
        <p:nvSpPr>
          <p:cNvPr id="8" name="文本占位符 2"/>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panose="05000000000000000000"/>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panose="05000000000000000000"/>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panose="05000000000000000000"/>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a:t>单击此处编辑母版文本样式</a:t>
            </a:r>
          </a:p>
        </p:txBody>
      </p:sp>
      <p:sp>
        <p:nvSpPr>
          <p:cNvPr id="9" name="内容占位符 3"/>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panose="05000000000000000000"/>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panose="05000000000000000000"/>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panose="05000000000000000000"/>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0"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6126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151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60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4442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548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81AA595-A98A-422B-A0F1-A38D4134F745}" type="datetimeFigureOut">
              <a:rPr lang="zh-CN" altLang="en-US" smtClean="0"/>
              <a:t>2024/10/19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73BC9B-B512-4661-88AE-B83BB946CD5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Tm="0"/>
    </mc:Fallback>
  </mc:AlternateContent>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7009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618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926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482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5686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7876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1AA595-A98A-422B-A0F1-A38D4134F745}" type="datetimeFigureOut">
              <a:rPr lang="zh-CN" altLang="en-US" smtClean="0"/>
              <a:t>2024/10/19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3BC9B-B512-4661-88AE-B83BB946CD57}"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advTm="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Tm="0"/>
    </mc:Fallback>
  </mc:AlternateContent>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479798"/>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4.xml"/><Relationship Id="rId7" Type="http://schemas.openxmlformats.org/officeDocument/2006/relationships/image" Target="../media/image1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7" y="0"/>
            <a:ext cx="12192000" cy="6858000"/>
          </a:xfrm>
          <a:prstGeom prst="rect">
            <a:avLst/>
          </a:prstGeom>
        </p:spPr>
      </p:pic>
      <p:grpSp>
        <p:nvGrpSpPr>
          <p:cNvPr id="25" name="组合 24"/>
          <p:cNvGrpSpPr/>
          <p:nvPr/>
        </p:nvGrpSpPr>
        <p:grpSpPr>
          <a:xfrm>
            <a:off x="9399845" y="2375344"/>
            <a:ext cx="2536677" cy="3613005"/>
            <a:chOff x="9399845" y="2375344"/>
            <a:chExt cx="2536677" cy="3613005"/>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9845" y="3989027"/>
              <a:ext cx="2536677" cy="1999322"/>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2195" y="2375344"/>
              <a:ext cx="1029420" cy="1246585"/>
            </a:xfrm>
            <a:prstGeom prst="rect">
              <a:avLst/>
            </a:prstGeom>
          </p:spPr>
        </p:pic>
      </p:gr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83013" y="4988688"/>
            <a:ext cx="1382882" cy="1417297"/>
          </a:xfrm>
          <a:prstGeom prst="rect">
            <a:avLst/>
          </a:prstGeom>
        </p:spPr>
      </p:pic>
      <p:pic>
        <p:nvPicPr>
          <p:cNvPr id="15" name="图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575" y="695812"/>
            <a:ext cx="1410474" cy="585114"/>
          </a:xfrm>
          <a:prstGeom prst="rect">
            <a:avLst/>
          </a:prstGeom>
        </p:spPr>
      </p:pic>
      <p:grpSp>
        <p:nvGrpSpPr>
          <p:cNvPr id="28" name="组合 27"/>
          <p:cNvGrpSpPr/>
          <p:nvPr/>
        </p:nvGrpSpPr>
        <p:grpSpPr>
          <a:xfrm>
            <a:off x="0" y="2998637"/>
            <a:ext cx="4758474" cy="3887368"/>
            <a:chOff x="0" y="2998637"/>
            <a:chExt cx="4758474" cy="3887368"/>
          </a:xfrm>
        </p:grpSpPr>
        <p:pic>
          <p:nvPicPr>
            <p:cNvPr id="17" name="图片 16"/>
            <p:cNvPicPr>
              <a:picLocks noChangeAspect="1"/>
            </p:cNvPicPr>
            <p:nvPr/>
          </p:nvPicPr>
          <p:blipFill>
            <a:blip r:embed="rId7">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795250"/>
              <a:ext cx="4758474" cy="1090755"/>
            </a:xfrm>
            <a:prstGeom prst="rect">
              <a:avLst/>
            </a:prstGeom>
          </p:spPr>
        </p:pic>
        <p:pic>
          <p:nvPicPr>
            <p:cNvPr id="5" name="图片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5184" y="2998637"/>
              <a:ext cx="3619977" cy="3678030"/>
            </a:xfrm>
            <a:prstGeom prst="rect">
              <a:avLst/>
            </a:prstGeom>
          </p:spPr>
        </p:pic>
      </p:grpSp>
      <p:grpSp>
        <p:nvGrpSpPr>
          <p:cNvPr id="18" name="组合 17"/>
          <p:cNvGrpSpPr/>
          <p:nvPr/>
        </p:nvGrpSpPr>
        <p:grpSpPr>
          <a:xfrm>
            <a:off x="2773543" y="1633239"/>
            <a:ext cx="7894640" cy="2171130"/>
            <a:chOff x="4196165" y="1389021"/>
            <a:chExt cx="6273478" cy="2171130"/>
          </a:xfrm>
        </p:grpSpPr>
        <p:sp>
          <p:nvSpPr>
            <p:cNvPr id="19" name="文本框 18"/>
            <p:cNvSpPr txBox="1"/>
            <p:nvPr/>
          </p:nvSpPr>
          <p:spPr>
            <a:xfrm>
              <a:off x="4196165" y="1417026"/>
              <a:ext cx="6273478" cy="2143125"/>
            </a:xfrm>
            <a:prstGeom prst="rect">
              <a:avLst/>
            </a:prstGeom>
            <a:noFill/>
          </p:spPr>
          <p:txBody>
            <a:bodyPr wrap="square">
              <a:spAutoFit/>
            </a:bodyPr>
            <a:lstStyle/>
            <a:p>
              <a:pPr algn="ctr">
                <a:lnSpc>
                  <a:spcPts val="8000"/>
                </a:lnSpc>
              </a:pPr>
              <a:r>
                <a:rPr lang="zh-CN" altLang="en-US" sz="7200">
                  <a:ln w="190500">
                    <a:solidFill>
                      <a:srgbClr val="0070C0"/>
                    </a:solidFill>
                  </a:ln>
                  <a:solidFill>
                    <a:srgbClr val="0070C0"/>
                  </a:solidFill>
                  <a:latin typeface="钉钉进步体" panose="00020600040101010101" pitchFamily="18" charset="-122"/>
                  <a:ea typeface="钉钉进步体" panose="00020600040101010101" pitchFamily="18" charset="-122"/>
                  <a:cs typeface="+mn-ea"/>
                  <a:sym typeface="+mn-lt"/>
                </a:rPr>
                <a:t>对护理不良事件</a:t>
              </a:r>
              <a:endParaRPr lang="en-US" altLang="zh-CN" sz="7200">
                <a:ln w="190500">
                  <a:solidFill>
                    <a:srgbClr val="0070C0"/>
                  </a:solidFill>
                </a:ln>
                <a:solidFill>
                  <a:srgbClr val="0070C0"/>
                </a:solidFill>
                <a:latin typeface="钉钉进步体" panose="00020600040101010101" pitchFamily="18" charset="-122"/>
                <a:ea typeface="钉钉进步体" panose="00020600040101010101" pitchFamily="18" charset="-122"/>
                <a:cs typeface="+mn-ea"/>
                <a:sym typeface="+mn-lt"/>
              </a:endParaRPr>
            </a:p>
            <a:p>
              <a:pPr algn="ctr">
                <a:lnSpc>
                  <a:spcPts val="8000"/>
                </a:lnSpc>
              </a:pPr>
              <a:r>
                <a:rPr lang="zh-CN" altLang="en-US" sz="7200">
                  <a:ln w="190500">
                    <a:solidFill>
                      <a:srgbClr val="0070C0"/>
                    </a:solidFill>
                  </a:ln>
                  <a:solidFill>
                    <a:srgbClr val="0070C0"/>
                  </a:solidFill>
                  <a:latin typeface="钉钉进步体" panose="00020600040101010101" pitchFamily="18" charset="-122"/>
                  <a:ea typeface="钉钉进步体" panose="00020600040101010101" pitchFamily="18" charset="-122"/>
                  <a:cs typeface="+mn-ea"/>
                  <a:sym typeface="+mn-lt"/>
                </a:rPr>
                <a:t>上报系统培训</a:t>
              </a:r>
              <a:endParaRPr lang="zh-CN" altLang="en-US" sz="7200">
                <a:ln w="190500">
                  <a:solidFill>
                    <a:srgbClr val="0070C0"/>
                  </a:solidFill>
                </a:ln>
                <a:solidFill>
                  <a:srgbClr val="0070C0"/>
                </a:solidFill>
                <a:latin typeface="钉钉进步体" panose="00020600040101010101" pitchFamily="18" charset="-122"/>
                <a:ea typeface="钉钉进步体" panose="00020600040101010101" pitchFamily="18" charset="-122"/>
              </a:endParaRPr>
            </a:p>
          </p:txBody>
        </p:sp>
        <p:sp>
          <p:nvSpPr>
            <p:cNvPr id="20" name="文本框 19"/>
            <p:cNvSpPr txBox="1"/>
            <p:nvPr/>
          </p:nvSpPr>
          <p:spPr>
            <a:xfrm>
              <a:off x="4196165" y="1389021"/>
              <a:ext cx="6273478" cy="2161746"/>
            </a:xfrm>
            <a:prstGeom prst="rect">
              <a:avLst/>
            </a:prstGeom>
            <a:noFill/>
          </p:spPr>
          <p:txBody>
            <a:bodyPr wrap="square">
              <a:spAutoFit/>
            </a:bodyPr>
            <a:lstStyle/>
            <a:p>
              <a:pPr algn="ctr">
                <a:lnSpc>
                  <a:spcPts val="8000"/>
                </a:lnSpc>
              </a:pPr>
              <a:r>
                <a:rPr lang="zh-CN" altLang="en-US" sz="7200" dirty="0">
                  <a:solidFill>
                    <a:schemeClr val="bg1"/>
                  </a:solidFill>
                  <a:latin typeface="钉钉进步体" panose="00020600040101010101" pitchFamily="18" charset="-122"/>
                  <a:ea typeface="钉钉进步体" panose="00020600040101010101" pitchFamily="18" charset="-122"/>
                  <a:cs typeface="+mn-ea"/>
                  <a:sym typeface="+mn-lt"/>
                </a:rPr>
                <a:t>对护理不良事件</a:t>
              </a:r>
              <a:endParaRPr lang="en-US" altLang="zh-CN" sz="7200" dirty="0">
                <a:solidFill>
                  <a:schemeClr val="bg1"/>
                </a:solidFill>
                <a:latin typeface="钉钉进步体" panose="00020600040101010101" pitchFamily="18" charset="-122"/>
                <a:ea typeface="钉钉进步体" panose="00020600040101010101" pitchFamily="18" charset="-122"/>
                <a:cs typeface="+mn-ea"/>
                <a:sym typeface="+mn-lt"/>
              </a:endParaRPr>
            </a:p>
            <a:p>
              <a:pPr algn="ctr">
                <a:lnSpc>
                  <a:spcPts val="8000"/>
                </a:lnSpc>
              </a:pPr>
              <a:r>
                <a:rPr lang="zh-CN" altLang="en-US" sz="7200" dirty="0">
                  <a:solidFill>
                    <a:schemeClr val="bg1"/>
                  </a:solidFill>
                  <a:latin typeface="钉钉进步体" panose="00020600040101010101" pitchFamily="18" charset="-122"/>
                  <a:ea typeface="钉钉进步体" panose="00020600040101010101" pitchFamily="18" charset="-122"/>
                  <a:cs typeface="+mn-ea"/>
                  <a:sym typeface="+mn-lt"/>
                </a:rPr>
                <a:t>上报系统培训</a:t>
              </a:r>
              <a:endParaRPr lang="zh-CN" altLang="en-US" sz="7200" dirty="0">
                <a:solidFill>
                  <a:schemeClr val="bg1"/>
                </a:solidFill>
                <a:latin typeface="钉钉进步体" panose="00020600040101010101" pitchFamily="18" charset="-122"/>
                <a:ea typeface="钉钉进步体" panose="00020600040101010101" pitchFamily="18" charset="-122"/>
              </a:endParaRPr>
            </a:p>
          </p:txBody>
        </p:sp>
      </p:grpSp>
      <p:sp>
        <p:nvSpPr>
          <p:cNvPr id="24" name="文本框 23"/>
          <p:cNvSpPr txBox="1"/>
          <p:nvPr/>
        </p:nvSpPr>
        <p:spPr>
          <a:xfrm>
            <a:off x="3490286" y="761553"/>
            <a:ext cx="6369177" cy="461665"/>
          </a:xfrm>
          <a:prstGeom prst="rect">
            <a:avLst/>
          </a:prstGeom>
          <a:noFill/>
        </p:spPr>
        <p:txBody>
          <a:bodyPr wrap="square">
            <a:spAutoFit/>
          </a:bodyPr>
          <a:lstStyle/>
          <a:p>
            <a:pPr algn="dist"/>
            <a:r>
              <a:rPr lang="zh-CN" altLang="en-US" sz="2400" dirty="0">
                <a:ln w="0">
                  <a:noFill/>
                </a:ln>
                <a:solidFill>
                  <a:srgbClr val="0070C0"/>
                </a:solidFill>
                <a:latin typeface="微软雅黑" panose="020B0503020204020204" pitchFamily="34" charset="-122"/>
                <a:ea typeface="微软雅黑" panose="020B0503020204020204" pitchFamily="34" charset="-122"/>
              </a:rPr>
              <a:t>医</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疗</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教</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育</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培</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训</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护</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理</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教</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育</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宣</a:t>
            </a:r>
            <a:r>
              <a:rPr lang="en-US" altLang="zh-CN" sz="2400" dirty="0">
                <a:ln w="0">
                  <a:noFill/>
                </a:ln>
                <a:solidFill>
                  <a:srgbClr val="0070C0"/>
                </a:solidFill>
                <a:latin typeface="微软雅黑" panose="020B0503020204020204" pitchFamily="34" charset="-122"/>
                <a:ea typeface="微软雅黑" panose="020B0503020204020204" pitchFamily="34" charset="-122"/>
              </a:rPr>
              <a:t>-</a:t>
            </a:r>
            <a:r>
              <a:rPr lang="zh-CN" altLang="en-US" sz="2400" dirty="0">
                <a:ln w="0">
                  <a:noFill/>
                </a:ln>
                <a:solidFill>
                  <a:srgbClr val="0070C0"/>
                </a:solidFill>
                <a:latin typeface="微软雅黑" panose="020B0503020204020204" pitchFamily="34" charset="-122"/>
                <a:ea typeface="微软雅黑" panose="020B0503020204020204" pitchFamily="34" charset="-122"/>
              </a:rPr>
              <a:t>传</a:t>
            </a:r>
          </a:p>
        </p:txBody>
      </p:sp>
      <p:sp>
        <p:nvSpPr>
          <p:cNvPr id="26" name="文本框 25"/>
          <p:cNvSpPr txBox="1"/>
          <p:nvPr/>
        </p:nvSpPr>
        <p:spPr>
          <a:xfrm>
            <a:off x="4264995" y="4255122"/>
            <a:ext cx="2136829" cy="369332"/>
          </a:xfrm>
          <a:prstGeom prst="rect">
            <a:avLst/>
          </a:prstGeom>
          <a:solidFill>
            <a:srgbClr val="0070C0"/>
          </a:solidFill>
        </p:spPr>
        <p:txBody>
          <a:bodyPr wrap="square">
            <a:spAutoFit/>
          </a:bodyPr>
          <a:lstStyle/>
          <a:p>
            <a:pPr algn="ctr"/>
            <a:r>
              <a:rPr lang="zh-CN" altLang="en-US" dirty="0">
                <a:ln w="0">
                  <a:noFill/>
                </a:ln>
                <a:solidFill>
                  <a:schemeClr val="bg1"/>
                </a:solidFill>
                <a:latin typeface="微软雅黑" panose="020B0503020204020204" pitchFamily="34" charset="-122"/>
                <a:ea typeface="微软雅黑" panose="020B0503020204020204" pitchFamily="34" charset="-122"/>
              </a:rPr>
              <a:t>汇报人</a:t>
            </a:r>
            <a:r>
              <a:rPr lang="zh-CN" altLang="en-US" dirty="0" smtClean="0">
                <a:ln w="0">
                  <a:noFill/>
                </a:ln>
                <a:solidFill>
                  <a:schemeClr val="bg1"/>
                </a:solidFill>
                <a:latin typeface="微软雅黑" panose="020B0503020204020204" pitchFamily="34" charset="-122"/>
                <a:ea typeface="微软雅黑" panose="020B0503020204020204" pitchFamily="34" charset="-122"/>
              </a:rPr>
              <a:t>：</a:t>
            </a:r>
            <a:r>
              <a:rPr lang="zh-CN" altLang="en-US" dirty="0">
                <a:ln w="0">
                  <a:noFill/>
                </a:ln>
                <a:solidFill>
                  <a:schemeClr val="bg1"/>
                </a:solidFill>
                <a:latin typeface="微软雅黑" panose="020B0503020204020204" pitchFamily="34" charset="-122"/>
                <a:ea typeface="微软雅黑" panose="020B0503020204020204" pitchFamily="34" charset="-122"/>
              </a:rPr>
              <a:t>优品</a:t>
            </a:r>
            <a:r>
              <a:rPr lang="en-US" altLang="zh-CN" dirty="0" smtClean="0">
                <a:ln w="0">
                  <a:noFill/>
                </a:ln>
                <a:solidFill>
                  <a:schemeClr val="bg1"/>
                </a:solidFill>
                <a:latin typeface="微软雅黑" panose="020B0503020204020204" pitchFamily="34" charset="-122"/>
                <a:ea typeface="微软雅黑" panose="020B0503020204020204" pitchFamily="34" charset="-122"/>
              </a:rPr>
              <a:t>PPT</a:t>
            </a:r>
            <a:endParaRPr lang="zh-CN" altLang="en-US" dirty="0">
              <a:ln w="0">
                <a:noFill/>
              </a:ln>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988601" y="4255122"/>
            <a:ext cx="2136829" cy="369332"/>
          </a:xfrm>
          <a:prstGeom prst="rect">
            <a:avLst/>
          </a:prstGeom>
          <a:solidFill>
            <a:srgbClr val="0070C0"/>
          </a:solidFill>
        </p:spPr>
        <p:txBody>
          <a:bodyPr wrap="square">
            <a:spAutoFit/>
          </a:bodyPr>
          <a:lstStyle/>
          <a:p>
            <a:pPr algn="ctr"/>
            <a:r>
              <a:rPr lang="zh-CN" altLang="en-US" dirty="0">
                <a:ln w="0">
                  <a:noFill/>
                </a:ln>
                <a:solidFill>
                  <a:schemeClr val="bg1"/>
                </a:solidFill>
                <a:latin typeface="微软雅黑" panose="020B0503020204020204" pitchFamily="34" charset="-122"/>
                <a:ea typeface="微软雅黑" panose="020B0503020204020204" pitchFamily="34" charset="-122"/>
              </a:rPr>
              <a:t>汇报时间：</a:t>
            </a:r>
            <a:r>
              <a:rPr lang="en-US" altLang="zh-CN" dirty="0">
                <a:ln w="0">
                  <a:noFill/>
                </a:ln>
                <a:solidFill>
                  <a:schemeClr val="bg1"/>
                </a:solidFill>
                <a:latin typeface="微软雅黑" panose="020B0503020204020204" pitchFamily="34" charset="-122"/>
                <a:ea typeface="微软雅黑" panose="020B0503020204020204" pitchFamily="34" charset="-122"/>
              </a:rPr>
              <a:t>20XX</a:t>
            </a:r>
            <a:endParaRPr lang="zh-CN" altLang="en-US" dirty="0">
              <a:ln w="0">
                <a:noFill/>
              </a:ln>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Tm="20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dur="50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nodeType="afterGroup">
                            <p:stCondLst>
                              <p:cond delay="1500"/>
                            </p:stCondLst>
                            <p:childTnLst>
                              <p:par>
                                <p:cTn id="15" presetID="22" presetClass="entr" presetSubtype="4" dur="500"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500"/>
                                        <p:tgtEl>
                                          <p:spTgt spid="25"/>
                                        </p:tgtEl>
                                      </p:cBhvr>
                                    </p:animEffect>
                                  </p:childTnLst>
                                </p:cTn>
                              </p:par>
                            </p:childTnLst>
                          </p:cTn>
                        </p:par>
                        <p:par>
                          <p:cTn id="18" fill="hold" nodeType="afterGroup">
                            <p:stCondLst>
                              <p:cond delay="2000"/>
                            </p:stCondLst>
                            <p:childTnLst>
                              <p:par>
                                <p:cTn id="19" presetID="10" presetClass="entr" presetSubtype="0" dur="5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nodeType="afterGroup">
                            <p:stCondLst>
                              <p:cond delay="2500"/>
                            </p:stCondLst>
                            <p:childTnLst>
                              <p:par>
                                <p:cTn id="23" presetID="16" presetClass="entr" presetSubtype="21" dur="50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childTnLst>
                          </p:cTn>
                        </p:par>
                        <p:par>
                          <p:cTn id="26" fill="hold" nodeType="afterGroup">
                            <p:stCondLst>
                              <p:cond delay="3000"/>
                            </p:stCondLst>
                            <p:childTnLst>
                              <p:par>
                                <p:cTn id="27" presetID="22" presetClass="entr" presetSubtype="4" dur="50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par>
                          <p:cTn id="30" fill="hold" nodeType="afterGroup">
                            <p:stCondLst>
                              <p:cond delay="3500"/>
                            </p:stCondLst>
                            <p:childTnLst>
                              <p:par>
                                <p:cTn id="31" presetID="53" presetClass="entr" presetSubtype="16" dur="50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53" presetClass="entr" presetSubtype="16" dur="50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护理不良事件报告</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83980" y="-533739"/>
            <a:ext cx="8382257" cy="7617445"/>
          </a:xfrm>
          <a:prstGeom prst="rect">
            <a:avLst/>
          </a:prstGeom>
        </p:spPr>
      </p:pic>
      <p:grpSp>
        <p:nvGrpSpPr>
          <p:cNvPr id="6" name="组合 5"/>
          <p:cNvGrpSpPr/>
          <p:nvPr/>
        </p:nvGrpSpPr>
        <p:grpSpPr>
          <a:xfrm>
            <a:off x="5139160" y="1872404"/>
            <a:ext cx="6105644" cy="3779112"/>
            <a:chOff x="5127585" y="1758724"/>
            <a:chExt cx="6105644" cy="3779112"/>
          </a:xfrm>
        </p:grpSpPr>
        <p:sp>
          <p:nvSpPr>
            <p:cNvPr id="9" name="文本框 8"/>
            <p:cNvSpPr txBox="1"/>
            <p:nvPr/>
          </p:nvSpPr>
          <p:spPr>
            <a:xfrm>
              <a:off x="5127585" y="2220389"/>
              <a:ext cx="5716092" cy="3317447"/>
            </a:xfrm>
            <a:prstGeom prst="rect">
              <a:avLst/>
            </a:prstGeom>
            <a:noFill/>
          </p:spPr>
          <p:txBody>
            <a:bodyPr wrap="square">
              <a:spAutoFit/>
            </a:bodyPr>
            <a:lstStyle/>
            <a:p>
              <a:pPr eaLnBrk="1" hangingPunct="1">
                <a:lnSpc>
                  <a:spcPct val="120000"/>
                </a:lnSpc>
                <a:buNone/>
              </a:pPr>
              <a:r>
                <a:rPr lang="en-US" altLang="zh-CN" sz="1600">
                  <a:latin typeface="微软雅黑" panose="020B0503020204020204" pitchFamily="34" charset="-122"/>
                  <a:ea typeface="微软雅黑" panose="020B0503020204020204" pitchFamily="34" charset="-122"/>
                  <a:sym typeface="Arial" panose="020B0604020202020204" pitchFamily="34" charset="0"/>
                </a:rPr>
                <a:t>1.</a:t>
              </a:r>
              <a:r>
                <a:rPr lang="zh-CN" altLang="en-US" sz="1600">
                  <a:latin typeface="微软雅黑" panose="020B0503020204020204" pitchFamily="34" charset="-122"/>
                  <a:ea typeface="微软雅黑" panose="020B0503020204020204" pitchFamily="34" charset="-122"/>
                  <a:sym typeface="Arial" panose="020B0604020202020204" pitchFamily="34" charset="0"/>
                </a:rPr>
                <a:t>护理部及各科室具备防范、处理护理过失及争议的预案，并不断修改完善。</a:t>
              </a:r>
            </a:p>
            <a:p>
              <a:pPr eaLnBrk="1" hangingPunct="1">
                <a:lnSpc>
                  <a:spcPct val="120000"/>
                </a:lnSpc>
                <a:buNone/>
              </a:pPr>
              <a:r>
                <a:rPr lang="en-US" altLang="zh-CN" sz="1600">
                  <a:latin typeface="微软雅黑" panose="020B0503020204020204" pitchFamily="34" charset="-122"/>
                  <a:ea typeface="微软雅黑" panose="020B0503020204020204" pitchFamily="34" charset="-122"/>
                  <a:sym typeface="Arial" panose="020B0604020202020204" pitchFamily="34" charset="0"/>
                </a:rPr>
                <a:t>2.</a:t>
              </a:r>
              <a:r>
                <a:rPr lang="zh-CN" altLang="en-US" sz="1600">
                  <a:latin typeface="微软雅黑" panose="020B0503020204020204" pitchFamily="34" charset="-122"/>
                  <a:ea typeface="微软雅黑" panose="020B0503020204020204" pitchFamily="34" charset="-122"/>
                  <a:sym typeface="Arial" panose="020B0604020202020204" pitchFamily="34" charset="0"/>
                </a:rPr>
                <a:t>发生护理不良事件后，当事人员应立即报告护士长（组长或高年资护理人员）和当班医师，立即采取抢救措施，以减少和降低由于过失造成的不良后果。</a:t>
              </a:r>
            </a:p>
            <a:p>
              <a:pPr eaLnBrk="1" hangingPunct="1">
                <a:lnSpc>
                  <a:spcPct val="120000"/>
                </a:lnSpc>
                <a:buNone/>
              </a:pPr>
              <a:r>
                <a:rPr lang="en-US" altLang="zh-CN" sz="1600">
                  <a:latin typeface="微软雅黑" panose="020B0503020204020204" pitchFamily="34" charset="-122"/>
                  <a:ea typeface="微软雅黑" panose="020B0503020204020204" pitchFamily="34" charset="-122"/>
                  <a:sym typeface="Arial" panose="020B0604020202020204" pitchFamily="34" charset="0"/>
                </a:rPr>
                <a:t>3.</a:t>
              </a:r>
              <a:r>
                <a:rPr lang="zh-CN" altLang="en-US" sz="1600">
                  <a:latin typeface="微软雅黑" panose="020B0503020204020204" pitchFamily="34" charset="-122"/>
                  <a:ea typeface="微软雅黑" panose="020B0503020204020204" pitchFamily="34" charset="-122"/>
                  <a:sym typeface="Arial" panose="020B0604020202020204" pitchFamily="34" charset="0"/>
                </a:rPr>
                <a:t>发生护理过失后，护士长在</a:t>
              </a:r>
              <a:r>
                <a:rPr lang="en-US" altLang="zh-CN" sz="1600">
                  <a:latin typeface="微软雅黑" panose="020B0503020204020204" pitchFamily="34" charset="-122"/>
                  <a:ea typeface="微软雅黑" panose="020B0503020204020204" pitchFamily="34" charset="-122"/>
                  <a:sym typeface="Arial" panose="020B0604020202020204" pitchFamily="34" charset="0"/>
                </a:rPr>
                <a:t>24</a:t>
              </a:r>
              <a:r>
                <a:rPr lang="zh-CN" altLang="en-US" sz="1600">
                  <a:latin typeface="微软雅黑" panose="020B0503020204020204" pitchFamily="34" charset="-122"/>
                  <a:ea typeface="微软雅黑" panose="020B0503020204020204" pitchFamily="34" charset="-122"/>
                  <a:sym typeface="Arial" panose="020B0604020202020204" pitchFamily="34" charset="0"/>
                </a:rPr>
                <a:t>小时内口头或电话向上级汇报，重大过失应立即汇报科主任、护士长和护理部（不得超过</a:t>
              </a:r>
              <a:r>
                <a:rPr lang="en-US" altLang="zh-CN" sz="1600">
                  <a:latin typeface="微软雅黑" panose="020B0503020204020204" pitchFamily="34" charset="-122"/>
                  <a:ea typeface="微软雅黑" panose="020B0503020204020204" pitchFamily="34" charset="-122"/>
                  <a:sym typeface="Arial" panose="020B0604020202020204" pitchFamily="34" charset="0"/>
                </a:rPr>
                <a:t>6</a:t>
              </a:r>
              <a:r>
                <a:rPr lang="zh-CN" altLang="en-US" sz="1600">
                  <a:latin typeface="微软雅黑" panose="020B0503020204020204" pitchFamily="34" charset="-122"/>
                  <a:ea typeface="微软雅黑" panose="020B0503020204020204" pitchFamily="34" charset="-122"/>
                  <a:sym typeface="Arial" panose="020B0604020202020204" pitchFamily="34" charset="0"/>
                </a:rPr>
                <a:t>小时）。向上级汇报后，填写“护理意外事件上报系统”，及时提交护理部，不得隐匿或不按时上报。如有隐匿，一经查实，除追究领导及当事人的责任外，加倍扣科室质量分。</a:t>
              </a:r>
            </a:p>
            <a:p>
              <a:pPr eaLnBrk="1" hangingPunct="1">
                <a:lnSpc>
                  <a:spcPct val="120000"/>
                </a:lnSpc>
              </a:pPr>
              <a:endParaRPr lang="zh-CN" altLang="en-US" sz="1600">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文本框 11"/>
            <p:cNvSpPr txBox="1"/>
            <p:nvPr/>
          </p:nvSpPr>
          <p:spPr>
            <a:xfrm>
              <a:off x="5127585" y="1758724"/>
              <a:ext cx="6105644" cy="461665"/>
            </a:xfrm>
            <a:prstGeom prst="rect">
              <a:avLst/>
            </a:prstGeom>
            <a:noFill/>
          </p:spPr>
          <p:txBody>
            <a:bodyPr wrap="square">
              <a:spAutoFit/>
            </a:bodyPr>
            <a:lstStyle/>
            <a:p>
              <a:r>
                <a:rPr lang="zh-CN" altLang="en-US" sz="2400" b="1">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护理不良事件上报制度</a:t>
              </a:r>
              <a:endParaRPr lang="zh-CN" altLang="en-US" sz="2400" b="1"/>
            </a:p>
          </p:txBody>
        </p:sp>
      </p:grpSp>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5763" y="2611105"/>
            <a:ext cx="4029891" cy="402989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dur="50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nodeType="afterGroup">
                            <p:stCondLst>
                              <p:cond delay="1500"/>
                            </p:stCondLst>
                            <p:childTnLst>
                              <p:par>
                                <p:cTn id="15" presetID="42" presetClass="entr" presetSubtype="0" dur="100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护理不良事件报告</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6" name="矩形 77"/>
          <p:cNvSpPr>
            <a:spLocks noChangeArrowheads="1"/>
          </p:cNvSpPr>
          <p:nvPr/>
        </p:nvSpPr>
        <p:spPr bwMode="auto">
          <a:xfrm>
            <a:off x="868668" y="2407659"/>
            <a:ext cx="6420134" cy="2238177"/>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30000"/>
              </a:lnSpc>
              <a:buNone/>
            </a:pPr>
            <a:r>
              <a:rPr lang="en-US" altLang="zh-CN" sz="1600">
                <a:latin typeface="微软雅黑" panose="020B0503020204020204" pitchFamily="34" charset="-122"/>
                <a:ea typeface="微软雅黑" panose="020B0503020204020204" pitchFamily="34" charset="-122"/>
                <a:sym typeface="Arial" panose="020B0604020202020204" pitchFamily="34" charset="0"/>
              </a:rPr>
              <a:t>4.</a:t>
            </a:r>
            <a:r>
              <a:rPr lang="zh-CN" altLang="en-US" sz="1600">
                <a:latin typeface="微软雅黑" panose="020B0503020204020204" pitchFamily="34" charset="-122"/>
                <a:ea typeface="微软雅黑" panose="020B0503020204020204" pitchFamily="34" charset="-122"/>
                <a:sym typeface="Arial" panose="020B0604020202020204" pitchFamily="34" charset="0"/>
              </a:rPr>
              <a:t>发生护理不良事件的有关记录、造成过失的药品和器械等均应妥善保管，不得擅自涂改、销毁，并保留患者的标本，以备鉴定之用。</a:t>
            </a:r>
          </a:p>
          <a:p>
            <a:pPr>
              <a:lnSpc>
                <a:spcPct val="130000"/>
              </a:lnSpc>
              <a:buNone/>
            </a:pPr>
            <a:r>
              <a:rPr lang="en-US" altLang="zh-CN" sz="1600">
                <a:latin typeface="微软雅黑" panose="020B0503020204020204" pitchFamily="34" charset="-122"/>
                <a:ea typeface="微软雅黑" panose="020B0503020204020204" pitchFamily="34" charset="-122"/>
                <a:sym typeface="Arial" panose="020B0604020202020204" pitchFamily="34" charset="0"/>
              </a:rPr>
              <a:t>5.</a:t>
            </a:r>
            <a:r>
              <a:rPr lang="zh-CN" altLang="en-US" sz="1600">
                <a:latin typeface="微软雅黑" panose="020B0503020204020204" pitchFamily="34" charset="-122"/>
                <a:ea typeface="微软雅黑" panose="020B0503020204020204" pitchFamily="34" charset="-122"/>
                <a:sym typeface="Arial" panose="020B0604020202020204" pitchFamily="34" charset="0"/>
              </a:rPr>
              <a:t>护理不良事件发生后，按性质、情节、后果轻重分别组织全科、全院有关人员进行讨论，分析原因，吸取教训，做好质量改进。</a:t>
            </a:r>
          </a:p>
          <a:p>
            <a:pPr>
              <a:lnSpc>
                <a:spcPct val="130000"/>
              </a:lnSpc>
              <a:buNone/>
            </a:pPr>
            <a:r>
              <a:rPr lang="en-US" altLang="zh-CN" sz="1600">
                <a:latin typeface="微软雅黑" panose="020B0503020204020204" pitchFamily="34" charset="-122"/>
                <a:ea typeface="微软雅黑" panose="020B0503020204020204" pitchFamily="34" charset="-122"/>
                <a:sym typeface="Arial" panose="020B0604020202020204" pitchFamily="34" charset="0"/>
              </a:rPr>
              <a:t>6.</a:t>
            </a:r>
            <a:r>
              <a:rPr lang="zh-CN" altLang="en-US" sz="1600">
                <a:latin typeface="微软雅黑" panose="020B0503020204020204" pitchFamily="34" charset="-122"/>
                <a:ea typeface="微软雅黑" panose="020B0503020204020204" pitchFamily="34" charset="-122"/>
                <a:sym typeface="Arial" panose="020B0604020202020204" pitchFamily="34" charset="0"/>
              </a:rPr>
              <a:t>护理部每季度在质量管理委员会会议上反馈讨论护理不良事件，提出相应整改措施及处理意见。</a:t>
            </a:r>
          </a:p>
        </p:txBody>
      </p:sp>
      <p:sp>
        <p:nvSpPr>
          <p:cNvPr id="8" name="矩形 7"/>
          <p:cNvSpPr/>
          <p:nvPr/>
        </p:nvSpPr>
        <p:spPr>
          <a:xfrm>
            <a:off x="876980" y="1732034"/>
            <a:ext cx="4392596" cy="480131"/>
          </a:xfrm>
          <a:prstGeom prst="rect">
            <a:avLst/>
          </a:prstGeom>
          <a:noFill/>
        </p:spPr>
        <p:txBody>
          <a:bodyPr wrap="square">
            <a:spAutoFit/>
          </a:bodyPr>
          <a:lstStyle/>
          <a:p>
            <a:pPr marL="457200" lvl="0" indent="-457200">
              <a:lnSpc>
                <a:spcPct val="90000"/>
              </a:lnSpc>
              <a:spcBef>
                <a:spcPct val="0"/>
              </a:spcBef>
              <a:buFont typeface="Wingdings" panose="05000000000000000000" pitchFamily="2" charset="2"/>
              <a:buChar char="ü"/>
              <a:defRPr/>
            </a:pPr>
            <a:r>
              <a:rPr lang="zh-CN" altLang="en-US" sz="2800" b="1">
                <a:solidFill>
                  <a:srgbClr val="0070C0"/>
                </a:solidFill>
                <a:latin typeface="微软雅黑" panose="020B0503020204020204" pitchFamily="34" charset="-122"/>
                <a:ea typeface="微软雅黑" panose="020B0503020204020204" pitchFamily="34" charset="-122"/>
                <a:sym typeface="Arial" panose="020B0604020202020204" pitchFamily="34" charset="0"/>
              </a:rPr>
              <a:t>护理不良事件报告</a:t>
            </a:r>
          </a:p>
        </p:txBody>
      </p:sp>
      <p:sp>
        <p:nvSpPr>
          <p:cNvPr id="9" name="矩形 77"/>
          <p:cNvSpPr>
            <a:spLocks noChangeArrowheads="1"/>
          </p:cNvSpPr>
          <p:nvPr/>
        </p:nvSpPr>
        <p:spPr bwMode="auto">
          <a:xfrm>
            <a:off x="876980" y="5035516"/>
            <a:ext cx="6863221" cy="1149674"/>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30000"/>
              </a:lnSpc>
              <a:buNone/>
            </a:pPr>
            <a:r>
              <a:rPr lang="en-US" altLang="zh-CN" sz="1600">
                <a:latin typeface="微软雅黑" panose="020B0503020204020204" pitchFamily="34" charset="-122"/>
                <a:ea typeface="微软雅黑" panose="020B0503020204020204" pitchFamily="34" charset="-122"/>
                <a:sym typeface="Arial" panose="020B0604020202020204" pitchFamily="34" charset="0"/>
              </a:rPr>
              <a:t>7. </a:t>
            </a:r>
            <a:r>
              <a:rPr lang="zh-CN" altLang="en-US" sz="1600">
                <a:latin typeface="微软雅黑" panose="020B0503020204020204" pitchFamily="34" charset="-122"/>
                <a:ea typeface="微软雅黑" panose="020B0503020204020204" pitchFamily="34" charset="-122"/>
                <a:sym typeface="Arial" panose="020B0604020202020204" pitchFamily="34" charset="0"/>
              </a:rPr>
              <a:t>科室鼓励护理人员积极、主动报告护理安全（不良）事件和隐患信息。</a:t>
            </a:r>
            <a:endParaRPr lang="en-US" altLang="zh-CN" sz="1600">
              <a:latin typeface="微软雅黑" panose="020B0503020204020204" pitchFamily="34" charset="-122"/>
              <a:ea typeface="微软雅黑" panose="020B0503020204020204" pitchFamily="34" charset="-122"/>
              <a:sym typeface="Arial" panose="020B0604020202020204" pitchFamily="34" charset="0"/>
            </a:endParaRPr>
          </a:p>
          <a:p>
            <a:pPr>
              <a:lnSpc>
                <a:spcPct val="130000"/>
              </a:lnSpc>
              <a:buNone/>
            </a:pPr>
            <a:r>
              <a:rPr lang="zh-CN" altLang="en-US" sz="1600">
                <a:latin typeface="微软雅黑" panose="020B0503020204020204" pitchFamily="34" charset="-122"/>
                <a:ea typeface="微软雅黑" panose="020B0503020204020204" pitchFamily="34" charset="-122"/>
                <a:sym typeface="Arial" panose="020B0604020202020204" pitchFamily="34" charset="0"/>
              </a:rPr>
              <a:t>经核实积极采取补救措施杜绝了护理安全（不良）事件，按级别分类给予经济方面的奖励。</a:t>
            </a:r>
            <a:endParaRPr lang="en-US" altLang="zh-CN" sz="1600">
              <a:latin typeface="微软雅黑" panose="020B0503020204020204" pitchFamily="34" charset="-122"/>
              <a:ea typeface="微软雅黑" panose="020B0503020204020204" pitchFamily="34" charset="-122"/>
              <a:sym typeface="Arial" panose="020B0604020202020204" pitchFamily="34" charset="0"/>
            </a:endParaRPr>
          </a:p>
        </p:txBody>
      </p:sp>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1707" y="2036573"/>
            <a:ext cx="3770332" cy="3770332"/>
          </a:xfrm>
          <a:prstGeom prst="rect">
            <a:avLst/>
          </a:prstGeom>
        </p:spPr>
      </p:pic>
      <p:cxnSp>
        <p:nvCxnSpPr>
          <p:cNvPr id="12" name="直接连接符 11"/>
          <p:cNvCxnSpPr/>
          <p:nvPr/>
        </p:nvCxnSpPr>
        <p:spPr>
          <a:xfrm>
            <a:off x="1056278" y="4878489"/>
            <a:ext cx="604491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nodeType="afterGroup">
                            <p:stCondLst>
                              <p:cond delay="500"/>
                            </p:stCondLst>
                            <p:childTnLst>
                              <p:par>
                                <p:cTn id="11" presetID="22" presetClass="entr" presetSubtype="8" dur="50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nodeType="afterGroup">
                            <p:stCondLst>
                              <p:cond delay="1000"/>
                            </p:stCondLst>
                            <p:childTnLst>
                              <p:par>
                                <p:cTn id="15" presetID="16" presetClass="entr" presetSubtype="21" dur="5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nodeType="afterGroup">
                            <p:stCondLst>
                              <p:cond delay="1500"/>
                            </p:stCondLst>
                            <p:childTnLst>
                              <p:par>
                                <p:cTn id="19" presetID="22" presetClass="entr" presetSubtype="8" dur="50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nodeType="afterGroup">
                            <p:stCondLst>
                              <p:cond delay="2000"/>
                            </p:stCondLst>
                            <p:childTnLst>
                              <p:par>
                                <p:cTn id="23" presetID="53" presetClass="entr" presetSubtype="16" dur="50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p>
            <a:pPr marL="0" marR="0" lvl="0" indent="0" defTabSz="914400" rtl="0" eaLnBrk="1" fontAlgn="auto" latinLnBrk="0" hangingPunct="1">
              <a:lnSpc>
                <a:spcPct val="9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sym typeface="Arial" panose="020B0604020202020204" pitchFamily="34" charset="0"/>
              </a:rPr>
              <a:t>护理不良事件报告</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076" y="-324402"/>
            <a:ext cx="8453408" cy="8453408"/>
          </a:xfrm>
          <a:prstGeom prst="rect">
            <a:avLst/>
          </a:prstGeom>
          <a:noFill/>
        </p:spPr>
      </p:pic>
      <p:sp>
        <p:nvSpPr>
          <p:cNvPr id="9" name="文本框 8"/>
          <p:cNvSpPr txBox="1"/>
          <p:nvPr/>
        </p:nvSpPr>
        <p:spPr>
          <a:xfrm>
            <a:off x="1551958" y="2956428"/>
            <a:ext cx="6105644" cy="2062103"/>
          </a:xfrm>
          <a:prstGeom prst="rect">
            <a:avLst/>
          </a:prstGeom>
          <a:noFill/>
        </p:spPr>
        <p:txBody>
          <a:bodyPr wrap="square">
            <a:spAutoFit/>
          </a:bodyPr>
          <a:lstStyle/>
          <a:p>
            <a:r>
              <a:rPr lang="zh-CN" altLang="en-US" sz="1800" b="1">
                <a:latin typeface="微软雅黑" panose="020B0503020204020204" pitchFamily="34" charset="-122"/>
                <a:ea typeface="微软雅黑" panose="020B0503020204020204" pitchFamily="34" charset="-122"/>
                <a:sym typeface="Arial" panose="020B0604020202020204" pitchFamily="34" charset="0"/>
              </a:rPr>
              <a:t>口头报告</a:t>
            </a:r>
            <a:r>
              <a:rPr lang="zh-CN" altLang="en-US" sz="1800">
                <a:latin typeface="微软雅黑" panose="020B0503020204020204" pitchFamily="34" charset="-122"/>
                <a:ea typeface="微软雅黑" panose="020B0503020204020204" pitchFamily="34" charset="-122"/>
                <a:sym typeface="Arial" panose="020B0604020202020204" pitchFamily="34" charset="0"/>
              </a:rPr>
              <a:t>：发生不良事件时，知情人员立即向护士长、科主任、总值班、护理部口头报告事件情况。</a:t>
            </a:r>
          </a:p>
          <a:p>
            <a:pPr eaLnBrk="0" hangingPunct="0">
              <a:lnSpc>
                <a:spcPct val="80000"/>
              </a:lnSpc>
              <a:spcBef>
                <a:spcPct val="20000"/>
              </a:spcBef>
            </a:pPr>
            <a:endParaRPr lang="zh-CN" altLang="en-US" sz="1800">
              <a:latin typeface="微软雅黑" panose="020B0503020204020204" pitchFamily="34" charset="-122"/>
              <a:ea typeface="微软雅黑" panose="020B0503020204020204" pitchFamily="34" charset="-122"/>
              <a:sym typeface="Arial" panose="020B0604020202020204" pitchFamily="34" charset="0"/>
            </a:endParaRPr>
          </a:p>
          <a:p>
            <a:r>
              <a:rPr lang="zh-CN" altLang="en-US" sz="1800" b="1">
                <a:latin typeface="微软雅黑" panose="020B0503020204020204" pitchFamily="34" charset="-122"/>
                <a:ea typeface="微软雅黑" panose="020B0503020204020204" pitchFamily="34" charset="-122"/>
                <a:sym typeface="Arial" panose="020B0604020202020204" pitchFamily="34" charset="0"/>
              </a:rPr>
              <a:t>书面报告：</a:t>
            </a:r>
            <a:r>
              <a:rPr lang="zh-CN" altLang="en-US" sz="1800">
                <a:latin typeface="微软雅黑" panose="020B0503020204020204" pitchFamily="34" charset="-122"/>
                <a:ea typeface="微软雅黑" panose="020B0503020204020204" pitchFamily="34" charset="-122"/>
                <a:sym typeface="Arial" panose="020B0604020202020204" pitchFamily="34" charset="0"/>
              </a:rPr>
              <a:t>当事人书面填写</a:t>
            </a:r>
            <a:r>
              <a:rPr lang="en-US" altLang="zh-CN" sz="1800">
                <a:latin typeface="微软雅黑" panose="020B0503020204020204" pitchFamily="34" charset="-122"/>
                <a:ea typeface="微软雅黑" panose="020B0503020204020204" pitchFamily="34" charset="-122"/>
                <a:sym typeface="Arial" panose="020B0604020202020204" pitchFamily="34" charset="0"/>
              </a:rPr>
              <a:t>《xxx</a:t>
            </a:r>
            <a:r>
              <a:rPr lang="zh-CN" altLang="en-US" sz="1800">
                <a:latin typeface="微软雅黑" panose="020B0503020204020204" pitchFamily="34" charset="-122"/>
                <a:ea typeface="微软雅黑" panose="020B0503020204020204" pitchFamily="34" charset="-122"/>
                <a:sym typeface="Arial" panose="020B0604020202020204" pitchFamily="34" charset="0"/>
              </a:rPr>
              <a:t>市人民医院护理不良事件</a:t>
            </a:r>
            <a:r>
              <a:rPr lang="en-US" altLang="zh-CN" sz="1800">
                <a:latin typeface="微软雅黑" panose="020B0503020204020204" pitchFamily="34" charset="-122"/>
                <a:ea typeface="微软雅黑" panose="020B0503020204020204" pitchFamily="34" charset="-122"/>
                <a:sym typeface="Arial" panose="020B0604020202020204" pitchFamily="34" charset="0"/>
              </a:rPr>
              <a:t>》</a:t>
            </a:r>
            <a:r>
              <a:rPr lang="zh-CN" altLang="en-US" sz="1800">
                <a:latin typeface="微软雅黑" panose="020B0503020204020204" pitchFamily="34" charset="-122"/>
                <a:ea typeface="微软雅黑" panose="020B0503020204020204" pitchFamily="34" charset="-122"/>
                <a:sym typeface="Arial" panose="020B0604020202020204" pitchFamily="34" charset="0"/>
              </a:rPr>
              <a:t>上报护理部</a:t>
            </a:r>
            <a:r>
              <a:rPr lang="zh-CN" altLang="en-US" sz="2000">
                <a:latin typeface="微软雅黑" panose="020B0503020204020204" pitchFamily="34" charset="-122"/>
                <a:ea typeface="微软雅黑" panose="020B0503020204020204" pitchFamily="34" charset="-122"/>
                <a:sym typeface="Arial" panose="020B0604020202020204" pitchFamily="34" charset="0"/>
              </a:rPr>
              <a:t>。</a:t>
            </a:r>
          </a:p>
          <a:p>
            <a:r>
              <a:rPr lang="zh-CN" altLang="en-US" sz="1800" b="1">
                <a:latin typeface="微软雅黑" panose="020B0503020204020204" pitchFamily="34" charset="-122"/>
                <a:ea typeface="微软雅黑" panose="020B0503020204020204" pitchFamily="34" charset="-122"/>
                <a:sym typeface="Arial" panose="020B0604020202020204" pitchFamily="34" charset="0"/>
              </a:rPr>
              <a:t>网络报告：</a:t>
            </a:r>
            <a:r>
              <a:rPr lang="zh-CN" altLang="en-US" sz="1800">
                <a:latin typeface="微软雅黑" panose="020B0503020204020204" pitchFamily="34" charset="-122"/>
                <a:ea typeface="微软雅黑" panose="020B0503020204020204" pitchFamily="34" charset="-122"/>
                <a:sym typeface="Arial" panose="020B0604020202020204" pitchFamily="34" charset="0"/>
              </a:rPr>
              <a:t>登陆医院内网，填写完成《护理不良事件报告单》电子表格，以网络形式报告。</a:t>
            </a:r>
          </a:p>
        </p:txBody>
      </p:sp>
      <p:sp>
        <p:nvSpPr>
          <p:cNvPr id="10" name="Rectangle 2"/>
          <p:cNvSpPr txBox="1"/>
          <p:nvPr/>
        </p:nvSpPr>
        <p:spPr>
          <a:xfrm>
            <a:off x="1675842" y="1797553"/>
            <a:ext cx="5857875" cy="1158875"/>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r>
              <a:rPr lang="zh-CN" altLang="en-US" sz="5400" b="1" noProof="1">
                <a:solidFill>
                  <a:srgbClr val="0070C0"/>
                </a:solidFill>
                <a:latin typeface="Arial" panose="020B0604020202020204" pitchFamily="34" charset="0"/>
                <a:ea typeface="微软雅黑" panose="020B0503020204020204" pitchFamily="34" charset="-122"/>
                <a:sym typeface="Arial" panose="020B0604020202020204" pitchFamily="34" charset="0"/>
              </a:rPr>
              <a:t>报告形式</a:t>
            </a:r>
          </a:p>
        </p:txBody>
      </p:sp>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63694" y="2465408"/>
            <a:ext cx="4109462" cy="410946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dur="5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16" presetClass="entr" presetSubtype="21" dur="5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nodeType="afterGroup">
                            <p:stCondLst>
                              <p:cond delay="1000"/>
                            </p:stCondLst>
                            <p:childTnLst>
                              <p:par>
                                <p:cTn id="13" presetID="22" presetClass="entr" presetSubtype="1" dur="5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nodeType="afterGroup">
                            <p:stCondLst>
                              <p:cond delay="1500"/>
                            </p:stCondLst>
                            <p:childTnLst>
                              <p:par>
                                <p:cTn id="17" presetID="2" presetClass="entr" presetSubtype="4" dur="50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护理不良事件报告</a:t>
            </a:r>
          </a:p>
        </p:txBody>
      </p:sp>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8" name="文本框 7"/>
          <p:cNvSpPr txBox="1"/>
          <p:nvPr/>
        </p:nvSpPr>
        <p:spPr>
          <a:xfrm>
            <a:off x="876980" y="1598703"/>
            <a:ext cx="6105644" cy="461665"/>
          </a:xfrm>
          <a:prstGeom prst="rect">
            <a:avLst/>
          </a:prstGeom>
          <a:noFill/>
        </p:spPr>
        <p:txBody>
          <a:bodyPr wrap="square">
            <a:spAutoFit/>
          </a:bodyPr>
          <a:lstStyle/>
          <a:p>
            <a:pPr marL="285750" indent="-285750">
              <a:buFont typeface="Wingdings" panose="05000000000000000000" pitchFamily="2" charset="2"/>
              <a:buChar char="Ø"/>
            </a:pPr>
            <a:r>
              <a:rPr lang="zh-CN" altLang="en-US" sz="2400" b="1" kern="0" cap="none">
                <a:solidFill>
                  <a:srgbClr val="0070C0"/>
                </a:solidFill>
                <a:latin typeface="Arial" panose="020B0604020202020204" pitchFamily="34" charset="0"/>
                <a:ea typeface="微软雅黑" panose="020B0503020204020204" pitchFamily="34" charset="-122"/>
                <a:sym typeface="Arial" panose="020B0604020202020204" pitchFamily="34" charset="0"/>
              </a:rPr>
              <a:t>不良事件报告与处理流程</a:t>
            </a:r>
            <a:endParaRPr lang="zh-CN" altLang="en-US" sz="2400">
              <a:solidFill>
                <a:srgbClr val="0070C0"/>
              </a:solidFill>
            </a:endParaRPr>
          </a:p>
        </p:txBody>
      </p:sp>
      <p:grpSp>
        <p:nvGrpSpPr>
          <p:cNvPr id="6" name="组合 5"/>
          <p:cNvGrpSpPr/>
          <p:nvPr/>
        </p:nvGrpSpPr>
        <p:grpSpPr>
          <a:xfrm>
            <a:off x="590021" y="2188000"/>
            <a:ext cx="6679561" cy="573917"/>
            <a:chOff x="609241" y="2481228"/>
            <a:chExt cx="6679561" cy="573917"/>
          </a:xfrm>
        </p:grpSpPr>
        <p:sp>
          <p:nvSpPr>
            <p:cNvPr id="9" name="文本框 8"/>
            <p:cNvSpPr txBox="1"/>
            <p:nvPr/>
          </p:nvSpPr>
          <p:spPr>
            <a:xfrm>
              <a:off x="1183158" y="2603059"/>
              <a:ext cx="6105644" cy="369332"/>
            </a:xfrm>
            <a:prstGeom prst="rect">
              <a:avLst/>
            </a:prstGeom>
            <a:noFill/>
          </p:spPr>
          <p:txBody>
            <a:bodyPr wrap="square">
              <a:spAutoFit/>
            </a:bodyPr>
            <a:lstStyle/>
            <a:p>
              <a:r>
                <a:rPr lang="zh-CN" altLang="en-US" sz="1800" b="1">
                  <a:latin typeface="Arial" panose="020B0604020202020204" pitchFamily="34" charset="0"/>
                  <a:ea typeface="微软雅黑" panose="020B0503020204020204" pitchFamily="34" charset="-122"/>
                  <a:sym typeface="Arial" panose="020B0604020202020204" pitchFamily="34" charset="0"/>
                </a:rPr>
                <a:t> 评估：</a:t>
              </a:r>
              <a:r>
                <a:rPr lang="zh-CN" altLang="en-US" sz="1800">
                  <a:latin typeface="Arial" panose="020B0604020202020204" pitchFamily="34" charset="0"/>
                  <a:ea typeface="微软雅黑" panose="020B0503020204020204" pitchFamily="34" charset="-122"/>
                  <a:sym typeface="Arial" panose="020B0604020202020204" pitchFamily="34" charset="0"/>
                </a:rPr>
                <a:t>发生的原因、过程及结果等。</a:t>
              </a:r>
            </a:p>
          </p:txBody>
        </p:sp>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241" y="2481228"/>
              <a:ext cx="573917" cy="573917"/>
            </a:xfrm>
            <a:prstGeom prst="rect">
              <a:avLst/>
            </a:prstGeom>
          </p:spPr>
        </p:pic>
      </p:grpSp>
      <p:grpSp>
        <p:nvGrpSpPr>
          <p:cNvPr id="15" name="组合 14"/>
          <p:cNvGrpSpPr/>
          <p:nvPr/>
        </p:nvGrpSpPr>
        <p:grpSpPr>
          <a:xfrm>
            <a:off x="590021" y="3099132"/>
            <a:ext cx="6679561" cy="1586507"/>
            <a:chOff x="609241" y="2481228"/>
            <a:chExt cx="6679561" cy="1586507"/>
          </a:xfrm>
        </p:grpSpPr>
        <p:sp>
          <p:nvSpPr>
            <p:cNvPr id="16" name="文本框 15"/>
            <p:cNvSpPr txBox="1"/>
            <p:nvPr/>
          </p:nvSpPr>
          <p:spPr>
            <a:xfrm>
              <a:off x="1183158" y="2590407"/>
              <a:ext cx="6105644" cy="1477328"/>
            </a:xfrm>
            <a:prstGeom prst="rect">
              <a:avLst/>
            </a:prstGeom>
            <a:noFill/>
          </p:spPr>
          <p:txBody>
            <a:bodyPr wrap="square">
              <a:spAutoFit/>
            </a:bodyPr>
            <a:lstStyle/>
            <a:p>
              <a:r>
                <a:rPr lang="zh-CN" altLang="en-US" sz="1800" b="1">
                  <a:latin typeface="微软雅黑" panose="020B0503020204020204" pitchFamily="34" charset="-122"/>
                  <a:ea typeface="微软雅黑" panose="020B0503020204020204" pitchFamily="34" charset="-122"/>
                  <a:sym typeface="Arial" panose="020B0604020202020204" pitchFamily="34" charset="0"/>
                </a:rPr>
                <a:t> 逐级上报：</a:t>
              </a:r>
              <a:r>
                <a:rPr lang="en-US" altLang="zh-CN">
                  <a:latin typeface="微软雅黑" panose="020B0503020204020204" pitchFamily="34" charset="-122"/>
                  <a:ea typeface="微软雅黑" panose="020B0503020204020204" pitchFamily="34" charset="-122"/>
                  <a:sym typeface="Arial" panose="020B0604020202020204" pitchFamily="34" charset="0"/>
                </a:rPr>
                <a:t>1</a:t>
              </a:r>
              <a:r>
                <a:rPr lang="zh-CN" altLang="en-US">
                  <a:latin typeface="微软雅黑" panose="020B0503020204020204" pitchFamily="34" charset="-122"/>
                  <a:ea typeface="微软雅黑" panose="020B0503020204020204" pitchFamily="34" charset="-122"/>
                  <a:sym typeface="Arial" panose="020B0604020202020204" pitchFamily="34" charset="0"/>
                </a:rPr>
                <a:t>、报告形式：口头、书面、网络。</a:t>
              </a:r>
              <a:endParaRPr lang="en-US" altLang="zh-CN">
                <a:latin typeface="微软雅黑" panose="020B0503020204020204" pitchFamily="34" charset="-122"/>
                <a:ea typeface="微软雅黑" panose="020B0503020204020204" pitchFamily="34" charset="-122"/>
                <a:sym typeface="Arial" panose="020B0604020202020204" pitchFamily="34" charset="0"/>
              </a:endParaRPr>
            </a:p>
            <a:p>
              <a:r>
                <a:rPr lang="en-US" altLang="zh-CN">
                  <a:latin typeface="微软雅黑" panose="020B0503020204020204" pitchFamily="34" charset="-122"/>
                  <a:ea typeface="微软雅黑" panose="020B0503020204020204" pitchFamily="34" charset="-122"/>
                  <a:sym typeface="Arial" panose="020B0604020202020204" pitchFamily="34" charset="0"/>
                </a:rPr>
                <a:t>2</a:t>
              </a:r>
              <a:r>
                <a:rPr lang="zh-CN" altLang="en-US">
                  <a:latin typeface="微软雅黑" panose="020B0503020204020204" pitchFamily="34" charset="-122"/>
                  <a:ea typeface="微软雅黑" panose="020B0503020204020204" pitchFamily="34" charset="-122"/>
                  <a:sym typeface="Arial" panose="020B0604020202020204" pitchFamily="34" charset="0"/>
                </a:rPr>
                <a:t>、报告内容：时间、地点、当事人、事件发生经过、原因、后果、报告人等。</a:t>
              </a:r>
              <a:endParaRPr lang="en-US" altLang="zh-CN">
                <a:latin typeface="微软雅黑" panose="020B0503020204020204" pitchFamily="34" charset="-122"/>
                <a:ea typeface="微软雅黑" panose="020B0503020204020204" pitchFamily="34" charset="-122"/>
                <a:sym typeface="Arial" panose="020B0604020202020204" pitchFamily="34" charset="0"/>
              </a:endParaRPr>
            </a:p>
            <a:p>
              <a:r>
                <a:rPr lang="en-US" altLang="zh-CN">
                  <a:latin typeface="微软雅黑" panose="020B0503020204020204" pitchFamily="34" charset="-122"/>
                  <a:ea typeface="微软雅黑" panose="020B0503020204020204" pitchFamily="34" charset="-122"/>
                  <a:sym typeface="Arial" panose="020B0604020202020204" pitchFamily="34" charset="0"/>
                </a:rPr>
                <a:t>3</a:t>
              </a:r>
              <a:r>
                <a:rPr lang="zh-CN" altLang="en-US">
                  <a:latin typeface="微软雅黑" panose="020B0503020204020204" pitchFamily="34" charset="-122"/>
                  <a:ea typeface="微软雅黑" panose="020B0503020204020204" pitchFamily="34" charset="-122"/>
                  <a:sym typeface="Arial" panose="020B0604020202020204" pitchFamily="34" charset="0"/>
                </a:rPr>
                <a:t>、报告时间：发生不良事件后，立即报告护士长、科主任，同时向护理部及相关部门报告，于</a:t>
              </a:r>
              <a:r>
                <a:rPr lang="en-US" altLang="zh-CN">
                  <a:latin typeface="微软雅黑" panose="020B0503020204020204" pitchFamily="34" charset="-122"/>
                  <a:ea typeface="微软雅黑" panose="020B0503020204020204" pitchFamily="34" charset="-122"/>
                  <a:sym typeface="Arial" panose="020B0604020202020204" pitchFamily="34" charset="0"/>
                </a:rPr>
                <a:t>24h</a:t>
              </a:r>
              <a:r>
                <a:rPr lang="zh-CN" altLang="en-US">
                  <a:latin typeface="微软雅黑" panose="020B0503020204020204" pitchFamily="34" charset="-122"/>
                  <a:ea typeface="微软雅黑" panose="020B0503020204020204" pitchFamily="34" charset="-122"/>
                  <a:sym typeface="Arial" panose="020B0604020202020204" pitchFamily="34" charset="0"/>
                </a:rPr>
                <a:t>内上报护理部。</a:t>
              </a:r>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241" y="2481228"/>
              <a:ext cx="573917" cy="573917"/>
            </a:xfrm>
            <a:prstGeom prst="rect">
              <a:avLst/>
            </a:prstGeom>
          </p:spPr>
        </p:pic>
      </p:grpSp>
      <p:grpSp>
        <p:nvGrpSpPr>
          <p:cNvPr id="18" name="组合 17"/>
          <p:cNvGrpSpPr/>
          <p:nvPr/>
        </p:nvGrpSpPr>
        <p:grpSpPr>
          <a:xfrm>
            <a:off x="590021" y="5013775"/>
            <a:ext cx="6679561" cy="755510"/>
            <a:chOff x="609241" y="2481228"/>
            <a:chExt cx="6679561" cy="755510"/>
          </a:xfrm>
        </p:grpSpPr>
        <p:sp>
          <p:nvSpPr>
            <p:cNvPr id="19" name="文本框 18"/>
            <p:cNvSpPr txBox="1"/>
            <p:nvPr/>
          </p:nvSpPr>
          <p:spPr>
            <a:xfrm>
              <a:off x="1183158" y="2590407"/>
              <a:ext cx="6105644" cy="646331"/>
            </a:xfrm>
            <a:prstGeom prst="rect">
              <a:avLst/>
            </a:prstGeom>
            <a:noFill/>
          </p:spPr>
          <p:txBody>
            <a:bodyPr wrap="square">
              <a:spAutoFit/>
            </a:bodyPr>
            <a:lstStyle/>
            <a:p>
              <a:r>
                <a:rPr lang="zh-CN" altLang="en-US" sz="1800" b="1">
                  <a:latin typeface="Arial" panose="020B0604020202020204" pitchFamily="34" charset="0"/>
                  <a:ea typeface="微软雅黑" panose="020B0503020204020204" pitchFamily="34" charset="-122"/>
                  <a:sym typeface="Arial" panose="020B0604020202020204" pitchFamily="34" charset="0"/>
                </a:rPr>
                <a:t>采取补救措施：</a:t>
              </a:r>
              <a:r>
                <a:rPr lang="en-US" altLang="zh-CN">
                  <a:latin typeface="Arial" panose="020B0604020202020204" pitchFamily="34" charset="0"/>
                  <a:ea typeface="微软雅黑" panose="020B0503020204020204" pitchFamily="34" charset="-122"/>
                  <a:sym typeface="Arial" panose="020B0604020202020204" pitchFamily="34" charset="0"/>
                </a:rPr>
                <a:t>1</a:t>
              </a:r>
              <a:r>
                <a:rPr lang="zh-CN" altLang="en-US">
                  <a:latin typeface="Arial" panose="020B0604020202020204" pitchFamily="34" charset="0"/>
                  <a:ea typeface="微软雅黑" panose="020B0503020204020204" pitchFamily="34" charset="-122"/>
                  <a:sym typeface="Arial" panose="020B0604020202020204" pitchFamily="34" charset="0"/>
                </a:rPr>
                <a:t>、积极采取有效措施，降低或控制损害程度，减 少或消除不良后果。</a:t>
              </a:r>
              <a:endParaRPr lang="en-US" altLang="zh-CN">
                <a:latin typeface="Arial" panose="020B0604020202020204" pitchFamily="34" charset="0"/>
                <a:ea typeface="微软雅黑" panose="020B0503020204020204" pitchFamily="34" charset="-122"/>
                <a:sym typeface="Arial" panose="020B0604020202020204" pitchFamily="34" charset="0"/>
              </a:endParaRPr>
            </a:p>
          </p:txBody>
        </p:sp>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241" y="2481228"/>
              <a:ext cx="573917" cy="573917"/>
            </a:xfrm>
            <a:prstGeom prst="rect">
              <a:avLst/>
            </a:prstGeom>
          </p:spPr>
        </p:pic>
      </p:grpSp>
      <p:pic>
        <p:nvPicPr>
          <p:cNvPr id="21" name="图片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47882" y="1353264"/>
            <a:ext cx="5206962" cy="520696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nodeType="afterGroup">
                            <p:stCondLst>
                              <p:cond delay="500"/>
                            </p:stCondLst>
                            <p:childTnLst>
                              <p:par>
                                <p:cTn id="9" presetID="22" presetClass="entr" presetSubtype="8" dur="50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nodeType="afterGroup">
                            <p:stCondLst>
                              <p:cond delay="1000"/>
                            </p:stCondLst>
                            <p:childTnLst>
                              <p:par>
                                <p:cTn id="13" presetID="53" presetClass="entr" presetSubtype="16" dur="50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nodeType="afterGroup">
                            <p:stCondLst>
                              <p:cond delay="1500"/>
                            </p:stCondLst>
                            <p:childTnLst>
                              <p:par>
                                <p:cTn id="19" presetID="53" presetClass="entr" presetSubtype="16" dur="5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childTnLst>
                          </p:cTn>
                        </p:par>
                        <p:par>
                          <p:cTn id="24" fill="hold" nodeType="afterGroup">
                            <p:stCondLst>
                              <p:cond delay="2000"/>
                            </p:stCondLst>
                            <p:childTnLst>
                              <p:par>
                                <p:cTn id="25" presetID="53" presetClass="entr" presetSubtype="16" dur="50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护理不良事件报告</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8" name="文本框 7"/>
          <p:cNvSpPr txBox="1"/>
          <p:nvPr/>
        </p:nvSpPr>
        <p:spPr>
          <a:xfrm>
            <a:off x="876980" y="1598703"/>
            <a:ext cx="6105644" cy="461665"/>
          </a:xfrm>
          <a:prstGeom prst="rect">
            <a:avLst/>
          </a:prstGeom>
          <a:noFill/>
        </p:spPr>
        <p:txBody>
          <a:bodyPr wrap="square">
            <a:spAutoFit/>
          </a:bodyPr>
          <a:lstStyle/>
          <a:p>
            <a:pPr marL="285750" indent="-285750">
              <a:buFont typeface="Wingdings" panose="05000000000000000000" pitchFamily="2" charset="2"/>
              <a:buChar char="Ø"/>
            </a:pPr>
            <a:r>
              <a:rPr lang="zh-CN" altLang="en-US" sz="2400" b="1" kern="0" cap="none">
                <a:solidFill>
                  <a:srgbClr val="0070C0"/>
                </a:solidFill>
                <a:latin typeface="Arial" panose="020B0604020202020204" pitchFamily="34" charset="0"/>
                <a:ea typeface="微软雅黑" panose="020B0503020204020204" pitchFamily="34" charset="-122"/>
                <a:sym typeface="Arial" panose="020B0604020202020204" pitchFamily="34" charset="0"/>
              </a:rPr>
              <a:t>不良事件报告与处理流程</a:t>
            </a:r>
            <a:endParaRPr lang="zh-CN" altLang="en-US" sz="2400">
              <a:solidFill>
                <a:srgbClr val="0070C0"/>
              </a:solidFill>
            </a:endParaRPr>
          </a:p>
        </p:txBody>
      </p:sp>
      <p:grpSp>
        <p:nvGrpSpPr>
          <p:cNvPr id="6" name="组合 5"/>
          <p:cNvGrpSpPr/>
          <p:nvPr/>
        </p:nvGrpSpPr>
        <p:grpSpPr>
          <a:xfrm>
            <a:off x="4865011" y="2247121"/>
            <a:ext cx="6679561" cy="573917"/>
            <a:chOff x="609241" y="2481228"/>
            <a:chExt cx="6679561" cy="573917"/>
          </a:xfrm>
        </p:grpSpPr>
        <p:sp>
          <p:nvSpPr>
            <p:cNvPr id="9" name="文本框 8"/>
            <p:cNvSpPr txBox="1"/>
            <p:nvPr/>
          </p:nvSpPr>
          <p:spPr>
            <a:xfrm>
              <a:off x="1183158" y="2603059"/>
              <a:ext cx="6105644" cy="369332"/>
            </a:xfrm>
            <a:prstGeom prst="rect">
              <a:avLst/>
            </a:prstGeom>
            <a:noFill/>
          </p:spPr>
          <p:txBody>
            <a:bodyPr wrap="square">
              <a:spAutoFit/>
            </a:bodyPr>
            <a:lstStyle/>
            <a:p>
              <a:r>
                <a:rPr lang="zh-CN" altLang="en-US" sz="1800" b="1">
                  <a:latin typeface="微软雅黑" panose="020B0503020204020204" pitchFamily="34" charset="-122"/>
                  <a:ea typeface="微软雅黑" panose="020B0503020204020204" pitchFamily="34" charset="-122"/>
                  <a:sym typeface="Arial" panose="020B0604020202020204" pitchFamily="34" charset="0"/>
                </a:rPr>
                <a:t> 记录：</a:t>
              </a:r>
              <a:r>
                <a:rPr lang="zh-CN" altLang="en-US" sz="1800">
                  <a:latin typeface="微软雅黑" panose="020B0503020204020204" pitchFamily="34" charset="-122"/>
                  <a:ea typeface="微软雅黑" panose="020B0503020204020204" pitchFamily="34" charset="-122"/>
                  <a:sym typeface="Arial" panose="020B0604020202020204" pitchFamily="34" charset="0"/>
                </a:rPr>
                <a:t>事实经过、原因及后果等。</a:t>
              </a: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241" y="2481228"/>
              <a:ext cx="573917" cy="573917"/>
            </a:xfrm>
            <a:prstGeom prst="rect">
              <a:avLst/>
            </a:prstGeom>
          </p:spPr>
        </p:pic>
      </p:grpSp>
      <p:grpSp>
        <p:nvGrpSpPr>
          <p:cNvPr id="10" name="组合 9"/>
          <p:cNvGrpSpPr/>
          <p:nvPr/>
        </p:nvGrpSpPr>
        <p:grpSpPr>
          <a:xfrm>
            <a:off x="4865011" y="3008500"/>
            <a:ext cx="6679561" cy="1303672"/>
            <a:chOff x="4911309" y="3216995"/>
            <a:chExt cx="6679561" cy="1303672"/>
          </a:xfrm>
        </p:grpSpPr>
        <p:sp>
          <p:nvSpPr>
            <p:cNvPr id="16" name="文本框 15"/>
            <p:cNvSpPr txBox="1"/>
            <p:nvPr/>
          </p:nvSpPr>
          <p:spPr>
            <a:xfrm>
              <a:off x="5485226" y="3320338"/>
              <a:ext cx="6105644" cy="1200329"/>
            </a:xfrm>
            <a:prstGeom prst="rect">
              <a:avLst/>
            </a:prstGeom>
            <a:noFill/>
          </p:spPr>
          <p:txBody>
            <a:bodyPr wrap="square">
              <a:spAutoFit/>
            </a:bodyPr>
            <a:lstStyle/>
            <a:p>
              <a:r>
                <a:rPr lang="en-US" altLang="zh-CN" sz="1800" b="1">
                  <a:latin typeface="微软雅黑" panose="020B0503020204020204" pitchFamily="34" charset="-122"/>
                  <a:ea typeface="微软雅黑" panose="020B0503020204020204" pitchFamily="34" charset="-122"/>
                  <a:sym typeface="Arial" panose="020B0604020202020204" pitchFamily="34" charset="0"/>
                </a:rPr>
                <a:t> </a:t>
              </a:r>
              <a:r>
                <a:rPr lang="zh-CN" altLang="en-US" sz="1800" b="1">
                  <a:latin typeface="微软雅黑" panose="020B0503020204020204" pitchFamily="34" charset="-122"/>
                  <a:ea typeface="微软雅黑" panose="020B0503020204020204" pitchFamily="34" charset="-122"/>
                  <a:sym typeface="Arial" panose="020B0604020202020204" pitchFamily="34" charset="0"/>
                </a:rPr>
                <a:t>讨论分析填写不良事件报告：</a:t>
              </a:r>
              <a:r>
                <a:rPr lang="en-US" altLang="zh-CN" sz="1800">
                  <a:latin typeface="微软雅黑" panose="020B0503020204020204" pitchFamily="34" charset="-122"/>
                  <a:ea typeface="微软雅黑" panose="020B0503020204020204" pitchFamily="34" charset="-122"/>
                  <a:sym typeface="Arial" panose="020B0604020202020204" pitchFamily="34" charset="0"/>
                </a:rPr>
                <a:t>1</a:t>
              </a:r>
              <a:r>
                <a:rPr lang="zh-CN" altLang="en-US" sz="1800">
                  <a:latin typeface="微软雅黑" panose="020B0503020204020204" pitchFamily="34" charset="-122"/>
                  <a:ea typeface="微软雅黑" panose="020B0503020204020204" pitchFamily="34" charset="-122"/>
                  <a:sym typeface="Arial" panose="020B0604020202020204" pitchFamily="34" charset="0"/>
                </a:rPr>
                <a:t>、不良事件发生后</a:t>
              </a:r>
              <a:r>
                <a:rPr lang="en-US" altLang="zh-CN" sz="1800">
                  <a:latin typeface="微软雅黑" panose="020B0503020204020204" pitchFamily="34" charset="-122"/>
                  <a:ea typeface="微软雅黑" panose="020B0503020204020204" pitchFamily="34" charset="-122"/>
                  <a:sym typeface="Arial" panose="020B0604020202020204" pitchFamily="34" charset="0"/>
                </a:rPr>
                <a:t>7</a:t>
              </a:r>
              <a:r>
                <a:rPr lang="zh-CN" altLang="en-US" sz="1800">
                  <a:latin typeface="微软雅黑" panose="020B0503020204020204" pitchFamily="34" charset="-122"/>
                  <a:ea typeface="微软雅黑" panose="020B0503020204020204" pitchFamily="34" charset="-122"/>
                  <a:sym typeface="Arial" panose="020B0604020202020204" pitchFamily="34" charset="0"/>
                </a:rPr>
                <a:t>日内组织全科人员进行分析讨论，查明原因，提出处理意见及防范措施。</a:t>
              </a:r>
              <a:endParaRPr lang="en-US" altLang="zh-CN" sz="1800">
                <a:latin typeface="微软雅黑" panose="020B0503020204020204" pitchFamily="34" charset="-122"/>
                <a:ea typeface="微软雅黑" panose="020B0503020204020204" pitchFamily="34" charset="-122"/>
                <a:sym typeface="Arial" panose="020B0604020202020204" pitchFamily="34" charset="0"/>
              </a:endParaRPr>
            </a:p>
            <a:p>
              <a:r>
                <a:rPr lang="en-US" altLang="zh-CN" sz="1800">
                  <a:latin typeface="微软雅黑" panose="020B0503020204020204" pitchFamily="34" charset="-122"/>
                  <a:ea typeface="微软雅黑" panose="020B0503020204020204" pitchFamily="34" charset="-122"/>
                  <a:sym typeface="Arial" panose="020B0604020202020204" pitchFamily="34" charset="0"/>
                </a:rPr>
                <a:t>2</a:t>
              </a:r>
              <a:r>
                <a:rPr lang="zh-CN" altLang="en-US" sz="1800">
                  <a:latin typeface="微软雅黑" panose="020B0503020204020204" pitchFamily="34" charset="-122"/>
                  <a:ea typeface="微软雅黑" panose="020B0503020204020204" pitchFamily="34" charset="-122"/>
                  <a:sym typeface="Arial" panose="020B0604020202020204" pitchFamily="34" charset="0"/>
                </a:rPr>
                <a:t>、填写“枝江市人民医院护理不良事件报告”。</a:t>
              </a:r>
            </a:p>
          </p:txBody>
        </p:sp>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1309" y="3216995"/>
              <a:ext cx="573917" cy="573917"/>
            </a:xfrm>
            <a:prstGeom prst="rect">
              <a:avLst/>
            </a:prstGeom>
          </p:spPr>
        </p:pic>
      </p:grpSp>
      <p:grpSp>
        <p:nvGrpSpPr>
          <p:cNvPr id="12" name="组合 11"/>
          <p:cNvGrpSpPr/>
          <p:nvPr/>
        </p:nvGrpSpPr>
        <p:grpSpPr>
          <a:xfrm>
            <a:off x="4845792" y="4397435"/>
            <a:ext cx="6698780" cy="1609734"/>
            <a:chOff x="4911308" y="4780570"/>
            <a:chExt cx="6698780" cy="1609734"/>
          </a:xfrm>
        </p:grpSpPr>
        <p:sp>
          <p:nvSpPr>
            <p:cNvPr id="19" name="文本框 18"/>
            <p:cNvSpPr txBox="1"/>
            <p:nvPr/>
          </p:nvSpPr>
          <p:spPr>
            <a:xfrm>
              <a:off x="5504444" y="4912976"/>
              <a:ext cx="6105644" cy="1477328"/>
            </a:xfrm>
            <a:prstGeom prst="rect">
              <a:avLst/>
            </a:prstGeom>
            <a:noFill/>
          </p:spPr>
          <p:txBody>
            <a:bodyPr wrap="square">
              <a:spAutoFit/>
            </a:bodyPr>
            <a:lstStyle/>
            <a:p>
              <a:r>
                <a:rPr lang="zh-CN" altLang="en-US" sz="1800" b="1">
                  <a:latin typeface="微软雅黑" panose="020B0503020204020204" pitchFamily="34" charset="-122"/>
                  <a:ea typeface="微软雅黑" panose="020B0503020204020204" pitchFamily="34" charset="-122"/>
                  <a:sym typeface="Arial" panose="020B0604020202020204" pitchFamily="34" charset="0"/>
                </a:rPr>
                <a:t>持续改进：</a:t>
              </a:r>
              <a:r>
                <a:rPr lang="en-US" altLang="zh-CN" sz="1800">
                  <a:latin typeface="微软雅黑" panose="020B0503020204020204" pitchFamily="34" charset="-122"/>
                  <a:ea typeface="微软雅黑" panose="020B0503020204020204" pitchFamily="34" charset="-122"/>
                  <a:sym typeface="Arial" panose="020B0604020202020204" pitchFamily="34" charset="0"/>
                </a:rPr>
                <a:t>1</a:t>
              </a:r>
              <a:r>
                <a:rPr lang="zh-CN" altLang="en-US" sz="1800">
                  <a:latin typeface="微软雅黑" panose="020B0503020204020204" pitchFamily="34" charset="-122"/>
                  <a:ea typeface="微软雅黑" panose="020B0503020204020204" pitchFamily="34" charset="-122"/>
                  <a:sym typeface="Arial" panose="020B0604020202020204" pitchFamily="34" charset="0"/>
                </a:rPr>
                <a:t>、科室组织质控人员每月检查整改后的效果，及时调整完善各项制度。</a:t>
              </a:r>
              <a:endParaRPr lang="en-US" altLang="zh-CN" sz="1800">
                <a:latin typeface="微软雅黑" panose="020B0503020204020204" pitchFamily="34" charset="-122"/>
                <a:ea typeface="微软雅黑" panose="020B0503020204020204" pitchFamily="34" charset="-122"/>
                <a:sym typeface="Arial" panose="020B0604020202020204" pitchFamily="34" charset="0"/>
              </a:endParaRPr>
            </a:p>
            <a:p>
              <a:r>
                <a:rPr lang="en-US" altLang="zh-CN" sz="1800">
                  <a:latin typeface="微软雅黑" panose="020B0503020204020204" pitchFamily="34" charset="-122"/>
                  <a:ea typeface="微软雅黑" panose="020B0503020204020204" pitchFamily="34" charset="-122"/>
                  <a:sym typeface="Arial" panose="020B0604020202020204" pitchFamily="34" charset="0"/>
                </a:rPr>
                <a:t>2</a:t>
              </a:r>
              <a:r>
                <a:rPr lang="zh-CN" altLang="en-US" sz="1800">
                  <a:latin typeface="微软雅黑" panose="020B0503020204020204" pitchFamily="34" charset="-122"/>
                  <a:ea typeface="微软雅黑" panose="020B0503020204020204" pitchFamily="34" charset="-122"/>
                  <a:sym typeface="Arial" panose="020B0604020202020204" pitchFamily="34" charset="0"/>
                </a:rPr>
                <a:t>、护理部每月对上报的不良事件组织分析讨论，提出整改与防范措施，记录存档。</a:t>
              </a:r>
              <a:endParaRPr lang="en-US" altLang="zh-CN" sz="1800">
                <a:latin typeface="微软雅黑" panose="020B0503020204020204" pitchFamily="34" charset="-122"/>
                <a:ea typeface="微软雅黑" panose="020B0503020204020204" pitchFamily="34" charset="-122"/>
                <a:sym typeface="Arial" panose="020B0604020202020204" pitchFamily="34" charset="0"/>
              </a:endParaRPr>
            </a:p>
            <a:p>
              <a:endParaRPr lang="zh-CN" altLang="en-US" sz="1800">
                <a:latin typeface="微软雅黑" panose="020B0503020204020204" pitchFamily="34" charset="-122"/>
                <a:ea typeface="微软雅黑" panose="020B0503020204020204" pitchFamily="34" charset="-122"/>
                <a:sym typeface="Arial" panose="020B0604020202020204" pitchFamily="34" charset="0"/>
              </a:endParaRPr>
            </a:p>
          </p:txBody>
        </p:sp>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1308" y="4780570"/>
              <a:ext cx="573917" cy="573917"/>
            </a:xfrm>
            <a:prstGeom prst="rect">
              <a:avLst/>
            </a:prstGeom>
          </p:spPr>
        </p:pic>
      </p:grpSp>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129746" y="2578631"/>
            <a:ext cx="3505200" cy="300359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 presetClass="entr" presetSubtype="4" dur="50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42" presetClass="entr" presetSubtype="0" dur="100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42" presetClass="entr" presetSubtype="0" dur="1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3000"/>
                            </p:stCondLst>
                            <p:childTnLst>
                              <p:par>
                                <p:cTn id="26" presetID="42" presetClass="entr" presetSubtype="0" dur="100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7" y="0"/>
            <a:ext cx="12192000" cy="6858000"/>
          </a:xfrm>
          <a:prstGeom prst="rect">
            <a:avLst/>
          </a:prstGeom>
        </p:spPr>
      </p:pic>
      <p:grpSp>
        <p:nvGrpSpPr>
          <p:cNvPr id="3" name="组合 2"/>
          <p:cNvGrpSpPr/>
          <p:nvPr/>
        </p:nvGrpSpPr>
        <p:grpSpPr>
          <a:xfrm>
            <a:off x="5312742" y="899224"/>
            <a:ext cx="5686090" cy="2695174"/>
            <a:chOff x="2512122" y="343157"/>
            <a:chExt cx="7313735" cy="3868558"/>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2269" y="1233287"/>
              <a:ext cx="5547461" cy="2522740"/>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2122" y="343157"/>
              <a:ext cx="2080189" cy="2321345"/>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186743" y="2079903"/>
              <a:ext cx="2639114" cy="2131812"/>
            </a:xfrm>
            <a:prstGeom prst="rect">
              <a:avLst/>
            </a:prstGeom>
          </p:spPr>
        </p:pic>
      </p:grpSp>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656" y="1519366"/>
            <a:ext cx="5161159" cy="5161159"/>
          </a:xfrm>
          <a:prstGeom prst="rect">
            <a:avLst/>
          </a:prstGeom>
        </p:spPr>
      </p:pic>
      <p:sp>
        <p:nvSpPr>
          <p:cNvPr id="33" name="Title 1"/>
          <p:cNvSpPr txBox="1"/>
          <p:nvPr/>
        </p:nvSpPr>
        <p:spPr>
          <a:xfrm>
            <a:off x="4572069" y="3594398"/>
            <a:ext cx="7053942" cy="920299"/>
          </a:xfrm>
          <a:prstGeom prst="rect">
            <a:avLst/>
          </a:prstGeom>
          <a:noFill/>
          <a:ln>
            <a:noFill/>
          </a:ln>
        </p:spPr>
        <p:txBody>
          <a:bodyPr vert="horz" lIns="91440" tIns="45720" rIns="91440" bIns="45720" rtlCol="0" anchor="ctr">
            <a:noAutofit/>
          </a:bodyPr>
          <a:lstStyle>
            <a:defPPr>
              <a:defRPr lang="zh-CN"/>
            </a:defPPr>
            <a:lvl1pPr marR="0" lvl="0" indent="0" algn="ctr" fontAlgn="auto">
              <a:lnSpc>
                <a:spcPct val="90000"/>
              </a:lnSpc>
              <a:spcBef>
                <a:spcPct val="0"/>
              </a:spcBef>
              <a:spcAft>
                <a:spcPct val="0"/>
              </a:spcAft>
              <a:buClrTx/>
              <a:buSzTx/>
              <a:buFontTx/>
              <a:buNone/>
              <a:defRPr kumimoji="0" sz="5400" b="0" i="0" u="none" strike="noStrike" cap="none" spc="0" normalizeH="0" baseline="0">
                <a:ln>
                  <a:noFill/>
                </a:ln>
                <a:solidFill>
                  <a:srgbClr val="0070C0"/>
                </a:solidFill>
                <a:effectLst/>
                <a:uLnTx/>
                <a:uFillTx/>
                <a:latin typeface="钉钉进步体" panose="00020600040101010101" pitchFamily="18" charset="-122"/>
                <a:ea typeface="钉钉进步体" panose="00020600040101010101" pitchFamily="18" charset="-122"/>
                <a:cs typeface="+mj-cs"/>
              </a:defRPr>
            </a:lvl1pPr>
          </a:lstStyle>
          <a:p>
            <a:r>
              <a:rPr lang="zh-CN" altLang="en-US" dirty="0">
                <a:sym typeface="Arial" panose="020B0604020202020204" pitchFamily="34" charset="0"/>
              </a:rPr>
              <a:t>不良事件案例分析</a:t>
            </a:r>
          </a:p>
        </p:txBody>
      </p:sp>
      <p:sp>
        <p:nvSpPr>
          <p:cNvPr id="34" name="矩形 33"/>
          <p:cNvSpPr/>
          <p:nvPr/>
        </p:nvSpPr>
        <p:spPr>
          <a:xfrm>
            <a:off x="5240593" y="4466298"/>
            <a:ext cx="6569538" cy="535531"/>
          </a:xfrm>
          <a:prstGeom prst="rect">
            <a:avLst/>
          </a:prstGeom>
          <a:noFill/>
          <a:ln>
            <a:noFill/>
          </a:ln>
        </p:spPr>
        <p:txBody>
          <a:bodyPr wrap="square">
            <a:spAutoFit/>
          </a:bodyPr>
          <a:lstStyle/>
          <a:p>
            <a:pPr marL="0" marR="0" lvl="0" indent="0" algn="ctr" defTabSz="914400" rtl="0" eaLnBrk="1" fontAlgn="auto"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We have many PowerPoint </a:t>
            </a:r>
            <a:r>
              <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templates</a:t>
            </a: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 that has been specifically designed to help anyone that is stepping into the world of PowerPoint for the very first time.</a:t>
            </a:r>
            <a:endPar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5" name="文本框 34"/>
          <p:cNvSpPr txBox="1"/>
          <p:nvPr/>
        </p:nvSpPr>
        <p:spPr>
          <a:xfrm>
            <a:off x="4914452" y="2074980"/>
            <a:ext cx="6369177" cy="830997"/>
          </a:xfrm>
          <a:prstGeom prst="rect">
            <a:avLst/>
          </a:prstGeom>
          <a:noFill/>
        </p:spPr>
        <p:txBody>
          <a:bodyPr wrap="square">
            <a:spAutoFit/>
          </a:bodyPr>
          <a:lstStyle/>
          <a:p>
            <a:pPr algn="ctr"/>
            <a:r>
              <a:rPr lang="zh-CN" altLang="en-US" sz="4800" b="1" dirty="0">
                <a:ln w="0">
                  <a:noFill/>
                </a:ln>
                <a:solidFill>
                  <a:srgbClr val="0070C0"/>
                </a:solidFill>
                <a:latin typeface="微软雅黑" panose="020B0503020204020204" pitchFamily="34" charset="-122"/>
                <a:ea typeface="微软雅黑" panose="020B0503020204020204" pitchFamily="34" charset="-122"/>
              </a:rPr>
              <a:t>第四章节</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ur="5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16" dur="5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nodeType="afterGroup">
                            <p:stCondLst>
                              <p:cond delay="1000"/>
                            </p:stCondLst>
                            <p:childTnLst>
                              <p:par>
                                <p:cTn id="16" presetID="22" presetClass="entr" presetSubtype="4" dur="50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childTnLst>
                          </p:cTn>
                        </p:par>
                        <p:par>
                          <p:cTn id="19" fill="hold" nodeType="afterGroup">
                            <p:stCondLst>
                              <p:cond delay="1500"/>
                            </p:stCondLst>
                            <p:childTnLst>
                              <p:par>
                                <p:cTn id="20" presetID="53" presetClass="entr" presetSubtype="16" fill="hold" nodeType="afterEffect">
                                  <p:stCondLst>
                                    <p:cond delay="0"/>
                                  </p:stCondLst>
                                  <p:iterate type="lt">
                                    <p:tmPct val="10000"/>
                                  </p:iterate>
                                  <p:childTnLst>
                                    <p:set>
                                      <p:cBhvr>
                                        <p:cTn id="21" dur="1" fill="hold">
                                          <p:stCondLst>
                                            <p:cond delay="0"/>
                                          </p:stCondLst>
                                        </p:cTn>
                                        <p:tgtEl>
                                          <p:spTgt spid="33">
                                            <p:txEl>
                                              <p:pRg st="0" end="0"/>
                                            </p:txEl>
                                          </p:spTgt>
                                        </p:tgtEl>
                                        <p:attrNameLst>
                                          <p:attrName>style.visibility</p:attrName>
                                        </p:attrNameLst>
                                      </p:cBhvr>
                                      <p:to>
                                        <p:strVal val="visible"/>
                                      </p:to>
                                    </p:set>
                                    <p:anim calcmode="lin" valueType="num">
                                      <p:cBhvr>
                                        <p:cTn id="22"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3">
                                            <p:txEl>
                                              <p:pRg st="0" end="0"/>
                                            </p:txEl>
                                          </p:spTgt>
                                        </p:tgtEl>
                                      </p:cBhvr>
                                    </p:animEffect>
                                  </p:childTnLst>
                                </p:cTn>
                              </p:par>
                            </p:childTnLst>
                          </p:cTn>
                        </p:par>
                        <p:par>
                          <p:cTn id="25" fill="hold" nodeType="afterGroup">
                            <p:stCondLst>
                              <p:cond delay="2350"/>
                            </p:stCondLst>
                            <p:childTnLst>
                              <p:par>
                                <p:cTn id="26" presetID="14" presetClass="entr" presetSubtype="10" dur="50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6">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6" name="PA-文本框 1"/>
          <p:cNvSpPr txBox="1"/>
          <p:nvPr>
            <p:custDataLst>
              <p:tags r:id="rId1"/>
            </p:custDataLst>
          </p:nvPr>
        </p:nvSpPr>
        <p:spPr>
          <a:xfrm>
            <a:off x="570803" y="2439518"/>
            <a:ext cx="6197714" cy="337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866775" fontAlgn="base">
              <a:lnSpc>
                <a:spcPct val="150000"/>
              </a:lnSpc>
              <a:spcBef>
                <a:spcPct val="0"/>
              </a:spcBef>
              <a:spcAft>
                <a:spcPct val="0"/>
              </a:spcAft>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285750" indent="-285750">
              <a:buFont typeface="Wingdings" panose="05000000000000000000" pitchFamily="2" charset="2"/>
              <a:buChar char="Ø"/>
            </a:pPr>
            <a:r>
              <a:rPr lang="zh-CN" altLang="en-US">
                <a:sym typeface="Arial" panose="020B0604020202020204" pitchFamily="34" charset="0"/>
              </a:rPr>
              <a:t>把青霉素误用在有青霉素过敏史的患者身上，导致青霉素过敏性休克，紧急处理后无好转，抢救无效死亡。应属于</a:t>
            </a:r>
            <a:r>
              <a:rPr lang="en-US" altLang="zh-CN">
                <a:sym typeface="Arial" panose="020B0604020202020204" pitchFamily="34" charset="0"/>
              </a:rPr>
              <a:t>Ⅰ</a:t>
            </a:r>
            <a:r>
              <a:rPr lang="zh-CN" altLang="en-US">
                <a:sym typeface="Arial" panose="020B0604020202020204" pitchFamily="34" charset="0"/>
              </a:rPr>
              <a:t>级事件。</a:t>
            </a:r>
          </a:p>
          <a:p>
            <a:pPr marL="285750" indent="-285750">
              <a:buFont typeface="Wingdings" panose="05000000000000000000" pitchFamily="2" charset="2"/>
              <a:buChar char="Ø"/>
            </a:pPr>
            <a:endParaRPr lang="zh-CN" altLang="en-US">
              <a:sym typeface="Arial" panose="020B0604020202020204" pitchFamily="34" charset="0"/>
            </a:endParaRPr>
          </a:p>
          <a:p>
            <a:pPr marL="285750" indent="-285750">
              <a:buFont typeface="Wingdings" panose="05000000000000000000" pitchFamily="2" charset="2"/>
              <a:buChar char="Ø"/>
            </a:pPr>
            <a:r>
              <a:rPr lang="zh-CN" altLang="en-US">
                <a:sym typeface="Arial" panose="020B0604020202020204" pitchFamily="34" charset="0"/>
              </a:rPr>
              <a:t>把青霉素误用在有青霉素过敏史的患者身上，导致青霉素过敏性休克，紧急处理后仍需要转ICU继续治疗。应属于</a:t>
            </a:r>
            <a:r>
              <a:rPr lang="en-US" altLang="zh-CN">
                <a:sym typeface="Arial" panose="020B0604020202020204" pitchFamily="34" charset="0"/>
              </a:rPr>
              <a:t>Ⅱ</a:t>
            </a:r>
            <a:r>
              <a:rPr lang="zh-CN" altLang="en-US">
                <a:sym typeface="Arial" panose="020B0604020202020204" pitchFamily="34" charset="0"/>
              </a:rPr>
              <a:t>级事件。</a:t>
            </a:r>
          </a:p>
          <a:p>
            <a:pPr marL="285750" indent="-285750">
              <a:buFont typeface="Wingdings" panose="05000000000000000000" pitchFamily="2" charset="2"/>
              <a:buChar char="Ø"/>
            </a:pPr>
            <a:endParaRPr lang="zh-CN" altLang="en-US">
              <a:sym typeface="Arial" panose="020B0604020202020204" pitchFamily="34" charset="0"/>
            </a:endParaRPr>
          </a:p>
          <a:p>
            <a:pPr marL="285750" indent="-285750">
              <a:buFont typeface="Wingdings" panose="05000000000000000000" pitchFamily="2" charset="2"/>
              <a:buChar char="Ø"/>
            </a:pPr>
            <a:r>
              <a:rPr lang="zh-CN" altLang="en-US">
                <a:sym typeface="Arial" panose="020B0604020202020204" pitchFamily="34" charset="0"/>
              </a:rPr>
              <a:t>因为接错瓶，误把有耳毒性的药物给一患儿使用导致听力丧失。应属于</a:t>
            </a:r>
            <a:r>
              <a:rPr lang="en-US" altLang="zh-CN">
                <a:sym typeface="Arial" panose="020B0604020202020204" pitchFamily="34" charset="0"/>
              </a:rPr>
              <a:t>Ⅱ</a:t>
            </a:r>
            <a:r>
              <a:rPr lang="zh-CN" altLang="en-US">
                <a:sym typeface="Arial" panose="020B0604020202020204" pitchFamily="34" charset="0"/>
              </a:rPr>
              <a:t>级事件。</a:t>
            </a:r>
          </a:p>
          <a:p>
            <a:pPr marL="285750" indent="-285750">
              <a:buFont typeface="Wingdings" panose="05000000000000000000" pitchFamily="2" charset="2"/>
              <a:buChar char="Ø"/>
            </a:pPr>
            <a:endParaRPr lang="zh-CN" altLang="en-US">
              <a:sym typeface="Arial" panose="020B0604020202020204" pitchFamily="34" charset="0"/>
            </a:endParaRPr>
          </a:p>
        </p:txBody>
      </p:sp>
      <p:grpSp>
        <p:nvGrpSpPr>
          <p:cNvPr id="8" name="PA-组合 7"/>
          <p:cNvGrpSpPr/>
          <p:nvPr>
            <p:custDataLst>
              <p:tags r:id="rId2"/>
            </p:custDataLst>
          </p:nvPr>
        </p:nvGrpSpPr>
        <p:grpSpPr>
          <a:xfrm>
            <a:off x="875817" y="1679768"/>
            <a:ext cx="4260029" cy="476621"/>
            <a:chOff x="6723" y="4700"/>
            <a:chExt cx="13526" cy="1991"/>
          </a:xfrm>
          <a:solidFill>
            <a:srgbClr val="03979A"/>
          </a:solidFill>
        </p:grpSpPr>
        <p:sp>
          <p:nvSpPr>
            <p:cNvPr id="9" name="PA-圆角矩形 2"/>
            <p:cNvSpPr/>
            <p:nvPr>
              <p:custDataLst>
                <p:tags r:id="rId3"/>
              </p:custDataLst>
            </p:nvPr>
          </p:nvSpPr>
          <p:spPr>
            <a:xfrm>
              <a:off x="6723" y="4700"/>
              <a:ext cx="13526" cy="1991"/>
            </a:xfrm>
            <a:prstGeom prst="roundRect">
              <a:avLst>
                <a:gd name="adj"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68953" tIns="34477" rIns="68953" bIns="34477" rtlCol="0" anchor="ctr"/>
            <a:lstStyle/>
            <a:p>
              <a:pPr marL="0" marR="0" lvl="0" indent="0" algn="ctr" defTabSz="866775"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PA-MH_Entry_1"/>
            <p:cNvSpPr/>
            <p:nvPr>
              <p:custDataLst>
                <p:tags r:id="rId4"/>
              </p:custDataLst>
            </p:nvPr>
          </p:nvSpPr>
          <p:spPr>
            <a:xfrm>
              <a:off x="6723" y="4891"/>
              <a:ext cx="12806" cy="180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grp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marL="457200" marR="0" lvl="0" indent="-457200" algn="ctr" defTabSz="866775" rtl="0" eaLnBrk="1" fontAlgn="base" latinLnBrk="0" hangingPunct="1">
                <a:lnSpc>
                  <a:spcPct val="100000"/>
                </a:lnSpc>
                <a:spcBef>
                  <a:spcPct val="0"/>
                </a:spcBef>
                <a:spcAft>
                  <a:spcPct val="0"/>
                </a:spcAft>
                <a:buClrTx/>
                <a:buSzTx/>
                <a:buFont typeface="Wingdings" panose="05000000000000000000" pitchFamily="2" charset="2"/>
                <a:buChar char="p"/>
                <a:defRPr/>
              </a:pPr>
              <a:r>
                <a:rPr lang="zh-CN" altLang="en-US" sz="2800" b="1" noProof="1">
                  <a:solidFill>
                    <a:schemeClr val="bg1"/>
                  </a:solidFill>
                  <a:latin typeface="Arial" panose="020B0604020202020204" pitchFamily="34" charset="0"/>
                  <a:ea typeface="微软雅黑" panose="020B0503020204020204" pitchFamily="34" charset="-122"/>
                  <a:sym typeface="Arial" panose="020B0604020202020204" pitchFamily="34" charset="0"/>
                </a:rPr>
                <a:t>发生在我们身边的事</a:t>
              </a:r>
              <a:endParaRPr kumimoji="0" lang="zh-CN" altLang="en-US" sz="28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pic>
        <p:nvPicPr>
          <p:cNvPr id="12" name="图片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17904" y="999721"/>
            <a:ext cx="5489174" cy="548917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nodeType="afterGroup">
                            <p:stCondLst>
                              <p:cond delay="500"/>
                            </p:stCondLst>
                            <p:childTnLst>
                              <p:par>
                                <p:cTn id="11" presetID="22" presetClass="entr" presetSubtype="8" dur="50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nodeType="afterGroup">
                            <p:stCondLst>
                              <p:cond delay="1000"/>
                            </p:stCondLst>
                            <p:childTnLst>
                              <p:par>
                                <p:cTn id="15" presetID="22" presetClass="entr" presetSubtype="4" dur="5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15" name="文本框 14"/>
          <p:cNvSpPr txBox="1"/>
          <p:nvPr/>
        </p:nvSpPr>
        <p:spPr>
          <a:xfrm>
            <a:off x="1096217" y="3026966"/>
            <a:ext cx="3907422" cy="3298147"/>
          </a:xfrm>
          <a:prstGeom prst="rect">
            <a:avLst/>
          </a:prstGeom>
          <a:noFill/>
        </p:spPr>
        <p:txBody>
          <a:bodyPr wrap="square">
            <a:spAutoFit/>
          </a:bodyPr>
          <a:lstStyle/>
          <a:p>
            <a:pPr>
              <a:lnSpc>
                <a:spcPct val="130000"/>
              </a:lnSpc>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给药内容错误：</a:t>
            </a:r>
          </a:p>
          <a:p>
            <a:pPr>
              <a:lnSpc>
                <a:spcPct val="1300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1.22床患者医嘱NS100ml＋奥美拉唑</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40mg</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静脉滴注，医生要求立即输入，护士认为32床加好的也是此药可以先挪用，结果输液后发现32床实际配置的是NS100ml＋奥拉西坦</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40mg</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，患者</a:t>
            </a:r>
            <a:r>
              <a:rPr lang="en-US" altLang="zh-CN" sz="1800" err="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未诉不适</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。应属于</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Ⅲ</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p>
          <a:p>
            <a:pPr>
              <a:lnSpc>
                <a:spcPct val="130000"/>
              </a:lnSpc>
              <a:buNone/>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30000"/>
              </a:lnSpc>
              <a:buNone/>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4" name="组合 3"/>
          <p:cNvGrpSpPr/>
          <p:nvPr/>
        </p:nvGrpSpPr>
        <p:grpSpPr>
          <a:xfrm>
            <a:off x="868100" y="1555432"/>
            <a:ext cx="6722982" cy="4486552"/>
            <a:chOff x="868100" y="1555432"/>
            <a:chExt cx="6722982" cy="4486552"/>
          </a:xfrm>
        </p:grpSpPr>
        <p:grpSp>
          <p:nvGrpSpPr>
            <p:cNvPr id="6" name="组合 5"/>
            <p:cNvGrpSpPr/>
            <p:nvPr/>
          </p:nvGrpSpPr>
          <p:grpSpPr>
            <a:xfrm>
              <a:off x="868100" y="1555432"/>
              <a:ext cx="4363657" cy="4486552"/>
              <a:chOff x="393538" y="1462835"/>
              <a:chExt cx="4363657" cy="4486552"/>
            </a:xfrm>
          </p:grpSpPr>
          <p:sp>
            <p:nvSpPr>
              <p:cNvPr id="8" name="矩形 7"/>
              <p:cNvSpPr/>
              <p:nvPr/>
            </p:nvSpPr>
            <p:spPr>
              <a:xfrm>
                <a:off x="393538" y="1671962"/>
                <a:ext cx="4363657" cy="427742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69764" y="1462835"/>
                <a:ext cx="3659168" cy="1169312"/>
                <a:chOff x="8181733" y="965124"/>
                <a:chExt cx="2634589" cy="1169312"/>
              </a:xfrm>
            </p:grpSpPr>
            <p:sp>
              <p:nvSpPr>
                <p:cNvPr id="10" name="Trapezoid 10"/>
                <p:cNvSpPr/>
                <p:nvPr/>
              </p:nvSpPr>
              <p:spPr>
                <a:xfrm>
                  <a:off x="8181733" y="965971"/>
                  <a:ext cx="2634589" cy="208280"/>
                </a:xfrm>
                <a:prstGeom prst="trapezoid">
                  <a:avLst>
                    <a:gd name="adj" fmla="val 67927"/>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ysClr val="windowText" lastClr="000000"/>
                    </a:solidFill>
                    <a:cs typeface="+mn-ea"/>
                    <a:sym typeface="+mn-lt"/>
                  </a:endParaRPr>
                </a:p>
              </p:txBody>
            </p:sp>
            <p:sp>
              <p:nvSpPr>
                <p:cNvPr id="12" name="Pentagon 9"/>
                <p:cNvSpPr/>
                <p:nvPr/>
              </p:nvSpPr>
              <p:spPr>
                <a:xfrm rot="5400000">
                  <a:off x="8914374" y="478083"/>
                  <a:ext cx="1169312" cy="2143394"/>
                </a:xfrm>
                <a:prstGeom prst="homePlate">
                  <a:avLst>
                    <a:gd name="adj" fmla="val 31720"/>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ysClr val="windowText" lastClr="000000"/>
                    </a:solidFill>
                    <a:cs typeface="+mn-ea"/>
                    <a:sym typeface="+mn-lt"/>
                  </a:endParaRPr>
                </a:p>
              </p:txBody>
            </p:sp>
          </p:grpSp>
        </p:grpSp>
        <p:sp>
          <p:nvSpPr>
            <p:cNvPr id="16" name="文本框 15"/>
            <p:cNvSpPr txBox="1"/>
            <p:nvPr/>
          </p:nvSpPr>
          <p:spPr>
            <a:xfrm>
              <a:off x="1485438" y="1809610"/>
              <a:ext cx="6105644" cy="461665"/>
            </a:xfrm>
            <a:prstGeom prst="rect">
              <a:avLst/>
            </a:prstGeom>
            <a:noFill/>
          </p:spPr>
          <p:txBody>
            <a:bodyPr wrap="square">
              <a:spAutoFit/>
            </a:bodyPr>
            <a:lstStyle/>
            <a:p>
              <a:r>
                <a:rPr lang="zh-CN" altLang="en-US" sz="2400" b="1" noProof="1">
                  <a:solidFill>
                    <a:schemeClr val="bg1"/>
                  </a:solidFill>
                  <a:latin typeface="Arial" panose="020B0604020202020204" pitchFamily="34" charset="0"/>
                  <a:ea typeface="微软雅黑" panose="020B0503020204020204" pitchFamily="34" charset="-122"/>
                  <a:sym typeface="Arial" panose="020B0604020202020204" pitchFamily="34" charset="0"/>
                </a:rPr>
                <a:t>发生在我们身边的事</a:t>
              </a:r>
              <a:endParaRPr lang="zh-CN" altLang="en-US" sz="2400">
                <a:solidFill>
                  <a:schemeClr val="bg1"/>
                </a:solidFill>
              </a:endParaRPr>
            </a:p>
          </p:txBody>
        </p:sp>
      </p:grpSp>
      <p:sp>
        <p:nvSpPr>
          <p:cNvPr id="17" name="文本框 16"/>
          <p:cNvSpPr txBox="1"/>
          <p:nvPr/>
        </p:nvSpPr>
        <p:spPr>
          <a:xfrm>
            <a:off x="7140252" y="3026966"/>
            <a:ext cx="3907422" cy="2862322"/>
          </a:xfrm>
          <a:prstGeom prst="rect">
            <a:avLst/>
          </a:prstGeom>
          <a:noFill/>
        </p:spPr>
        <p:txBody>
          <a:bodyPr wrap="square">
            <a:spAutoFit/>
          </a:bodyPr>
          <a:lstStyle/>
          <a:p>
            <a:pPr fontAlgn="base"/>
            <a:r>
              <a:rPr lang="zh-CN" altLang="en-US"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术中，巡回发现治疗台上有一只空氯化钾安瓶</a:t>
            </a:r>
          </a:p>
          <a:p>
            <a:pPr fontAlgn="base"/>
            <a:r>
              <a:rPr lang="zh-CN" altLang="en-US"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急问谁用的这只药？都说没有用。这时巡回护士一看说：这好像是我刚才放下的，原来他把氯化钾当成氯化钠用来配药了，幸好还没有推药，大家都吓出了身冷汗。后来这位护士说</a:t>
            </a:r>
            <a:r>
              <a:rPr lang="en-US" altLang="zh-CN"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我是从氯化钠的盒子里拿的药</a:t>
            </a:r>
            <a:r>
              <a:rPr lang="en-US" altLang="zh-CN"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我们是否都应该把好每一关因为“我们是在和生命打交道。”</a:t>
            </a:r>
            <a:r>
              <a:rPr lang="en-US" altLang="zh-CN"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Ⅳ</a:t>
            </a:r>
            <a:r>
              <a:rPr lang="zh-CN" altLang="en-US"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p>
          <a:p>
            <a:pPr fontAlgn="base"/>
            <a:r>
              <a:rPr lang="zh-CN" altLang="en-US"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警示：抽药前、抽药中、抽药后都应仔细核对</a:t>
            </a:r>
            <a:endParaRPr lang="en-US" altLang="zh-CN" sz="1600" noProof="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 name="组合 17"/>
          <p:cNvGrpSpPr/>
          <p:nvPr/>
        </p:nvGrpSpPr>
        <p:grpSpPr>
          <a:xfrm>
            <a:off x="6912135" y="1555432"/>
            <a:ext cx="6722982" cy="4486552"/>
            <a:chOff x="868100" y="1555432"/>
            <a:chExt cx="6722982" cy="4486552"/>
          </a:xfrm>
        </p:grpSpPr>
        <p:grpSp>
          <p:nvGrpSpPr>
            <p:cNvPr id="19" name="组合 18"/>
            <p:cNvGrpSpPr/>
            <p:nvPr/>
          </p:nvGrpSpPr>
          <p:grpSpPr>
            <a:xfrm>
              <a:off x="868100" y="1555432"/>
              <a:ext cx="4363657" cy="4486552"/>
              <a:chOff x="393538" y="1462835"/>
              <a:chExt cx="4363657" cy="4486552"/>
            </a:xfrm>
          </p:grpSpPr>
          <p:sp>
            <p:nvSpPr>
              <p:cNvPr id="21" name="矩形 20"/>
              <p:cNvSpPr/>
              <p:nvPr/>
            </p:nvSpPr>
            <p:spPr>
              <a:xfrm>
                <a:off x="393538" y="1671962"/>
                <a:ext cx="4363657" cy="427742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669764" y="1462835"/>
                <a:ext cx="3659168" cy="1169312"/>
                <a:chOff x="8181733" y="965124"/>
                <a:chExt cx="2634589" cy="1169312"/>
              </a:xfrm>
            </p:grpSpPr>
            <p:sp>
              <p:nvSpPr>
                <p:cNvPr id="23" name="Trapezoid 10"/>
                <p:cNvSpPr/>
                <p:nvPr/>
              </p:nvSpPr>
              <p:spPr>
                <a:xfrm>
                  <a:off x="8181733" y="965971"/>
                  <a:ext cx="2634589" cy="208280"/>
                </a:xfrm>
                <a:prstGeom prst="trapezoid">
                  <a:avLst>
                    <a:gd name="adj" fmla="val 67927"/>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ysClr val="windowText" lastClr="000000"/>
                    </a:solidFill>
                    <a:cs typeface="+mn-ea"/>
                    <a:sym typeface="+mn-lt"/>
                  </a:endParaRPr>
                </a:p>
              </p:txBody>
            </p:sp>
            <p:sp>
              <p:nvSpPr>
                <p:cNvPr id="24" name="Pentagon 9"/>
                <p:cNvSpPr/>
                <p:nvPr/>
              </p:nvSpPr>
              <p:spPr>
                <a:xfrm rot="5400000">
                  <a:off x="8914374" y="478083"/>
                  <a:ext cx="1169312" cy="2143394"/>
                </a:xfrm>
                <a:prstGeom prst="homePlate">
                  <a:avLst>
                    <a:gd name="adj" fmla="val 31720"/>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ysClr val="windowText" lastClr="000000"/>
                    </a:solidFill>
                    <a:cs typeface="+mn-ea"/>
                    <a:sym typeface="+mn-lt"/>
                  </a:endParaRPr>
                </a:p>
              </p:txBody>
            </p:sp>
          </p:grpSp>
        </p:grpSp>
        <p:sp>
          <p:nvSpPr>
            <p:cNvPr id="20" name="文本框 19"/>
            <p:cNvSpPr txBox="1"/>
            <p:nvPr/>
          </p:nvSpPr>
          <p:spPr>
            <a:xfrm>
              <a:off x="1485438" y="1809610"/>
              <a:ext cx="6105644" cy="461665"/>
            </a:xfrm>
            <a:prstGeom prst="rect">
              <a:avLst/>
            </a:prstGeom>
            <a:noFill/>
          </p:spPr>
          <p:txBody>
            <a:bodyPr wrap="square">
              <a:spAutoFit/>
            </a:bodyPr>
            <a:lstStyle/>
            <a:p>
              <a:r>
                <a:rPr lang="zh-CN" altLang="en-US" sz="2400" b="1" noProof="1">
                  <a:solidFill>
                    <a:schemeClr val="bg1"/>
                  </a:solidFill>
                  <a:latin typeface="Arial" panose="020B0604020202020204" pitchFamily="34" charset="0"/>
                  <a:ea typeface="微软雅黑" panose="020B0503020204020204" pitchFamily="34" charset="-122"/>
                  <a:sym typeface="Arial" panose="020B0604020202020204" pitchFamily="34" charset="0"/>
                </a:rPr>
                <a:t>发生在我们身边的事</a:t>
              </a:r>
              <a:endParaRPr lang="zh-CN" altLang="en-US" sz="2400">
                <a:solidFill>
                  <a:schemeClr val="bg1"/>
                </a:solidFill>
              </a:endParaRPr>
            </a:p>
          </p:txBody>
        </p:sp>
      </p:grpSp>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30200" y="3055953"/>
            <a:ext cx="3083493" cy="3083493"/>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dur="50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par>
                          <p:cTn id="14" fill="hold" nodeType="afterGroup">
                            <p:stCondLst>
                              <p:cond delay="1500"/>
                            </p:stCondLst>
                            <p:childTnLst>
                              <p:par>
                                <p:cTn id="15" presetID="42" presetClass="entr" presetSubtype="0" dur="100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2500"/>
                            </p:stCondLst>
                            <p:childTnLst>
                              <p:par>
                                <p:cTn id="21" presetID="22" presetClass="entr" presetSubtype="4" dur="50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par>
                          <p:cTn id="24" fill="hold" nodeType="afterGroup">
                            <p:stCondLst>
                              <p:cond delay="3000"/>
                            </p:stCondLst>
                            <p:childTnLst>
                              <p:par>
                                <p:cTn id="25" presetID="22" presetClass="entr" presetSubtype="4" dur="50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6" name="矩形 5"/>
          <p:cNvSpPr/>
          <p:nvPr/>
        </p:nvSpPr>
        <p:spPr>
          <a:xfrm>
            <a:off x="1183063" y="1819864"/>
            <a:ext cx="9256851" cy="3906961"/>
          </a:xfrm>
          <a:prstGeom prst="rect">
            <a:avLst/>
          </a:pr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 name="矩形 7"/>
          <p:cNvSpPr/>
          <p:nvPr/>
        </p:nvSpPr>
        <p:spPr>
          <a:xfrm>
            <a:off x="985051" y="2002195"/>
            <a:ext cx="468747" cy="3290219"/>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rPr>
              <a:t>发生在实习生身上的事</a:t>
            </a:r>
            <a:endParaRPr lang="zh-CN" altLang="en-US" b="1">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760624" y="2171355"/>
            <a:ext cx="6105644" cy="2951898"/>
          </a:xfrm>
          <a:prstGeom prst="rect">
            <a:avLst/>
          </a:prstGeom>
          <a:noFill/>
        </p:spPr>
        <p:txBody>
          <a:bodyPr wrap="square">
            <a:spAutoFit/>
          </a:bodyPr>
          <a:lstStyle/>
          <a:p>
            <a:pPr marL="0" indent="0">
              <a:lnSpc>
                <a:spcPct val="150000"/>
              </a:lnSpc>
              <a:buNone/>
            </a:pPr>
            <a:r>
              <a:rPr lang="zh-CN" altLang="en-US" sz="1800">
                <a:latin typeface="微软雅黑" panose="020B0503020204020204" pitchFamily="34" charset="-122"/>
                <a:ea typeface="微软雅黑" panose="020B0503020204020204" pitchFamily="34" charset="-122"/>
                <a:sym typeface="Arial" panose="020B0604020202020204" pitchFamily="34" charset="0"/>
              </a:rPr>
              <a:t>20</a:t>
            </a:r>
            <a:r>
              <a:rPr lang="en-US" altLang="zh-CN" sz="1800">
                <a:latin typeface="微软雅黑" panose="020B0503020204020204" pitchFamily="34" charset="-122"/>
                <a:ea typeface="微软雅黑" panose="020B0503020204020204" pitchFamily="34" charset="-122"/>
                <a:sym typeface="Arial" panose="020B0604020202020204" pitchFamily="34" charset="0"/>
              </a:rPr>
              <a:t>xx</a:t>
            </a:r>
            <a:r>
              <a:rPr lang="zh-CN" altLang="en-US" sz="1800">
                <a:latin typeface="微软雅黑" panose="020B0503020204020204" pitchFamily="34" charset="-122"/>
                <a:ea typeface="微软雅黑" panose="020B0503020204020204" pitchFamily="34" charset="-122"/>
                <a:sym typeface="Arial" panose="020B0604020202020204" pitchFamily="34" charset="0"/>
              </a:rPr>
              <a:t>年1月25日11：</a:t>
            </a:r>
            <a:r>
              <a:rPr lang="en-US" altLang="zh-CN" sz="1800">
                <a:latin typeface="微软雅黑" panose="020B0503020204020204" pitchFamily="34" charset="-122"/>
                <a:ea typeface="微软雅黑" panose="020B0503020204020204" pitchFamily="34" charset="-122"/>
                <a:sym typeface="Arial" panose="020B0604020202020204" pitchFamily="34" charset="0"/>
              </a:rPr>
              <a:t>00</a:t>
            </a:r>
            <a:r>
              <a:rPr lang="zh-CN" altLang="en-US" sz="1800">
                <a:latin typeface="微软雅黑" panose="020B0503020204020204" pitchFamily="34" charset="-122"/>
                <a:ea typeface="微软雅黑" panose="020B0503020204020204" pitchFamily="34" charset="-122"/>
                <a:sym typeface="Arial" panose="020B0604020202020204" pitchFamily="34" charset="0"/>
              </a:rPr>
              <a:t>左右44床家属来治疗室说：“盐水挂完了，并说铃坏了”，实习生拿了42床黄庭顺的奥美拉唑，问是黄庭顺吗，家属含糊答应是，接液体时家属问什么作用？回答：“护胃的”家属表示疑问：“昨天没有这瓶药”回答：“今天临时加的”并自己在输液卡上加上了这瓶药，液体快输完时，家属发现输液袋上姓名不对，来询问，发现接错液体。</a:t>
            </a:r>
          </a:p>
        </p:txBody>
      </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88802" y="1399274"/>
            <a:ext cx="5089542" cy="508954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75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22" presetClass="entr" presetSubtype="4" dur="75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750"/>
                                        <p:tgtEl>
                                          <p:spTgt spid="8"/>
                                        </p:tgtEl>
                                      </p:cBhvr>
                                    </p:animEffect>
                                  </p:childTnLst>
                                </p:cTn>
                              </p:par>
                            </p:childTnLst>
                          </p:cTn>
                        </p:par>
                        <p:par>
                          <p:cTn id="14" fill="hold" nodeType="afterGroup">
                            <p:stCondLst>
                              <p:cond delay="1500"/>
                            </p:stCondLst>
                            <p:childTnLst>
                              <p:par>
                                <p:cTn id="15" presetID="22" presetClass="entr" presetSubtype="8" dur="50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nodeType="afterGroup">
                            <p:stCondLst>
                              <p:cond delay="2000"/>
                            </p:stCondLst>
                            <p:childTnLst>
                              <p:par>
                                <p:cTn id="19" presetID="22" presetClass="entr" presetSubtype="4" dur="50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8" name="文本框 7"/>
          <p:cNvSpPr txBox="1"/>
          <p:nvPr/>
        </p:nvSpPr>
        <p:spPr>
          <a:xfrm>
            <a:off x="1134241" y="2602413"/>
            <a:ext cx="7277936" cy="3413563"/>
          </a:xfrm>
          <a:prstGeom prst="rect">
            <a:avLst/>
          </a:prstGeom>
          <a:noFill/>
        </p:spPr>
        <p:txBody>
          <a:bodyPr wrap="square">
            <a:spAutoFit/>
          </a:bodyPr>
          <a:lstStyle/>
          <a:p>
            <a:pPr>
              <a:lnSpc>
                <a:spcPct val="150000"/>
              </a:lnSpc>
            </a:pPr>
            <a:r>
              <a:rPr lang="zh-CN" altLang="en-US">
                <a:latin typeface="微软雅黑" panose="020B0503020204020204" pitchFamily="34" charset="-122"/>
                <a:ea typeface="微软雅黑" panose="020B0503020204020204" pitchFamily="34" charset="-122"/>
                <a:sym typeface="Arial" panose="020B0604020202020204" pitchFamily="34" charset="0"/>
              </a:rPr>
              <a:t>实习生</a:t>
            </a:r>
          </a:p>
          <a:p>
            <a:pPr>
              <a:lnSpc>
                <a:spcPct val="150000"/>
              </a:lnSpc>
            </a:pPr>
            <a:r>
              <a:rPr lang="zh-CN" altLang="en-US" sz="1800">
                <a:latin typeface="微软雅黑" panose="020B0503020204020204" pitchFamily="34" charset="-122"/>
                <a:ea typeface="微软雅黑" panose="020B0503020204020204" pitchFamily="34" charset="-122"/>
                <a:sym typeface="Arial" panose="020B0604020202020204" pitchFamily="34" charset="0"/>
              </a:rPr>
              <a:t>1、查对不到位，要求问：“您叫什么名字？</a:t>
            </a:r>
            <a:r>
              <a:rPr lang="en-US" altLang="zh-CN" sz="1800">
                <a:latin typeface="微软雅黑" panose="020B0503020204020204" pitchFamily="34" charset="-122"/>
                <a:ea typeface="微软雅黑" panose="020B0503020204020204" pitchFamily="34" charset="-122"/>
                <a:sym typeface="Arial" panose="020B0604020202020204" pitchFamily="34" charset="0"/>
              </a:rPr>
              <a:t>”</a:t>
            </a:r>
            <a:endParaRPr lang="zh-CN" altLang="en-US" sz="18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800">
                <a:latin typeface="微软雅黑" panose="020B0503020204020204" pitchFamily="34" charset="-122"/>
                <a:ea typeface="微软雅黑" panose="020B0503020204020204" pitchFamily="34" charset="-122"/>
                <a:sym typeface="Arial" panose="020B0604020202020204" pitchFamily="34" charset="0"/>
              </a:rPr>
              <a:t>2、未核对住院卡、床号、输液卡</a:t>
            </a:r>
          </a:p>
          <a:p>
            <a:pPr>
              <a:lnSpc>
                <a:spcPct val="150000"/>
              </a:lnSpc>
            </a:pPr>
            <a:r>
              <a:rPr lang="zh-CN" altLang="en-US" sz="1800">
                <a:latin typeface="微软雅黑" panose="020B0503020204020204" pitchFamily="34" charset="-122"/>
                <a:ea typeface="微软雅黑" panose="020B0503020204020204" pitchFamily="34" charset="-122"/>
                <a:sym typeface="Arial" panose="020B0604020202020204" pitchFamily="34" charset="0"/>
              </a:rPr>
              <a:t>3、病人有疑问未经核查就擅自在输液卡上写药，</a:t>
            </a:r>
          </a:p>
          <a:p>
            <a:pPr>
              <a:lnSpc>
                <a:spcPct val="150000"/>
              </a:lnSpc>
            </a:pPr>
            <a:r>
              <a:rPr lang="zh-CN" altLang="en-US" sz="2000">
                <a:latin typeface="微软雅黑" panose="020B0503020204020204" pitchFamily="34" charset="-122"/>
                <a:ea typeface="微软雅黑" panose="020B0503020204020204" pitchFamily="34" charset="-122"/>
                <a:sym typeface="Arial" panose="020B0604020202020204" pitchFamily="34" charset="0"/>
              </a:rPr>
              <a:t>带教老师   </a:t>
            </a:r>
            <a:r>
              <a:rPr lang="zh-CN" altLang="en-US" sz="1800">
                <a:latin typeface="微软雅黑" panose="020B0503020204020204" pitchFamily="34" charset="-122"/>
                <a:ea typeface="微软雅黑" panose="020B0503020204020204" pitchFamily="34" charset="-122"/>
                <a:sym typeface="Arial" panose="020B0604020202020204" pitchFamily="34" charset="0"/>
              </a:rPr>
              <a:t>未做到放手不放眼，违反了带教原则，平时有无检查学生三查七对是否真正落到实处，没有对学生的能力进行考评</a:t>
            </a:r>
            <a:r>
              <a:rPr lang="en-US" altLang="zh-CN" sz="1800">
                <a:latin typeface="微软雅黑" panose="020B0503020204020204" pitchFamily="34" charset="-122"/>
                <a:ea typeface="微软雅黑" panose="020B0503020204020204" pitchFamily="34" charset="-122"/>
                <a:sym typeface="Arial" panose="020B0604020202020204" pitchFamily="34" charset="0"/>
              </a:rPr>
              <a:t>,</a:t>
            </a:r>
            <a:r>
              <a:rPr lang="zh-CN" altLang="en-US" sz="1800">
                <a:latin typeface="微软雅黑" panose="020B0503020204020204" pitchFamily="34" charset="-122"/>
                <a:ea typeface="微软雅黑" panose="020B0503020204020204" pitchFamily="34" charset="-122"/>
                <a:sym typeface="Arial" panose="020B0604020202020204" pitchFamily="34" charset="0"/>
              </a:rPr>
              <a:t>带教是否言传身教。</a:t>
            </a:r>
          </a:p>
          <a:p>
            <a:pPr>
              <a:lnSpc>
                <a:spcPct val="150000"/>
              </a:lnSpc>
            </a:pPr>
            <a:endParaRPr lang="zh-CN" altLang="en-US" sz="1800">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6" name="组合 5"/>
          <p:cNvGrpSpPr/>
          <p:nvPr/>
        </p:nvGrpSpPr>
        <p:grpSpPr>
          <a:xfrm>
            <a:off x="1092844" y="1331845"/>
            <a:ext cx="7205945" cy="1210518"/>
            <a:chOff x="1092844" y="1655012"/>
            <a:chExt cx="7205945" cy="1210518"/>
          </a:xfrm>
        </p:grpSpPr>
        <p:sp>
          <p:nvSpPr>
            <p:cNvPr id="9" name="文本框 8"/>
            <p:cNvSpPr txBox="1"/>
            <p:nvPr/>
          </p:nvSpPr>
          <p:spPr>
            <a:xfrm>
              <a:off x="2193145" y="2084893"/>
              <a:ext cx="6105644" cy="584775"/>
            </a:xfrm>
            <a:prstGeom prst="rect">
              <a:avLst/>
            </a:prstGeom>
            <a:noFill/>
          </p:spPr>
          <p:txBody>
            <a:bodyPr wrap="square">
              <a:spAutoFit/>
            </a:bodyPr>
            <a:lstStyle/>
            <a:p>
              <a:r>
                <a:rPr lang="zh-CN" altLang="en-US" sz="3200" b="1" noProof="1">
                  <a:solidFill>
                    <a:srgbClr val="0070C0"/>
                  </a:solidFill>
                  <a:latin typeface="Arial" panose="020B0604020202020204" pitchFamily="34" charset="0"/>
                  <a:ea typeface="微软雅黑" panose="020B0503020204020204" pitchFamily="34" charset="-122"/>
                  <a:sym typeface="Arial" panose="020B0604020202020204" pitchFamily="34" charset="0"/>
                </a:rPr>
                <a:t>原 因 分 析</a:t>
              </a:r>
              <a:endParaRPr lang="zh-CN" altLang="en-US" sz="3200">
                <a:solidFill>
                  <a:srgbClr val="0070C0"/>
                </a:solidFill>
              </a:endParaRP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92844" y="1655012"/>
              <a:ext cx="1210518" cy="1210518"/>
            </a:xfrm>
            <a:prstGeom prst="rect">
              <a:avLst/>
            </a:prstGeom>
          </p:spPr>
        </p:pic>
      </p:grpSp>
      <p:sp>
        <p:nvSpPr>
          <p:cNvPr id="10" name="矩形 9"/>
          <p:cNvSpPr/>
          <p:nvPr/>
        </p:nvSpPr>
        <p:spPr>
          <a:xfrm>
            <a:off x="876980" y="2496583"/>
            <a:ext cx="7792458" cy="3290759"/>
          </a:xfrm>
          <a:prstGeom prst="rect">
            <a:avLst/>
          </a:prstGeom>
          <a:noFill/>
          <a:ln w="285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53049" y="2555804"/>
            <a:ext cx="3172316" cy="317231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6" presetClass="entr" presetSubtype="21" dur="50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childTnLst>
                          </p:cTn>
                        </p:par>
                        <p:par>
                          <p:cTn id="14" fill="hold" nodeType="afterGroup">
                            <p:stCondLst>
                              <p:cond delay="1500"/>
                            </p:stCondLst>
                            <p:childTnLst>
                              <p:par>
                                <p:cTn id="15" presetID="22" presetClass="entr" presetSubtype="4" dur="5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nodeType="afterGroup">
                            <p:stCondLst>
                              <p:cond delay="2000"/>
                            </p:stCondLst>
                            <p:childTnLst>
                              <p:par>
                                <p:cTn id="19" presetID="22" presetClass="entr" presetSubtype="4" dur="5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7" y="0"/>
            <a:ext cx="12192000" cy="6858000"/>
          </a:xfrm>
          <a:prstGeom prst="rect">
            <a:avLst/>
          </a:prstGeom>
        </p:spPr>
      </p:pic>
      <p:sp>
        <p:nvSpPr>
          <p:cNvPr id="2" name="矩形: 圆角 1"/>
          <p:cNvSpPr/>
          <p:nvPr/>
        </p:nvSpPr>
        <p:spPr>
          <a:xfrm>
            <a:off x="509286" y="850739"/>
            <a:ext cx="8993529" cy="4780345"/>
          </a:xfrm>
          <a:prstGeom prst="roundRect">
            <a:avLst>
              <a:gd name="adj" fmla="val 6740"/>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rcRect t="21044" r="51551"/>
          <a:stretch>
            <a:fillRect/>
          </a:stretch>
        </p:blipFill>
        <p:spPr>
          <a:xfrm flipH="1">
            <a:off x="6875361" y="2395688"/>
            <a:ext cx="5316637" cy="4312134"/>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563" y="364925"/>
            <a:ext cx="1420042" cy="1420042"/>
          </a:xfrm>
          <a:prstGeom prst="rect">
            <a:avLst/>
          </a:prstGeom>
        </p:spPr>
      </p:pic>
      <p:grpSp>
        <p:nvGrpSpPr>
          <p:cNvPr id="29" name="组合 28"/>
          <p:cNvGrpSpPr/>
          <p:nvPr/>
        </p:nvGrpSpPr>
        <p:grpSpPr>
          <a:xfrm>
            <a:off x="2385394" y="1766988"/>
            <a:ext cx="5227224" cy="659435"/>
            <a:chOff x="2387793" y="1616402"/>
            <a:chExt cx="6061167" cy="659435"/>
          </a:xfrm>
        </p:grpSpPr>
        <p:sp>
          <p:nvSpPr>
            <p:cNvPr id="30" name="文本框 29"/>
            <p:cNvSpPr txBox="1"/>
            <p:nvPr/>
          </p:nvSpPr>
          <p:spPr>
            <a:xfrm>
              <a:off x="2395959" y="1672530"/>
              <a:ext cx="6053001" cy="603307"/>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indent="0">
                <a:buNone/>
              </a:pPr>
              <a:r>
                <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01</a:t>
              </a:r>
              <a:r>
                <a:rPr lang="zh-CN" altLang="en-US"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：护理不良事件分类</a:t>
              </a:r>
              <a:endPar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2387793" y="1616402"/>
              <a:ext cx="6053003" cy="646331"/>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marR="0" lvl="0" indent="0" defTabSz="914400" rtl="0" eaLnBrk="1" fontAlgn="auto"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01</a:t>
              </a:r>
              <a:r>
                <a:rPr lang="zh-CN" altLang="en-US" sz="3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a:t>
              </a:r>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护理不良事件分类</a:t>
              </a:r>
            </a:p>
          </p:txBody>
        </p:sp>
      </p:grpSp>
      <p:grpSp>
        <p:nvGrpSpPr>
          <p:cNvPr id="41" name="组合 40"/>
          <p:cNvGrpSpPr/>
          <p:nvPr/>
        </p:nvGrpSpPr>
        <p:grpSpPr>
          <a:xfrm>
            <a:off x="898624" y="2146893"/>
            <a:ext cx="1107996" cy="2311323"/>
            <a:chOff x="838070" y="2303067"/>
            <a:chExt cx="1107996" cy="2311323"/>
          </a:xfrm>
        </p:grpSpPr>
        <p:sp>
          <p:nvSpPr>
            <p:cNvPr id="42" name="矩形 41"/>
            <p:cNvSpPr/>
            <p:nvPr/>
          </p:nvSpPr>
          <p:spPr>
            <a:xfrm>
              <a:off x="838070" y="2306066"/>
              <a:ext cx="1107996" cy="2308324"/>
            </a:xfrm>
            <a:prstGeom prst="rect">
              <a:avLst/>
            </a:prstGeom>
          </p:spPr>
          <p:txBody>
            <a:bodyPr wrap="none">
              <a:spAutoFit/>
            </a:bodyPr>
            <a:lstStyle/>
            <a:p>
              <a:r>
                <a:rPr lang="zh-CN" altLang="en-US" sz="7200" b="1" dirty="0">
                  <a:ln w="190500">
                    <a:solidFill>
                      <a:srgbClr val="0070C0"/>
                    </a:solidFill>
                  </a:ln>
                  <a:solidFill>
                    <a:srgbClr val="0070C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目</a:t>
              </a:r>
              <a:endParaRPr lang="en-US" altLang="zh-CN" sz="7200" b="1" dirty="0">
                <a:ln w="190500">
                  <a:solidFill>
                    <a:srgbClr val="0070C0"/>
                  </a:solidFill>
                </a:ln>
                <a:solidFill>
                  <a:srgbClr val="0070C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r>
                <a:rPr lang="zh-CN" altLang="en-US" sz="7200" b="1" dirty="0">
                  <a:ln w="190500">
                    <a:solidFill>
                      <a:srgbClr val="0070C0"/>
                    </a:solidFill>
                  </a:ln>
                  <a:solidFill>
                    <a:srgbClr val="0070C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录</a:t>
              </a:r>
            </a:p>
          </p:txBody>
        </p:sp>
        <p:sp>
          <p:nvSpPr>
            <p:cNvPr id="43" name="矩形 42"/>
            <p:cNvSpPr/>
            <p:nvPr/>
          </p:nvSpPr>
          <p:spPr>
            <a:xfrm>
              <a:off x="838070" y="2303067"/>
              <a:ext cx="1107996" cy="2308324"/>
            </a:xfrm>
            <a:prstGeom prst="rect">
              <a:avLst/>
            </a:prstGeom>
          </p:spPr>
          <p:txBody>
            <a:bodyPr wrap="none">
              <a:spAutoFit/>
            </a:bodyPr>
            <a:lstStyle/>
            <a:p>
              <a:r>
                <a:rPr lang="zh-CN" altLang="en-US" sz="7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目</a:t>
              </a:r>
              <a:endParaRPr lang="en-US" altLang="zh-CN" sz="7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a:p>
              <a:r>
                <a:rPr lang="zh-CN" altLang="en-US" sz="7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录</a:t>
              </a:r>
            </a:p>
          </p:txBody>
        </p:sp>
      </p:grpSp>
      <p:grpSp>
        <p:nvGrpSpPr>
          <p:cNvPr id="48" name="组合 47"/>
          <p:cNvGrpSpPr/>
          <p:nvPr/>
        </p:nvGrpSpPr>
        <p:grpSpPr>
          <a:xfrm>
            <a:off x="2385392" y="2610954"/>
            <a:ext cx="5220184" cy="650729"/>
            <a:chOff x="2395958" y="1625108"/>
            <a:chExt cx="6053004" cy="650729"/>
          </a:xfrm>
        </p:grpSpPr>
        <p:sp>
          <p:nvSpPr>
            <p:cNvPr id="49" name="文本框 48"/>
            <p:cNvSpPr txBox="1"/>
            <p:nvPr/>
          </p:nvSpPr>
          <p:spPr>
            <a:xfrm>
              <a:off x="2395959" y="1672530"/>
              <a:ext cx="6053003" cy="603307"/>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indent="0">
                <a:buNone/>
              </a:pPr>
              <a:r>
                <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02</a:t>
              </a:r>
              <a:r>
                <a:rPr lang="zh-CN" altLang="en-US"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：不良事件等级划分</a:t>
              </a:r>
              <a:endPar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50" name="文本框 49"/>
            <p:cNvSpPr txBox="1"/>
            <p:nvPr/>
          </p:nvSpPr>
          <p:spPr>
            <a:xfrm>
              <a:off x="2395958" y="1625108"/>
              <a:ext cx="6053004" cy="646331"/>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marR="0" lvl="0" indent="0" defTabSz="914400" rtl="0" eaLnBrk="1" fontAlgn="auto"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02</a:t>
              </a:r>
              <a:r>
                <a:rPr lang="zh-CN" altLang="en-US" sz="3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a:t>
              </a:r>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不良事件等级划分</a:t>
              </a:r>
            </a:p>
          </p:txBody>
        </p:sp>
      </p:grpSp>
      <p:grpSp>
        <p:nvGrpSpPr>
          <p:cNvPr id="51" name="组合 50"/>
          <p:cNvGrpSpPr/>
          <p:nvPr/>
        </p:nvGrpSpPr>
        <p:grpSpPr>
          <a:xfrm>
            <a:off x="2392436" y="3363686"/>
            <a:ext cx="5227227" cy="650843"/>
            <a:chOff x="2395959" y="1624994"/>
            <a:chExt cx="6061171" cy="650843"/>
          </a:xfrm>
        </p:grpSpPr>
        <p:sp>
          <p:nvSpPr>
            <p:cNvPr id="52" name="文本框 51"/>
            <p:cNvSpPr txBox="1"/>
            <p:nvPr/>
          </p:nvSpPr>
          <p:spPr>
            <a:xfrm>
              <a:off x="2395959" y="1672530"/>
              <a:ext cx="6053003" cy="603307"/>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indent="0">
                <a:buNone/>
              </a:pPr>
              <a:r>
                <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03</a:t>
              </a:r>
              <a:r>
                <a:rPr lang="zh-CN" altLang="en-US"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：护理不良事件报告</a:t>
              </a:r>
              <a:endPar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53" name="文本框 52"/>
            <p:cNvSpPr txBox="1"/>
            <p:nvPr/>
          </p:nvSpPr>
          <p:spPr>
            <a:xfrm>
              <a:off x="2404126" y="1624994"/>
              <a:ext cx="6053004" cy="646331"/>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marR="0" lvl="0" indent="0" defTabSz="914400" rtl="0" eaLnBrk="1" fontAlgn="auto"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03</a:t>
              </a:r>
              <a:r>
                <a:rPr lang="zh-CN" altLang="en-US" sz="3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a:t>
              </a:r>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护理不良事件报告</a:t>
              </a:r>
            </a:p>
          </p:txBody>
        </p:sp>
      </p:grpSp>
      <p:grpSp>
        <p:nvGrpSpPr>
          <p:cNvPr id="54" name="组合 53"/>
          <p:cNvGrpSpPr/>
          <p:nvPr/>
        </p:nvGrpSpPr>
        <p:grpSpPr>
          <a:xfrm>
            <a:off x="2381870" y="4060321"/>
            <a:ext cx="5229652" cy="646331"/>
            <a:chOff x="2395959" y="1629506"/>
            <a:chExt cx="6063983" cy="646331"/>
          </a:xfrm>
        </p:grpSpPr>
        <p:sp>
          <p:nvSpPr>
            <p:cNvPr id="55" name="文本框 54"/>
            <p:cNvSpPr txBox="1"/>
            <p:nvPr/>
          </p:nvSpPr>
          <p:spPr>
            <a:xfrm>
              <a:off x="2395959" y="1672530"/>
              <a:ext cx="6053003" cy="603307"/>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indent="0">
                <a:buNone/>
              </a:pPr>
              <a:r>
                <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04</a:t>
              </a:r>
              <a:r>
                <a:rPr lang="zh-CN" altLang="en-US"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rPr>
                <a:t>：不良事件案例分析</a:t>
              </a:r>
              <a:endParaRPr lang="en-US" altLang="zh-CN" sz="3600" b="1" dirty="0">
                <a:ln w="127000">
                  <a:solidFill>
                    <a:srgbClr val="0070C0"/>
                  </a:solidFill>
                </a:ln>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56" name="文本框 55"/>
            <p:cNvSpPr txBox="1"/>
            <p:nvPr/>
          </p:nvSpPr>
          <p:spPr>
            <a:xfrm>
              <a:off x="2406938" y="1629506"/>
              <a:ext cx="6053004" cy="646331"/>
            </a:xfrm>
            <a:prstGeom prst="rect">
              <a:avLst/>
            </a:prstGeom>
          </p:spPr>
          <p:txBody>
            <a:bodyPr vert="horz" wrap="square" lIns="91440" tIns="45720" rIns="91440" bIns="45720" rtlCol="0">
              <a:spAutoFit/>
            </a:bodyPr>
            <a:lstStyle>
              <a:lvl1pPr marL="228600" indent="-228600" defTabSz="914400" eaLnBrk="1" latinLnBrk="0" hangingPunct="1">
                <a:lnSpc>
                  <a:spcPct val="90000"/>
                </a:lnSpc>
                <a:spcBef>
                  <a:spcPts val="1000"/>
                </a:spcBef>
                <a:buFont typeface="Arial" panose="020B0604020202020204" pitchFamily="34" charset="0"/>
                <a:buChar char="•"/>
                <a:defRPr sz="2800">
                  <a:solidFill>
                    <a:schemeClr val="tx1"/>
                  </a:solidFill>
                  <a:latin typeface="+mn-lt"/>
                  <a:ea typeface="+mn-ea"/>
                </a:defRPr>
              </a:lvl1pPr>
              <a:lvl2pPr marL="685800" indent="-228600" defTabSz="914400" eaLnBrk="1" latinLnBrk="0" hangingPunct="1">
                <a:lnSpc>
                  <a:spcPct val="90000"/>
                </a:lnSpc>
                <a:spcBef>
                  <a:spcPts val="500"/>
                </a:spcBef>
                <a:buFont typeface="Arial" panose="020B0604020202020204" pitchFamily="34" charset="0"/>
                <a:buChar char="•"/>
                <a:defRPr sz="2400">
                  <a:solidFill>
                    <a:schemeClr val="tx1"/>
                  </a:solidFill>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a:solidFill>
                    <a:schemeClr val="tx1"/>
                  </a:solidFill>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solidFill>
                    <a:schemeClr val="tx1"/>
                  </a:solidFill>
                  <a:latin typeface="+mn-lt"/>
                  <a:ea typeface="+mn-ea"/>
                </a:defRPr>
              </a:lvl5pPr>
              <a:lvl6pPr marL="2514600" indent="-228600">
                <a:lnSpc>
                  <a:spcPct val="90000"/>
                </a:lnSpc>
                <a:spcBef>
                  <a:spcPts val="500"/>
                </a:spcBef>
                <a:buFont typeface="Arial" panose="020B0604020202020204" pitchFamily="34" charset="0"/>
                <a:buChar char="•"/>
                <a:defRPr sz="1800">
                  <a:solidFill>
                    <a:schemeClr val="tx1"/>
                  </a:solidFill>
                  <a:latin typeface="+mn-lt"/>
                  <a:ea typeface="+mn-ea"/>
                </a:defRPr>
              </a:lvl6pPr>
              <a:lvl7pPr marL="2971800" indent="-228600">
                <a:lnSpc>
                  <a:spcPct val="90000"/>
                </a:lnSpc>
                <a:spcBef>
                  <a:spcPts val="500"/>
                </a:spcBef>
                <a:buFont typeface="Arial" panose="020B0604020202020204" pitchFamily="34" charset="0"/>
                <a:buChar char="•"/>
                <a:defRPr sz="1800">
                  <a:solidFill>
                    <a:schemeClr val="tx1"/>
                  </a:solidFill>
                  <a:latin typeface="+mn-lt"/>
                  <a:ea typeface="+mn-ea"/>
                </a:defRPr>
              </a:lvl7pPr>
              <a:lvl8pPr marL="3429000" indent="-228600">
                <a:lnSpc>
                  <a:spcPct val="90000"/>
                </a:lnSpc>
                <a:spcBef>
                  <a:spcPts val="500"/>
                </a:spcBef>
                <a:buFont typeface="Arial" panose="020B0604020202020204" pitchFamily="34" charset="0"/>
                <a:buChar char="•"/>
                <a:defRPr sz="1800">
                  <a:solidFill>
                    <a:schemeClr val="tx1"/>
                  </a:solidFill>
                  <a:latin typeface="+mn-lt"/>
                  <a:ea typeface="+mn-ea"/>
                </a:defRPr>
              </a:lvl8pPr>
              <a:lvl9pPr marL="3886200" indent="-228600">
                <a:lnSpc>
                  <a:spcPct val="90000"/>
                </a:lnSpc>
                <a:spcBef>
                  <a:spcPts val="500"/>
                </a:spcBef>
                <a:buFont typeface="Arial" panose="020B0604020202020204" pitchFamily="34" charset="0"/>
                <a:buChar char="•"/>
                <a:defRPr sz="1800">
                  <a:solidFill>
                    <a:schemeClr val="tx1"/>
                  </a:solidFill>
                  <a:latin typeface="+mn-lt"/>
                  <a:ea typeface="+mn-ea"/>
                </a:defRPr>
              </a:lvl9pPr>
            </a:lstStyle>
            <a:p>
              <a:pPr marL="0" marR="0" lvl="0" indent="0" defTabSz="914400" rtl="0" eaLnBrk="1" fontAlgn="auto"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04</a:t>
              </a:r>
              <a:r>
                <a:rPr lang="zh-CN" altLang="en-US" sz="3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：不良事件</a:t>
              </a:r>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案例分析</a:t>
              </a:r>
            </a:p>
          </p:txBody>
        </p:sp>
      </p:grpSp>
      <p:sp>
        <p:nvSpPr>
          <p:cNvPr id="3" name="文本框 2"/>
          <p:cNvSpPr txBox="1"/>
          <p:nvPr/>
        </p:nvSpPr>
        <p:spPr>
          <a:xfrm>
            <a:off x="10218198" y="850739"/>
            <a:ext cx="1251752" cy="200055"/>
          </a:xfrm>
          <a:prstGeom prst="rect">
            <a:avLst/>
          </a:prstGeom>
          <a:noFill/>
        </p:spPr>
        <p:txBody>
          <a:bodyPr wrap="square" rtlCol="0">
            <a:spAutoFit/>
          </a:bodyPr>
          <a:lstStyle/>
          <a:p>
            <a:r>
              <a:rPr lang="en-US" altLang="zh-CN" sz="700" dirty="0">
                <a:solidFill>
                  <a:srgbClr val="C7F1FE"/>
                </a:solidFill>
              </a:rPr>
              <a:t>https://www.ypppt.com/</a:t>
            </a:r>
            <a:endParaRPr lang="zh-CN" altLang="en-US" sz="700" dirty="0">
              <a:solidFill>
                <a:srgbClr val="C7F1FE"/>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31" presetClass="entr" presetSubtype="0" dur="100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fltVal val="0"/>
                                          </p:val>
                                        </p:tav>
                                        <p:tav tm="100000">
                                          <p:val>
                                            <p:strVal val="#ppt_h"/>
                                          </p:val>
                                        </p:tav>
                                      </p:tavLst>
                                    </p:anim>
                                    <p:anim calcmode="lin" valueType="num">
                                      <p:cBhvr>
                                        <p:cTn id="13" dur="1000" fill="hold"/>
                                        <p:tgtEl>
                                          <p:spTgt spid="22"/>
                                        </p:tgtEl>
                                        <p:attrNameLst>
                                          <p:attrName>style.rotation</p:attrName>
                                        </p:attrNameLst>
                                      </p:cBhvr>
                                      <p:tavLst>
                                        <p:tav tm="0">
                                          <p:val>
                                            <p:fltVal val="90"/>
                                          </p:val>
                                        </p:tav>
                                        <p:tav tm="100000">
                                          <p:val>
                                            <p:fltVal val="0"/>
                                          </p:val>
                                        </p:tav>
                                      </p:tavLst>
                                    </p:anim>
                                    <p:animEffect transition="in" filter="fade">
                                      <p:cBhvr>
                                        <p:cTn id="14" dur="1000"/>
                                        <p:tgtEl>
                                          <p:spTgt spid="22"/>
                                        </p:tgtEl>
                                      </p:cBhvr>
                                    </p:animEffect>
                                  </p:childTnLst>
                                </p:cTn>
                              </p:par>
                            </p:childTnLst>
                          </p:cTn>
                        </p:par>
                        <p:par>
                          <p:cTn id="15" fill="hold" nodeType="afterGroup">
                            <p:stCondLst>
                              <p:cond delay="1500"/>
                            </p:stCondLst>
                            <p:childTnLst>
                              <p:par>
                                <p:cTn id="16" presetID="22" presetClass="entr" presetSubtype="4" dur="50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down)">
                                      <p:cBhvr>
                                        <p:cTn id="18" dur="500"/>
                                        <p:tgtEl>
                                          <p:spTgt spid="21"/>
                                        </p:tgtEl>
                                      </p:cBhvr>
                                    </p:animEffect>
                                  </p:childTnLst>
                                </p:cTn>
                              </p:par>
                            </p:childTnLst>
                          </p:cTn>
                        </p:par>
                        <p:par>
                          <p:cTn id="19" fill="hold" nodeType="afterGroup">
                            <p:stCondLst>
                              <p:cond delay="2000"/>
                            </p:stCondLst>
                            <p:childTnLst>
                              <p:par>
                                <p:cTn id="20" presetID="22" presetClass="entr" presetSubtype="4" dur="50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down)">
                                      <p:cBhvr>
                                        <p:cTn id="22" dur="500"/>
                                        <p:tgtEl>
                                          <p:spTgt spid="41"/>
                                        </p:tgtEl>
                                      </p:cBhvr>
                                    </p:animEffect>
                                  </p:childTnLst>
                                </p:cTn>
                              </p:par>
                            </p:childTnLst>
                          </p:cTn>
                        </p:par>
                        <p:par>
                          <p:cTn id="23" fill="hold" nodeType="afterGroup">
                            <p:stCondLst>
                              <p:cond delay="2500"/>
                            </p:stCondLst>
                            <p:childTnLst>
                              <p:par>
                                <p:cTn id="24" presetID="53" presetClass="entr" presetSubtype="16" dur="50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Effect transition="in" filter="fade">
                                      <p:cBhvr>
                                        <p:cTn id="28" dur="500"/>
                                        <p:tgtEl>
                                          <p:spTgt spid="29"/>
                                        </p:tgtEl>
                                      </p:cBhvr>
                                    </p:animEffect>
                                  </p:childTnLst>
                                </p:cTn>
                              </p:par>
                            </p:childTnLst>
                          </p:cTn>
                        </p:par>
                        <p:par>
                          <p:cTn id="29" fill="hold" nodeType="afterGroup">
                            <p:stCondLst>
                              <p:cond delay="3000"/>
                            </p:stCondLst>
                            <p:childTnLst>
                              <p:par>
                                <p:cTn id="30" presetID="53" presetClass="entr" presetSubtype="16" dur="500"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500" fill="hold"/>
                                        <p:tgtEl>
                                          <p:spTgt spid="48"/>
                                        </p:tgtEl>
                                        <p:attrNameLst>
                                          <p:attrName>ppt_w</p:attrName>
                                        </p:attrNameLst>
                                      </p:cBhvr>
                                      <p:tavLst>
                                        <p:tav tm="0">
                                          <p:val>
                                            <p:fltVal val="0"/>
                                          </p:val>
                                        </p:tav>
                                        <p:tav tm="100000">
                                          <p:val>
                                            <p:strVal val="#ppt_w"/>
                                          </p:val>
                                        </p:tav>
                                      </p:tavLst>
                                    </p:anim>
                                    <p:anim calcmode="lin" valueType="num">
                                      <p:cBhvr>
                                        <p:cTn id="33" dur="500" fill="hold"/>
                                        <p:tgtEl>
                                          <p:spTgt spid="48"/>
                                        </p:tgtEl>
                                        <p:attrNameLst>
                                          <p:attrName>ppt_h</p:attrName>
                                        </p:attrNameLst>
                                      </p:cBhvr>
                                      <p:tavLst>
                                        <p:tav tm="0">
                                          <p:val>
                                            <p:fltVal val="0"/>
                                          </p:val>
                                        </p:tav>
                                        <p:tav tm="100000">
                                          <p:val>
                                            <p:strVal val="#ppt_h"/>
                                          </p:val>
                                        </p:tav>
                                      </p:tavLst>
                                    </p:anim>
                                    <p:animEffect transition="in" filter="fade">
                                      <p:cBhvr>
                                        <p:cTn id="34" dur="500"/>
                                        <p:tgtEl>
                                          <p:spTgt spid="48"/>
                                        </p:tgtEl>
                                      </p:cBhvr>
                                    </p:animEffect>
                                  </p:childTnLst>
                                </p:cTn>
                              </p:par>
                            </p:childTnLst>
                          </p:cTn>
                        </p:par>
                        <p:par>
                          <p:cTn id="35" fill="hold" nodeType="afterGroup">
                            <p:stCondLst>
                              <p:cond delay="3500"/>
                            </p:stCondLst>
                            <p:childTnLst>
                              <p:par>
                                <p:cTn id="36" presetID="53" presetClass="entr" presetSubtype="16" dur="500"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fill="hold"/>
                                        <p:tgtEl>
                                          <p:spTgt spid="51"/>
                                        </p:tgtEl>
                                        <p:attrNameLst>
                                          <p:attrName>ppt_w</p:attrName>
                                        </p:attrNameLst>
                                      </p:cBhvr>
                                      <p:tavLst>
                                        <p:tav tm="0">
                                          <p:val>
                                            <p:fltVal val="0"/>
                                          </p:val>
                                        </p:tav>
                                        <p:tav tm="100000">
                                          <p:val>
                                            <p:strVal val="#ppt_w"/>
                                          </p:val>
                                        </p:tav>
                                      </p:tavLst>
                                    </p:anim>
                                    <p:anim calcmode="lin" valueType="num">
                                      <p:cBhvr>
                                        <p:cTn id="39" dur="500" fill="hold"/>
                                        <p:tgtEl>
                                          <p:spTgt spid="51"/>
                                        </p:tgtEl>
                                        <p:attrNameLst>
                                          <p:attrName>ppt_h</p:attrName>
                                        </p:attrNameLst>
                                      </p:cBhvr>
                                      <p:tavLst>
                                        <p:tav tm="0">
                                          <p:val>
                                            <p:fltVal val="0"/>
                                          </p:val>
                                        </p:tav>
                                        <p:tav tm="100000">
                                          <p:val>
                                            <p:strVal val="#ppt_h"/>
                                          </p:val>
                                        </p:tav>
                                      </p:tavLst>
                                    </p:anim>
                                    <p:animEffect transition="in" filter="fade">
                                      <p:cBhvr>
                                        <p:cTn id="40" dur="500"/>
                                        <p:tgtEl>
                                          <p:spTgt spid="51"/>
                                        </p:tgtEl>
                                      </p:cBhvr>
                                    </p:animEffect>
                                  </p:childTnLst>
                                </p:cTn>
                              </p:par>
                            </p:childTnLst>
                          </p:cTn>
                        </p:par>
                        <p:par>
                          <p:cTn id="41" fill="hold" nodeType="afterGroup">
                            <p:stCondLst>
                              <p:cond delay="4000"/>
                            </p:stCondLst>
                            <p:childTnLst>
                              <p:par>
                                <p:cTn id="42" presetID="53" presetClass="entr" presetSubtype="16" dur="500"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fill="hold"/>
                                        <p:tgtEl>
                                          <p:spTgt spid="54"/>
                                        </p:tgtEl>
                                        <p:attrNameLst>
                                          <p:attrName>ppt_w</p:attrName>
                                        </p:attrNameLst>
                                      </p:cBhvr>
                                      <p:tavLst>
                                        <p:tav tm="0">
                                          <p:val>
                                            <p:fltVal val="0"/>
                                          </p:val>
                                        </p:tav>
                                        <p:tav tm="100000">
                                          <p:val>
                                            <p:strVal val="#ppt_w"/>
                                          </p:val>
                                        </p:tav>
                                      </p:tavLst>
                                    </p:anim>
                                    <p:anim calcmode="lin" valueType="num">
                                      <p:cBhvr>
                                        <p:cTn id="45" dur="500" fill="hold"/>
                                        <p:tgtEl>
                                          <p:spTgt spid="54"/>
                                        </p:tgtEl>
                                        <p:attrNameLst>
                                          <p:attrName>ppt_h</p:attrName>
                                        </p:attrNameLst>
                                      </p:cBhvr>
                                      <p:tavLst>
                                        <p:tav tm="0">
                                          <p:val>
                                            <p:fltVal val="0"/>
                                          </p:val>
                                        </p:tav>
                                        <p:tav tm="100000">
                                          <p:val>
                                            <p:strVal val="#ppt_h"/>
                                          </p:val>
                                        </p:tav>
                                      </p:tavLst>
                                    </p:anim>
                                    <p:animEffect transition="in" filter="fade">
                                      <p:cBhvr>
                                        <p:cTn id="4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grpSp>
        <p:nvGrpSpPr>
          <p:cNvPr id="5" name="组合 4"/>
          <p:cNvGrpSpPr/>
          <p:nvPr/>
        </p:nvGrpSpPr>
        <p:grpSpPr>
          <a:xfrm>
            <a:off x="896073" y="1598703"/>
            <a:ext cx="6931305" cy="978061"/>
            <a:chOff x="2308185" y="2833731"/>
            <a:chExt cx="6931305" cy="978061"/>
          </a:xfrm>
        </p:grpSpPr>
        <p:sp>
          <p:nvSpPr>
            <p:cNvPr id="8" name="文本框 7"/>
            <p:cNvSpPr txBox="1"/>
            <p:nvPr/>
          </p:nvSpPr>
          <p:spPr>
            <a:xfrm>
              <a:off x="3133846" y="3091928"/>
              <a:ext cx="6105644" cy="461665"/>
            </a:xfrm>
            <a:prstGeom prst="rect">
              <a:avLst/>
            </a:prstGeom>
            <a:noFill/>
          </p:spPr>
          <p:txBody>
            <a:bodyPr wrap="square">
              <a:spAutoFit/>
            </a:bodyPr>
            <a:lstStyle/>
            <a:p>
              <a:r>
                <a:rPr lang="zh-CN" altLang="en-US" sz="2400" b="1" noProof="1">
                  <a:solidFill>
                    <a:srgbClr val="0070C0"/>
                  </a:solidFill>
                  <a:latin typeface="Arial" panose="020B0604020202020204" pitchFamily="34" charset="0"/>
                  <a:ea typeface="微软雅黑" panose="020B0503020204020204" pitchFamily="34" charset="-122"/>
                  <a:sym typeface="Arial" panose="020B0604020202020204" pitchFamily="34" charset="0"/>
                </a:rPr>
                <a:t>发生在实习生身上的事</a:t>
              </a:r>
              <a:endParaRPr lang="zh-CN" altLang="en-US" sz="2400">
                <a:solidFill>
                  <a:srgbClr val="0070C0"/>
                </a:solidFill>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8185" y="2833731"/>
              <a:ext cx="978061" cy="978061"/>
            </a:xfrm>
            <a:prstGeom prst="rect">
              <a:avLst/>
            </a:prstGeom>
          </p:spPr>
        </p:pic>
      </p:grpSp>
      <p:sp>
        <p:nvSpPr>
          <p:cNvPr id="10" name="文本框 9"/>
          <p:cNvSpPr txBox="1"/>
          <p:nvPr/>
        </p:nvSpPr>
        <p:spPr>
          <a:xfrm>
            <a:off x="946231" y="2378222"/>
            <a:ext cx="6591782" cy="1289456"/>
          </a:xfrm>
          <a:prstGeom prst="rect">
            <a:avLst/>
          </a:prstGeom>
          <a:noFill/>
        </p:spPr>
        <p:txBody>
          <a:bodyPr wrap="square">
            <a:spAutoFit/>
          </a:bodyPr>
          <a:lstStyle/>
          <a:p>
            <a:pPr algn="just">
              <a:lnSpc>
                <a:spcPct val="150000"/>
              </a:lnSpc>
            </a:pPr>
            <a:r>
              <a:rPr lang="zh-CN" altLang="en-US" sz="18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晚班护士带实习生，医嘱21床患者低压灌肠，老师叫实习生单独去操作。结果实习生给16床病人进行了一次灌肠。及时发现并向医生汇报。</a:t>
            </a:r>
          </a:p>
        </p:txBody>
      </p:sp>
      <p:grpSp>
        <p:nvGrpSpPr>
          <p:cNvPr id="12" name="组合 11"/>
          <p:cNvGrpSpPr/>
          <p:nvPr/>
        </p:nvGrpSpPr>
        <p:grpSpPr>
          <a:xfrm>
            <a:off x="946231" y="3637688"/>
            <a:ext cx="6931305" cy="978061"/>
            <a:chOff x="2308185" y="2833731"/>
            <a:chExt cx="6931305" cy="978061"/>
          </a:xfrm>
        </p:grpSpPr>
        <p:sp>
          <p:nvSpPr>
            <p:cNvPr id="15" name="文本框 14"/>
            <p:cNvSpPr txBox="1"/>
            <p:nvPr/>
          </p:nvSpPr>
          <p:spPr>
            <a:xfrm>
              <a:off x="3133846" y="3091928"/>
              <a:ext cx="6105644" cy="461665"/>
            </a:xfrm>
            <a:prstGeom prst="rect">
              <a:avLst/>
            </a:prstGeom>
            <a:noFill/>
          </p:spPr>
          <p:txBody>
            <a:bodyPr wrap="square">
              <a:spAutoFit/>
            </a:bodyPr>
            <a:lstStyle/>
            <a:p>
              <a:r>
                <a:rPr lang="zh-CN" altLang="en-US" sz="2400" b="1" noProof="1">
                  <a:solidFill>
                    <a:srgbClr val="0070C0"/>
                  </a:solidFill>
                  <a:latin typeface="Arial" panose="020B0604020202020204" pitchFamily="34" charset="0"/>
                  <a:ea typeface="微软雅黑" panose="020B0503020204020204" pitchFamily="34" charset="-122"/>
                  <a:sym typeface="Arial" panose="020B0604020202020204" pitchFamily="34" charset="0"/>
                </a:rPr>
                <a:t>原因分析</a:t>
              </a:r>
              <a:endParaRPr lang="zh-CN" altLang="en-US" sz="2400">
                <a:solidFill>
                  <a:srgbClr val="0070C0"/>
                </a:solidFill>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8185" y="2833731"/>
              <a:ext cx="978061" cy="978061"/>
            </a:xfrm>
            <a:prstGeom prst="rect">
              <a:avLst/>
            </a:prstGeom>
          </p:spPr>
        </p:pic>
      </p:grpSp>
      <p:sp>
        <p:nvSpPr>
          <p:cNvPr id="17" name="文本框 16"/>
          <p:cNvSpPr txBox="1"/>
          <p:nvPr/>
        </p:nvSpPr>
        <p:spPr>
          <a:xfrm>
            <a:off x="946232" y="4479329"/>
            <a:ext cx="6591782" cy="1703030"/>
          </a:xfrm>
          <a:prstGeom prst="rect">
            <a:avLst/>
          </a:prstGeom>
          <a:noFill/>
        </p:spPr>
        <p:txBody>
          <a:bodyPr wrap="square">
            <a:spAutoFit/>
          </a:bodyPr>
          <a:lstStyle/>
          <a:p>
            <a:pPr marL="0" indent="0" algn="just">
              <a:lnSpc>
                <a:spcPct val="150000"/>
              </a:lnSpc>
              <a:buNone/>
            </a:pPr>
            <a:r>
              <a:rPr lang="zh-CN" altLang="en-US" noProof="1">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实习生：太依赖老师，执行一个操作应进行哪些查对不知道带教老师：让实习生独立操作，未做到放手不放眼；平时有无培养和考核学生是否真正做到三查七对。</a:t>
            </a:r>
            <a:endParaRPr lang="zh-CN" altLang="en-US" strike="noStrike" noProof="1">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just" fontAlgn="base">
              <a:lnSpc>
                <a:spcPct val="150000"/>
              </a:lnSpc>
            </a:pPr>
            <a:endParaRPr lang="zh-CN" altLang="en-US" u="sng" noProof="1">
              <a:solidFill>
                <a:schemeClr val="tx1">
                  <a:lumMod val="75000"/>
                  <a:lumOff val="25000"/>
                </a:schemeClr>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endParaRPr>
          </a:p>
        </p:txBody>
      </p:sp>
      <p:pic>
        <p:nvPicPr>
          <p:cNvPr id="18" name="图片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9612" y="2009823"/>
            <a:ext cx="3765025" cy="376502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dur="50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nodeType="afterGroup">
                            <p:stCondLst>
                              <p:cond delay="1500"/>
                            </p:stCondLst>
                            <p:childTnLst>
                              <p:par>
                                <p:cTn id="15" presetID="42" presetClass="entr" presetSubtype="0" dur="10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2500"/>
                            </p:stCondLst>
                            <p:childTnLst>
                              <p:par>
                                <p:cTn id="21" presetID="22" presetClass="entr" presetSubtype="8" dur="50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nodeType="afterGroup">
                            <p:stCondLst>
                              <p:cond delay="3000"/>
                            </p:stCondLst>
                            <p:childTnLst>
                              <p:par>
                                <p:cTn id="25" presetID="2" presetClass="entr" presetSubtype="4" dur="50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grpSp>
        <p:nvGrpSpPr>
          <p:cNvPr id="9" name="组合 8"/>
          <p:cNvGrpSpPr/>
          <p:nvPr/>
        </p:nvGrpSpPr>
        <p:grpSpPr>
          <a:xfrm>
            <a:off x="1183158" y="2235603"/>
            <a:ext cx="7393249" cy="701481"/>
            <a:chOff x="4297722" y="1732713"/>
            <a:chExt cx="7393249" cy="701481"/>
          </a:xfrm>
        </p:grpSpPr>
        <p:cxnSp>
          <p:nvCxnSpPr>
            <p:cNvPr id="10" name="直接连接符 9"/>
            <p:cNvCxnSpPr/>
            <p:nvPr/>
          </p:nvCxnSpPr>
          <p:spPr>
            <a:xfrm>
              <a:off x="4297722" y="2434194"/>
              <a:ext cx="6432550" cy="0"/>
            </a:xfrm>
            <a:prstGeom prst="line">
              <a:avLst/>
            </a:prstGeom>
            <a:ln w="3175" cap="rnd">
              <a:solidFill>
                <a:srgbClr val="0070C0"/>
              </a:solidFill>
              <a:round/>
            </a:ln>
          </p:spPr>
          <p:style>
            <a:lnRef idx="1">
              <a:schemeClr val="accent1"/>
            </a:lnRef>
            <a:fillRef idx="0">
              <a:schemeClr val="accent1"/>
            </a:fillRef>
            <a:effectRef idx="0">
              <a:schemeClr val="accent1"/>
            </a:effectRef>
            <a:fontRef idx="minor">
              <a:schemeClr val="tx1"/>
            </a:fontRef>
          </p:style>
        </p:cxnSp>
        <p:sp>
          <p:nvSpPr>
            <p:cNvPr id="12" name="iślíḑe"/>
            <p:cNvSpPr txBox="1"/>
            <p:nvPr/>
          </p:nvSpPr>
          <p:spPr>
            <a:xfrm>
              <a:off x="5258421" y="1732713"/>
              <a:ext cx="6432550" cy="551097"/>
            </a:xfrm>
            <a:prstGeom prst="rect">
              <a:avLst/>
            </a:prstGeom>
            <a:noFill/>
            <a:ln>
              <a:noFill/>
            </a:ln>
          </p:spPr>
          <p:txBody>
            <a:bodyPr wrap="square" lIns="91440" tIns="45720" rIns="91440" bIns="45720" anchor="b" anchorCtr="0">
              <a:normAutofit/>
            </a:bodyPr>
            <a:lstStyle/>
            <a:p>
              <a:pPr>
                <a:buSzPct val="25000"/>
              </a:pPr>
              <a:r>
                <a:rPr lang="zh-CN" altLang="en-US" sz="2400" b="1">
                  <a:solidFill>
                    <a:srgbClr val="0070C0"/>
                  </a:solidFill>
                  <a:latin typeface="Arial" panose="020B0604020202020204" pitchFamily="34" charset="0"/>
                  <a:ea typeface="微软雅黑" panose="020B0503020204020204" pitchFamily="34" charset="-122"/>
                  <a:sym typeface="Arial" panose="020B0604020202020204" pitchFamily="34" charset="0"/>
                </a:rPr>
                <a:t>工作中怎样预防不良事件的发生？</a:t>
              </a:r>
              <a:endParaRPr lang="zh-CN" altLang="en-US" sz="2400" b="1">
                <a:solidFill>
                  <a:srgbClr val="0070C0"/>
                </a:solidFill>
                <a:latin typeface="微软雅黑" panose="020B0503020204020204" pitchFamily="34" charset="-122"/>
                <a:ea typeface="微软雅黑" panose="020B0503020204020204" pitchFamily="34" charset="-122"/>
                <a:cs typeface="+mn-ea"/>
                <a:sym typeface="+mn-lt"/>
              </a:endParaRPr>
            </a:p>
          </p:txBody>
        </p:sp>
      </p:grpSp>
      <p:grpSp>
        <p:nvGrpSpPr>
          <p:cNvPr id="15" name="组合 14"/>
          <p:cNvGrpSpPr/>
          <p:nvPr/>
        </p:nvGrpSpPr>
        <p:grpSpPr>
          <a:xfrm>
            <a:off x="1183158" y="3175340"/>
            <a:ext cx="7682074" cy="609685"/>
            <a:chOff x="4297722" y="2672450"/>
            <a:chExt cx="7682074" cy="609685"/>
          </a:xfrm>
        </p:grpSpPr>
        <p:sp>
          <p:nvSpPr>
            <p:cNvPr id="16" name="矩形 15"/>
            <p:cNvSpPr/>
            <p:nvPr/>
          </p:nvSpPr>
          <p:spPr>
            <a:xfrm>
              <a:off x="4635859" y="2754114"/>
              <a:ext cx="7343937" cy="369332"/>
            </a:xfrm>
            <a:prstGeom prst="rect">
              <a:avLst/>
            </a:prstGeom>
          </p:spPr>
          <p:txBody>
            <a:bodyPr wrap="square">
              <a:spAutoFit/>
            </a:bodyPr>
            <a:lstStyle/>
            <a:p>
              <a:pPr fontAlgn="base"/>
              <a:r>
                <a:rPr lang="zh-CN" altLang="en-US" noProof="1">
                  <a:latin typeface="微软雅黑" panose="020B0503020204020204" pitchFamily="34" charset="-122"/>
                  <a:ea typeface="微软雅黑" panose="020B0503020204020204" pitchFamily="34" charset="-122"/>
                  <a:sym typeface="Arial" panose="020B0604020202020204" pitchFamily="34" charset="0"/>
                </a:rPr>
                <a:t>严格执行各项护理制度及操作规程，提高护士的慎独工作作风</a:t>
              </a:r>
            </a:p>
          </p:txBody>
        </p:sp>
        <p:sp>
          <p:nvSpPr>
            <p:cNvPr id="17" name="iconfont-1177-866141"/>
            <p:cNvSpPr>
              <a:spLocks noChangeAspect="1"/>
            </p:cNvSpPr>
            <p:nvPr/>
          </p:nvSpPr>
          <p:spPr bwMode="auto">
            <a:xfrm>
              <a:off x="4297722" y="2672450"/>
              <a:ext cx="285610" cy="609685"/>
            </a:xfrm>
            <a:custGeom>
              <a:avLst/>
              <a:gdLst>
                <a:gd name="T0" fmla="*/ 3402 w 5090"/>
                <a:gd name="T1" fmla="*/ 6628 h 10863"/>
                <a:gd name="T2" fmla="*/ 5090 w 5090"/>
                <a:gd name="T3" fmla="*/ 5580 h 10863"/>
                <a:gd name="T4" fmla="*/ 4042 w 5090"/>
                <a:gd name="T5" fmla="*/ 0 h 10863"/>
                <a:gd name="T6" fmla="*/ 0 w 5090"/>
                <a:gd name="T7" fmla="*/ 1048 h 10863"/>
                <a:gd name="T8" fmla="*/ 1048 w 5090"/>
                <a:gd name="T9" fmla="*/ 6628 h 10863"/>
                <a:gd name="T10" fmla="*/ 1687 w 5090"/>
                <a:gd name="T11" fmla="*/ 6964 h 10863"/>
                <a:gd name="T12" fmla="*/ 2342 w 5090"/>
                <a:gd name="T13" fmla="*/ 7389 h 10863"/>
                <a:gd name="T14" fmla="*/ 3360 w 5090"/>
                <a:gd name="T15" fmla="*/ 10639 h 10863"/>
                <a:gd name="T16" fmla="*/ 3559 w 5090"/>
                <a:gd name="T17" fmla="*/ 10863 h 10863"/>
                <a:gd name="T18" fmla="*/ 3200 w 5090"/>
                <a:gd name="T19" fmla="*/ 8811 h 10863"/>
                <a:gd name="T20" fmla="*/ 2978 w 5090"/>
                <a:gd name="T21" fmla="*/ 7389 h 10863"/>
                <a:gd name="T22" fmla="*/ 1695 w 5090"/>
                <a:gd name="T23" fmla="*/ 1556 h 10863"/>
                <a:gd name="T24" fmla="*/ 1178 w 5090"/>
                <a:gd name="T25" fmla="*/ 1756 h 10863"/>
                <a:gd name="T26" fmla="*/ 1695 w 5090"/>
                <a:gd name="T27" fmla="*/ 1956 h 10863"/>
                <a:gd name="T28" fmla="*/ 1507 w 5090"/>
                <a:gd name="T29" fmla="*/ 2114 h 10863"/>
                <a:gd name="T30" fmla="*/ 1507 w 5090"/>
                <a:gd name="T31" fmla="*/ 2314 h 10863"/>
                <a:gd name="T32" fmla="*/ 1695 w 5090"/>
                <a:gd name="T33" fmla="*/ 2539 h 10863"/>
                <a:gd name="T34" fmla="*/ 1407 w 5090"/>
                <a:gd name="T35" fmla="*/ 2639 h 10863"/>
                <a:gd name="T36" fmla="*/ 1695 w 5090"/>
                <a:gd name="T37" fmla="*/ 2739 h 10863"/>
                <a:gd name="T38" fmla="*/ 1378 w 5090"/>
                <a:gd name="T39" fmla="*/ 2914 h 10863"/>
                <a:gd name="T40" fmla="*/ 1378 w 5090"/>
                <a:gd name="T41" fmla="*/ 3314 h 10863"/>
                <a:gd name="T42" fmla="*/ 1695 w 5090"/>
                <a:gd name="T43" fmla="*/ 3502 h 10863"/>
                <a:gd name="T44" fmla="*/ 1407 w 5090"/>
                <a:gd name="T45" fmla="*/ 3602 h 10863"/>
                <a:gd name="T46" fmla="*/ 1695 w 5090"/>
                <a:gd name="T47" fmla="*/ 3702 h 10863"/>
                <a:gd name="T48" fmla="*/ 1507 w 5090"/>
                <a:gd name="T49" fmla="*/ 3927 h 10863"/>
                <a:gd name="T50" fmla="*/ 1507 w 5090"/>
                <a:gd name="T51" fmla="*/ 4127 h 10863"/>
                <a:gd name="T52" fmla="*/ 1695 w 5090"/>
                <a:gd name="T53" fmla="*/ 4407 h 10863"/>
                <a:gd name="T54" fmla="*/ 1021 w 5090"/>
                <a:gd name="T55" fmla="*/ 3959 h 10863"/>
                <a:gd name="T56" fmla="*/ 1469 w 5090"/>
                <a:gd name="T57" fmla="*/ 1037 h 10863"/>
                <a:gd name="T58" fmla="*/ 1695 w 5090"/>
                <a:gd name="T59" fmla="*/ 1556 h 10863"/>
                <a:gd name="T60" fmla="*/ 2095 w 5090"/>
                <a:gd name="T61" fmla="*/ 4126 h 10863"/>
                <a:gd name="T62" fmla="*/ 2583 w 5090"/>
                <a:gd name="T63" fmla="*/ 4026 h 10863"/>
                <a:gd name="T64" fmla="*/ 2095 w 5090"/>
                <a:gd name="T65" fmla="*/ 3926 h 10863"/>
                <a:gd name="T66" fmla="*/ 2483 w 5090"/>
                <a:gd name="T67" fmla="*/ 3701 h 10863"/>
                <a:gd name="T68" fmla="*/ 2483 w 5090"/>
                <a:gd name="T69" fmla="*/ 3501 h 10863"/>
                <a:gd name="T70" fmla="*/ 2095 w 5090"/>
                <a:gd name="T71" fmla="*/ 3314 h 10863"/>
                <a:gd name="T72" fmla="*/ 3057 w 5090"/>
                <a:gd name="T73" fmla="*/ 3114 h 10863"/>
                <a:gd name="T74" fmla="*/ 2095 w 5090"/>
                <a:gd name="T75" fmla="*/ 2914 h 10863"/>
                <a:gd name="T76" fmla="*/ 2483 w 5090"/>
                <a:gd name="T77" fmla="*/ 2739 h 10863"/>
                <a:gd name="T78" fmla="*/ 2483 w 5090"/>
                <a:gd name="T79" fmla="*/ 2539 h 10863"/>
                <a:gd name="T80" fmla="*/ 2095 w 5090"/>
                <a:gd name="T81" fmla="*/ 2314 h 10863"/>
                <a:gd name="T82" fmla="*/ 2583 w 5090"/>
                <a:gd name="T83" fmla="*/ 2214 h 10863"/>
                <a:gd name="T84" fmla="*/ 2095 w 5090"/>
                <a:gd name="T85" fmla="*/ 2114 h 10863"/>
                <a:gd name="T86" fmla="*/ 2857 w 5090"/>
                <a:gd name="T87" fmla="*/ 1956 h 10863"/>
                <a:gd name="T88" fmla="*/ 2857 w 5090"/>
                <a:gd name="T89" fmla="*/ 1556 h 10863"/>
                <a:gd name="T90" fmla="*/ 2095 w 5090"/>
                <a:gd name="T91" fmla="*/ 1037 h 10863"/>
                <a:gd name="T92" fmla="*/ 4038 w 5090"/>
                <a:gd name="T93" fmla="*/ 1485 h 10863"/>
                <a:gd name="T94" fmla="*/ 3589 w 5090"/>
                <a:gd name="T95" fmla="*/ 4407 h 10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90" h="10863">
                  <a:moveTo>
                    <a:pt x="3402" y="6964"/>
                  </a:moveTo>
                  <a:lnTo>
                    <a:pt x="3402" y="6628"/>
                  </a:lnTo>
                  <a:lnTo>
                    <a:pt x="4042" y="6628"/>
                  </a:lnTo>
                  <a:cubicBezTo>
                    <a:pt x="4620" y="6628"/>
                    <a:pt x="5090" y="6158"/>
                    <a:pt x="5090" y="5580"/>
                  </a:cubicBezTo>
                  <a:lnTo>
                    <a:pt x="5090" y="1048"/>
                  </a:lnTo>
                  <a:cubicBezTo>
                    <a:pt x="5090" y="470"/>
                    <a:pt x="4620" y="0"/>
                    <a:pt x="4042" y="0"/>
                  </a:cubicBezTo>
                  <a:lnTo>
                    <a:pt x="1048" y="0"/>
                  </a:lnTo>
                  <a:cubicBezTo>
                    <a:pt x="470" y="0"/>
                    <a:pt x="0" y="470"/>
                    <a:pt x="0" y="1048"/>
                  </a:cubicBezTo>
                  <a:lnTo>
                    <a:pt x="0" y="5580"/>
                  </a:lnTo>
                  <a:cubicBezTo>
                    <a:pt x="0" y="6158"/>
                    <a:pt x="470" y="6628"/>
                    <a:pt x="1048" y="6628"/>
                  </a:cubicBezTo>
                  <a:lnTo>
                    <a:pt x="1687" y="6628"/>
                  </a:lnTo>
                  <a:lnTo>
                    <a:pt x="1687" y="6964"/>
                  </a:lnTo>
                  <a:cubicBezTo>
                    <a:pt x="1687" y="7199"/>
                    <a:pt x="1877" y="7389"/>
                    <a:pt x="2112" y="7389"/>
                  </a:cubicBezTo>
                  <a:lnTo>
                    <a:pt x="2342" y="7389"/>
                  </a:lnTo>
                  <a:cubicBezTo>
                    <a:pt x="2349" y="7856"/>
                    <a:pt x="2434" y="8790"/>
                    <a:pt x="2982" y="9147"/>
                  </a:cubicBezTo>
                  <a:cubicBezTo>
                    <a:pt x="3406" y="9423"/>
                    <a:pt x="3399" y="10318"/>
                    <a:pt x="3360" y="10639"/>
                  </a:cubicBezTo>
                  <a:cubicBezTo>
                    <a:pt x="3347" y="10749"/>
                    <a:pt x="3425" y="10848"/>
                    <a:pt x="3535" y="10861"/>
                  </a:cubicBezTo>
                  <a:cubicBezTo>
                    <a:pt x="3543" y="10862"/>
                    <a:pt x="3551" y="10863"/>
                    <a:pt x="3559" y="10863"/>
                  </a:cubicBezTo>
                  <a:cubicBezTo>
                    <a:pt x="3659" y="10863"/>
                    <a:pt x="3745" y="10788"/>
                    <a:pt x="3757" y="10687"/>
                  </a:cubicBezTo>
                  <a:cubicBezTo>
                    <a:pt x="3764" y="10630"/>
                    <a:pt x="3920" y="9280"/>
                    <a:pt x="3200" y="8811"/>
                  </a:cubicBezTo>
                  <a:cubicBezTo>
                    <a:pt x="2843" y="8579"/>
                    <a:pt x="2752" y="7843"/>
                    <a:pt x="2742" y="7389"/>
                  </a:cubicBezTo>
                  <a:lnTo>
                    <a:pt x="2978" y="7389"/>
                  </a:lnTo>
                  <a:cubicBezTo>
                    <a:pt x="3212" y="7389"/>
                    <a:pt x="3402" y="7199"/>
                    <a:pt x="3402" y="6964"/>
                  </a:cubicBezTo>
                  <a:close/>
                  <a:moveTo>
                    <a:pt x="1695" y="1556"/>
                  </a:moveTo>
                  <a:lnTo>
                    <a:pt x="1378" y="1556"/>
                  </a:lnTo>
                  <a:cubicBezTo>
                    <a:pt x="1268" y="1556"/>
                    <a:pt x="1178" y="1645"/>
                    <a:pt x="1178" y="1756"/>
                  </a:cubicBezTo>
                  <a:cubicBezTo>
                    <a:pt x="1178" y="1866"/>
                    <a:pt x="1268" y="1956"/>
                    <a:pt x="1378" y="1956"/>
                  </a:cubicBezTo>
                  <a:lnTo>
                    <a:pt x="1695" y="1956"/>
                  </a:lnTo>
                  <a:lnTo>
                    <a:pt x="1695" y="2114"/>
                  </a:lnTo>
                  <a:lnTo>
                    <a:pt x="1507" y="2114"/>
                  </a:lnTo>
                  <a:cubicBezTo>
                    <a:pt x="1452" y="2114"/>
                    <a:pt x="1407" y="2159"/>
                    <a:pt x="1407" y="2214"/>
                  </a:cubicBezTo>
                  <a:cubicBezTo>
                    <a:pt x="1407" y="2269"/>
                    <a:pt x="1452" y="2314"/>
                    <a:pt x="1507" y="2314"/>
                  </a:cubicBezTo>
                  <a:lnTo>
                    <a:pt x="1695" y="2314"/>
                  </a:lnTo>
                  <a:lnTo>
                    <a:pt x="1695" y="2539"/>
                  </a:lnTo>
                  <a:lnTo>
                    <a:pt x="1507" y="2539"/>
                  </a:lnTo>
                  <a:cubicBezTo>
                    <a:pt x="1452" y="2539"/>
                    <a:pt x="1407" y="2584"/>
                    <a:pt x="1407" y="2639"/>
                  </a:cubicBezTo>
                  <a:cubicBezTo>
                    <a:pt x="1407" y="2694"/>
                    <a:pt x="1452" y="2739"/>
                    <a:pt x="1507" y="2739"/>
                  </a:cubicBezTo>
                  <a:lnTo>
                    <a:pt x="1695" y="2739"/>
                  </a:lnTo>
                  <a:lnTo>
                    <a:pt x="1695" y="2914"/>
                  </a:lnTo>
                  <a:lnTo>
                    <a:pt x="1378" y="2914"/>
                  </a:lnTo>
                  <a:cubicBezTo>
                    <a:pt x="1268" y="2914"/>
                    <a:pt x="1178" y="3004"/>
                    <a:pt x="1178" y="3114"/>
                  </a:cubicBezTo>
                  <a:cubicBezTo>
                    <a:pt x="1178" y="3224"/>
                    <a:pt x="1268" y="3314"/>
                    <a:pt x="1378" y="3314"/>
                  </a:cubicBezTo>
                  <a:lnTo>
                    <a:pt x="1695" y="3314"/>
                  </a:lnTo>
                  <a:lnTo>
                    <a:pt x="1695" y="3502"/>
                  </a:lnTo>
                  <a:lnTo>
                    <a:pt x="1507" y="3502"/>
                  </a:lnTo>
                  <a:cubicBezTo>
                    <a:pt x="1452" y="3502"/>
                    <a:pt x="1407" y="3546"/>
                    <a:pt x="1407" y="3602"/>
                  </a:cubicBezTo>
                  <a:cubicBezTo>
                    <a:pt x="1407" y="3657"/>
                    <a:pt x="1452" y="3702"/>
                    <a:pt x="1507" y="3702"/>
                  </a:cubicBezTo>
                  <a:lnTo>
                    <a:pt x="1695" y="3702"/>
                  </a:lnTo>
                  <a:lnTo>
                    <a:pt x="1695" y="3927"/>
                  </a:lnTo>
                  <a:lnTo>
                    <a:pt x="1507" y="3927"/>
                  </a:lnTo>
                  <a:cubicBezTo>
                    <a:pt x="1452" y="3927"/>
                    <a:pt x="1407" y="3971"/>
                    <a:pt x="1407" y="4027"/>
                  </a:cubicBezTo>
                  <a:cubicBezTo>
                    <a:pt x="1407" y="4082"/>
                    <a:pt x="1452" y="4127"/>
                    <a:pt x="1507" y="4127"/>
                  </a:cubicBezTo>
                  <a:lnTo>
                    <a:pt x="1695" y="4127"/>
                  </a:lnTo>
                  <a:lnTo>
                    <a:pt x="1695" y="4407"/>
                  </a:lnTo>
                  <a:lnTo>
                    <a:pt x="1469" y="4407"/>
                  </a:lnTo>
                  <a:cubicBezTo>
                    <a:pt x="1222" y="4407"/>
                    <a:pt x="1021" y="4206"/>
                    <a:pt x="1021" y="3959"/>
                  </a:cubicBezTo>
                  <a:lnTo>
                    <a:pt x="1021" y="1485"/>
                  </a:lnTo>
                  <a:cubicBezTo>
                    <a:pt x="1021" y="1238"/>
                    <a:pt x="1222" y="1037"/>
                    <a:pt x="1469" y="1037"/>
                  </a:cubicBezTo>
                  <a:lnTo>
                    <a:pt x="1695" y="1037"/>
                  </a:lnTo>
                  <a:lnTo>
                    <a:pt x="1695" y="1556"/>
                  </a:lnTo>
                  <a:close/>
                  <a:moveTo>
                    <a:pt x="2095" y="4407"/>
                  </a:moveTo>
                  <a:lnTo>
                    <a:pt x="2095" y="4126"/>
                  </a:lnTo>
                  <a:lnTo>
                    <a:pt x="2483" y="4126"/>
                  </a:lnTo>
                  <a:cubicBezTo>
                    <a:pt x="2538" y="4126"/>
                    <a:pt x="2583" y="4082"/>
                    <a:pt x="2583" y="4026"/>
                  </a:cubicBezTo>
                  <a:cubicBezTo>
                    <a:pt x="2583" y="3971"/>
                    <a:pt x="2538" y="3926"/>
                    <a:pt x="2483" y="3926"/>
                  </a:cubicBezTo>
                  <a:lnTo>
                    <a:pt x="2095" y="3926"/>
                  </a:lnTo>
                  <a:lnTo>
                    <a:pt x="2095" y="3701"/>
                  </a:lnTo>
                  <a:lnTo>
                    <a:pt x="2483" y="3701"/>
                  </a:lnTo>
                  <a:cubicBezTo>
                    <a:pt x="2538" y="3701"/>
                    <a:pt x="2583" y="3657"/>
                    <a:pt x="2583" y="3601"/>
                  </a:cubicBezTo>
                  <a:cubicBezTo>
                    <a:pt x="2583" y="3546"/>
                    <a:pt x="2538" y="3501"/>
                    <a:pt x="2483" y="3501"/>
                  </a:cubicBezTo>
                  <a:lnTo>
                    <a:pt x="2095" y="3501"/>
                  </a:lnTo>
                  <a:lnTo>
                    <a:pt x="2095" y="3314"/>
                  </a:lnTo>
                  <a:lnTo>
                    <a:pt x="2857" y="3314"/>
                  </a:lnTo>
                  <a:cubicBezTo>
                    <a:pt x="2967" y="3314"/>
                    <a:pt x="3057" y="3224"/>
                    <a:pt x="3057" y="3114"/>
                  </a:cubicBezTo>
                  <a:cubicBezTo>
                    <a:pt x="3057" y="3003"/>
                    <a:pt x="2967" y="2914"/>
                    <a:pt x="2857" y="2914"/>
                  </a:cubicBezTo>
                  <a:lnTo>
                    <a:pt x="2095" y="2914"/>
                  </a:lnTo>
                  <a:lnTo>
                    <a:pt x="2095" y="2739"/>
                  </a:lnTo>
                  <a:lnTo>
                    <a:pt x="2483" y="2739"/>
                  </a:lnTo>
                  <a:cubicBezTo>
                    <a:pt x="2538" y="2739"/>
                    <a:pt x="2583" y="2694"/>
                    <a:pt x="2583" y="2639"/>
                  </a:cubicBezTo>
                  <a:cubicBezTo>
                    <a:pt x="2583" y="2584"/>
                    <a:pt x="2538" y="2539"/>
                    <a:pt x="2483" y="2539"/>
                  </a:cubicBezTo>
                  <a:lnTo>
                    <a:pt x="2095" y="2539"/>
                  </a:lnTo>
                  <a:lnTo>
                    <a:pt x="2095" y="2314"/>
                  </a:lnTo>
                  <a:lnTo>
                    <a:pt x="2483" y="2314"/>
                  </a:lnTo>
                  <a:cubicBezTo>
                    <a:pt x="2538" y="2314"/>
                    <a:pt x="2583" y="2269"/>
                    <a:pt x="2583" y="2214"/>
                  </a:cubicBezTo>
                  <a:cubicBezTo>
                    <a:pt x="2583" y="2159"/>
                    <a:pt x="2538" y="2114"/>
                    <a:pt x="2483" y="2114"/>
                  </a:cubicBezTo>
                  <a:lnTo>
                    <a:pt x="2095" y="2114"/>
                  </a:lnTo>
                  <a:lnTo>
                    <a:pt x="2095" y="1956"/>
                  </a:lnTo>
                  <a:lnTo>
                    <a:pt x="2857" y="1956"/>
                  </a:lnTo>
                  <a:cubicBezTo>
                    <a:pt x="2967" y="1956"/>
                    <a:pt x="3057" y="1866"/>
                    <a:pt x="3057" y="1756"/>
                  </a:cubicBezTo>
                  <a:cubicBezTo>
                    <a:pt x="3057" y="1645"/>
                    <a:pt x="2967" y="1556"/>
                    <a:pt x="2857" y="1556"/>
                  </a:cubicBezTo>
                  <a:lnTo>
                    <a:pt x="2095" y="1556"/>
                  </a:lnTo>
                  <a:lnTo>
                    <a:pt x="2095" y="1037"/>
                  </a:lnTo>
                  <a:lnTo>
                    <a:pt x="3589" y="1037"/>
                  </a:lnTo>
                  <a:cubicBezTo>
                    <a:pt x="3837" y="1037"/>
                    <a:pt x="4038" y="1238"/>
                    <a:pt x="4038" y="1485"/>
                  </a:cubicBezTo>
                  <a:lnTo>
                    <a:pt x="4038" y="3958"/>
                  </a:lnTo>
                  <a:cubicBezTo>
                    <a:pt x="4038" y="4206"/>
                    <a:pt x="3837" y="4407"/>
                    <a:pt x="3589" y="4407"/>
                  </a:cubicBezTo>
                  <a:lnTo>
                    <a:pt x="2095" y="4407"/>
                  </a:lnTo>
                  <a:close/>
                </a:path>
              </a:pathLst>
            </a:custGeom>
            <a:solidFill>
              <a:srgbClr val="0070C0"/>
            </a:solidFill>
            <a:ln>
              <a:noFill/>
            </a:ln>
          </p:spPr>
          <p:txBody>
            <a:bodyPr/>
            <a:lstStyle/>
            <a:p>
              <a:endParaRPr/>
            </a:p>
          </p:txBody>
        </p:sp>
      </p:grpSp>
      <p:grpSp>
        <p:nvGrpSpPr>
          <p:cNvPr id="18" name="组合 17"/>
          <p:cNvGrpSpPr/>
          <p:nvPr/>
        </p:nvGrpSpPr>
        <p:grpSpPr>
          <a:xfrm>
            <a:off x="1183158" y="4063762"/>
            <a:ext cx="7033892" cy="609685"/>
            <a:chOff x="4297722" y="3560872"/>
            <a:chExt cx="7033892" cy="609685"/>
          </a:xfrm>
        </p:grpSpPr>
        <p:sp>
          <p:nvSpPr>
            <p:cNvPr id="19" name="矩形 18"/>
            <p:cNvSpPr/>
            <p:nvPr/>
          </p:nvSpPr>
          <p:spPr>
            <a:xfrm>
              <a:off x="4635859" y="3564594"/>
              <a:ext cx="6695755" cy="369332"/>
            </a:xfrm>
            <a:prstGeom prst="rect">
              <a:avLst/>
            </a:prstGeom>
          </p:spPr>
          <p:txBody>
            <a:bodyPr wrap="square">
              <a:spAutoFit/>
            </a:bodyPr>
            <a:lstStyle/>
            <a:p>
              <a:pPr fontAlgn="base"/>
              <a:r>
                <a:rPr lang="zh-CN" altLang="en-US" noProof="1">
                  <a:latin typeface="微软雅黑" panose="020B0503020204020204" pitchFamily="34" charset="-122"/>
                  <a:ea typeface="微软雅黑" panose="020B0503020204020204" pitchFamily="34" charset="-122"/>
                  <a:sym typeface="Arial" panose="020B0604020202020204" pitchFamily="34" charset="0"/>
                </a:rPr>
                <a:t>加强各种药品管理，定时检查各种急救药品、物品、急救设备</a:t>
              </a:r>
            </a:p>
          </p:txBody>
        </p:sp>
        <p:sp>
          <p:nvSpPr>
            <p:cNvPr id="20" name="iconfont-1177-866141"/>
            <p:cNvSpPr>
              <a:spLocks noChangeAspect="1"/>
            </p:cNvSpPr>
            <p:nvPr/>
          </p:nvSpPr>
          <p:spPr bwMode="auto">
            <a:xfrm>
              <a:off x="4297722" y="3560872"/>
              <a:ext cx="285610" cy="609685"/>
            </a:xfrm>
            <a:custGeom>
              <a:avLst/>
              <a:gdLst>
                <a:gd name="T0" fmla="*/ 3402 w 5090"/>
                <a:gd name="T1" fmla="*/ 6628 h 10863"/>
                <a:gd name="T2" fmla="*/ 5090 w 5090"/>
                <a:gd name="T3" fmla="*/ 5580 h 10863"/>
                <a:gd name="T4" fmla="*/ 4042 w 5090"/>
                <a:gd name="T5" fmla="*/ 0 h 10863"/>
                <a:gd name="T6" fmla="*/ 0 w 5090"/>
                <a:gd name="T7" fmla="*/ 1048 h 10863"/>
                <a:gd name="T8" fmla="*/ 1048 w 5090"/>
                <a:gd name="T9" fmla="*/ 6628 h 10863"/>
                <a:gd name="T10" fmla="*/ 1687 w 5090"/>
                <a:gd name="T11" fmla="*/ 6964 h 10863"/>
                <a:gd name="T12" fmla="*/ 2342 w 5090"/>
                <a:gd name="T13" fmla="*/ 7389 h 10863"/>
                <a:gd name="T14" fmla="*/ 3360 w 5090"/>
                <a:gd name="T15" fmla="*/ 10639 h 10863"/>
                <a:gd name="T16" fmla="*/ 3559 w 5090"/>
                <a:gd name="T17" fmla="*/ 10863 h 10863"/>
                <a:gd name="T18" fmla="*/ 3200 w 5090"/>
                <a:gd name="T19" fmla="*/ 8811 h 10863"/>
                <a:gd name="T20" fmla="*/ 2978 w 5090"/>
                <a:gd name="T21" fmla="*/ 7389 h 10863"/>
                <a:gd name="T22" fmla="*/ 1695 w 5090"/>
                <a:gd name="T23" fmla="*/ 1556 h 10863"/>
                <a:gd name="T24" fmla="*/ 1178 w 5090"/>
                <a:gd name="T25" fmla="*/ 1756 h 10863"/>
                <a:gd name="T26" fmla="*/ 1695 w 5090"/>
                <a:gd name="T27" fmla="*/ 1956 h 10863"/>
                <a:gd name="T28" fmla="*/ 1507 w 5090"/>
                <a:gd name="T29" fmla="*/ 2114 h 10863"/>
                <a:gd name="T30" fmla="*/ 1507 w 5090"/>
                <a:gd name="T31" fmla="*/ 2314 h 10863"/>
                <a:gd name="T32" fmla="*/ 1695 w 5090"/>
                <a:gd name="T33" fmla="*/ 2539 h 10863"/>
                <a:gd name="T34" fmla="*/ 1407 w 5090"/>
                <a:gd name="T35" fmla="*/ 2639 h 10863"/>
                <a:gd name="T36" fmla="*/ 1695 w 5090"/>
                <a:gd name="T37" fmla="*/ 2739 h 10863"/>
                <a:gd name="T38" fmla="*/ 1378 w 5090"/>
                <a:gd name="T39" fmla="*/ 2914 h 10863"/>
                <a:gd name="T40" fmla="*/ 1378 w 5090"/>
                <a:gd name="T41" fmla="*/ 3314 h 10863"/>
                <a:gd name="T42" fmla="*/ 1695 w 5090"/>
                <a:gd name="T43" fmla="*/ 3502 h 10863"/>
                <a:gd name="T44" fmla="*/ 1407 w 5090"/>
                <a:gd name="T45" fmla="*/ 3602 h 10863"/>
                <a:gd name="T46" fmla="*/ 1695 w 5090"/>
                <a:gd name="T47" fmla="*/ 3702 h 10863"/>
                <a:gd name="T48" fmla="*/ 1507 w 5090"/>
                <a:gd name="T49" fmla="*/ 3927 h 10863"/>
                <a:gd name="T50" fmla="*/ 1507 w 5090"/>
                <a:gd name="T51" fmla="*/ 4127 h 10863"/>
                <a:gd name="T52" fmla="*/ 1695 w 5090"/>
                <a:gd name="T53" fmla="*/ 4407 h 10863"/>
                <a:gd name="T54" fmla="*/ 1021 w 5090"/>
                <a:gd name="T55" fmla="*/ 3959 h 10863"/>
                <a:gd name="T56" fmla="*/ 1469 w 5090"/>
                <a:gd name="T57" fmla="*/ 1037 h 10863"/>
                <a:gd name="T58" fmla="*/ 1695 w 5090"/>
                <a:gd name="T59" fmla="*/ 1556 h 10863"/>
                <a:gd name="T60" fmla="*/ 2095 w 5090"/>
                <a:gd name="T61" fmla="*/ 4126 h 10863"/>
                <a:gd name="T62" fmla="*/ 2583 w 5090"/>
                <a:gd name="T63" fmla="*/ 4026 h 10863"/>
                <a:gd name="T64" fmla="*/ 2095 w 5090"/>
                <a:gd name="T65" fmla="*/ 3926 h 10863"/>
                <a:gd name="T66" fmla="*/ 2483 w 5090"/>
                <a:gd name="T67" fmla="*/ 3701 h 10863"/>
                <a:gd name="T68" fmla="*/ 2483 w 5090"/>
                <a:gd name="T69" fmla="*/ 3501 h 10863"/>
                <a:gd name="T70" fmla="*/ 2095 w 5090"/>
                <a:gd name="T71" fmla="*/ 3314 h 10863"/>
                <a:gd name="T72" fmla="*/ 3057 w 5090"/>
                <a:gd name="T73" fmla="*/ 3114 h 10863"/>
                <a:gd name="T74" fmla="*/ 2095 w 5090"/>
                <a:gd name="T75" fmla="*/ 2914 h 10863"/>
                <a:gd name="T76" fmla="*/ 2483 w 5090"/>
                <a:gd name="T77" fmla="*/ 2739 h 10863"/>
                <a:gd name="T78" fmla="*/ 2483 w 5090"/>
                <a:gd name="T79" fmla="*/ 2539 h 10863"/>
                <a:gd name="T80" fmla="*/ 2095 w 5090"/>
                <a:gd name="T81" fmla="*/ 2314 h 10863"/>
                <a:gd name="T82" fmla="*/ 2583 w 5090"/>
                <a:gd name="T83" fmla="*/ 2214 h 10863"/>
                <a:gd name="T84" fmla="*/ 2095 w 5090"/>
                <a:gd name="T85" fmla="*/ 2114 h 10863"/>
                <a:gd name="T86" fmla="*/ 2857 w 5090"/>
                <a:gd name="T87" fmla="*/ 1956 h 10863"/>
                <a:gd name="T88" fmla="*/ 2857 w 5090"/>
                <a:gd name="T89" fmla="*/ 1556 h 10863"/>
                <a:gd name="T90" fmla="*/ 2095 w 5090"/>
                <a:gd name="T91" fmla="*/ 1037 h 10863"/>
                <a:gd name="T92" fmla="*/ 4038 w 5090"/>
                <a:gd name="T93" fmla="*/ 1485 h 10863"/>
                <a:gd name="T94" fmla="*/ 3589 w 5090"/>
                <a:gd name="T95" fmla="*/ 4407 h 10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90" h="10863">
                  <a:moveTo>
                    <a:pt x="3402" y="6964"/>
                  </a:moveTo>
                  <a:lnTo>
                    <a:pt x="3402" y="6628"/>
                  </a:lnTo>
                  <a:lnTo>
                    <a:pt x="4042" y="6628"/>
                  </a:lnTo>
                  <a:cubicBezTo>
                    <a:pt x="4620" y="6628"/>
                    <a:pt x="5090" y="6158"/>
                    <a:pt x="5090" y="5580"/>
                  </a:cubicBezTo>
                  <a:lnTo>
                    <a:pt x="5090" y="1048"/>
                  </a:lnTo>
                  <a:cubicBezTo>
                    <a:pt x="5090" y="470"/>
                    <a:pt x="4620" y="0"/>
                    <a:pt x="4042" y="0"/>
                  </a:cubicBezTo>
                  <a:lnTo>
                    <a:pt x="1048" y="0"/>
                  </a:lnTo>
                  <a:cubicBezTo>
                    <a:pt x="470" y="0"/>
                    <a:pt x="0" y="470"/>
                    <a:pt x="0" y="1048"/>
                  </a:cubicBezTo>
                  <a:lnTo>
                    <a:pt x="0" y="5580"/>
                  </a:lnTo>
                  <a:cubicBezTo>
                    <a:pt x="0" y="6158"/>
                    <a:pt x="470" y="6628"/>
                    <a:pt x="1048" y="6628"/>
                  </a:cubicBezTo>
                  <a:lnTo>
                    <a:pt x="1687" y="6628"/>
                  </a:lnTo>
                  <a:lnTo>
                    <a:pt x="1687" y="6964"/>
                  </a:lnTo>
                  <a:cubicBezTo>
                    <a:pt x="1687" y="7199"/>
                    <a:pt x="1877" y="7389"/>
                    <a:pt x="2112" y="7389"/>
                  </a:cubicBezTo>
                  <a:lnTo>
                    <a:pt x="2342" y="7389"/>
                  </a:lnTo>
                  <a:cubicBezTo>
                    <a:pt x="2349" y="7856"/>
                    <a:pt x="2434" y="8790"/>
                    <a:pt x="2982" y="9147"/>
                  </a:cubicBezTo>
                  <a:cubicBezTo>
                    <a:pt x="3406" y="9423"/>
                    <a:pt x="3399" y="10318"/>
                    <a:pt x="3360" y="10639"/>
                  </a:cubicBezTo>
                  <a:cubicBezTo>
                    <a:pt x="3347" y="10749"/>
                    <a:pt x="3425" y="10848"/>
                    <a:pt x="3535" y="10861"/>
                  </a:cubicBezTo>
                  <a:cubicBezTo>
                    <a:pt x="3543" y="10862"/>
                    <a:pt x="3551" y="10863"/>
                    <a:pt x="3559" y="10863"/>
                  </a:cubicBezTo>
                  <a:cubicBezTo>
                    <a:pt x="3659" y="10863"/>
                    <a:pt x="3745" y="10788"/>
                    <a:pt x="3757" y="10687"/>
                  </a:cubicBezTo>
                  <a:cubicBezTo>
                    <a:pt x="3764" y="10630"/>
                    <a:pt x="3920" y="9280"/>
                    <a:pt x="3200" y="8811"/>
                  </a:cubicBezTo>
                  <a:cubicBezTo>
                    <a:pt x="2843" y="8579"/>
                    <a:pt x="2752" y="7843"/>
                    <a:pt x="2742" y="7389"/>
                  </a:cubicBezTo>
                  <a:lnTo>
                    <a:pt x="2978" y="7389"/>
                  </a:lnTo>
                  <a:cubicBezTo>
                    <a:pt x="3212" y="7389"/>
                    <a:pt x="3402" y="7199"/>
                    <a:pt x="3402" y="6964"/>
                  </a:cubicBezTo>
                  <a:close/>
                  <a:moveTo>
                    <a:pt x="1695" y="1556"/>
                  </a:moveTo>
                  <a:lnTo>
                    <a:pt x="1378" y="1556"/>
                  </a:lnTo>
                  <a:cubicBezTo>
                    <a:pt x="1268" y="1556"/>
                    <a:pt x="1178" y="1645"/>
                    <a:pt x="1178" y="1756"/>
                  </a:cubicBezTo>
                  <a:cubicBezTo>
                    <a:pt x="1178" y="1866"/>
                    <a:pt x="1268" y="1956"/>
                    <a:pt x="1378" y="1956"/>
                  </a:cubicBezTo>
                  <a:lnTo>
                    <a:pt x="1695" y="1956"/>
                  </a:lnTo>
                  <a:lnTo>
                    <a:pt x="1695" y="2114"/>
                  </a:lnTo>
                  <a:lnTo>
                    <a:pt x="1507" y="2114"/>
                  </a:lnTo>
                  <a:cubicBezTo>
                    <a:pt x="1452" y="2114"/>
                    <a:pt x="1407" y="2159"/>
                    <a:pt x="1407" y="2214"/>
                  </a:cubicBezTo>
                  <a:cubicBezTo>
                    <a:pt x="1407" y="2269"/>
                    <a:pt x="1452" y="2314"/>
                    <a:pt x="1507" y="2314"/>
                  </a:cubicBezTo>
                  <a:lnTo>
                    <a:pt x="1695" y="2314"/>
                  </a:lnTo>
                  <a:lnTo>
                    <a:pt x="1695" y="2539"/>
                  </a:lnTo>
                  <a:lnTo>
                    <a:pt x="1507" y="2539"/>
                  </a:lnTo>
                  <a:cubicBezTo>
                    <a:pt x="1452" y="2539"/>
                    <a:pt x="1407" y="2584"/>
                    <a:pt x="1407" y="2639"/>
                  </a:cubicBezTo>
                  <a:cubicBezTo>
                    <a:pt x="1407" y="2694"/>
                    <a:pt x="1452" y="2739"/>
                    <a:pt x="1507" y="2739"/>
                  </a:cubicBezTo>
                  <a:lnTo>
                    <a:pt x="1695" y="2739"/>
                  </a:lnTo>
                  <a:lnTo>
                    <a:pt x="1695" y="2914"/>
                  </a:lnTo>
                  <a:lnTo>
                    <a:pt x="1378" y="2914"/>
                  </a:lnTo>
                  <a:cubicBezTo>
                    <a:pt x="1268" y="2914"/>
                    <a:pt x="1178" y="3004"/>
                    <a:pt x="1178" y="3114"/>
                  </a:cubicBezTo>
                  <a:cubicBezTo>
                    <a:pt x="1178" y="3224"/>
                    <a:pt x="1268" y="3314"/>
                    <a:pt x="1378" y="3314"/>
                  </a:cubicBezTo>
                  <a:lnTo>
                    <a:pt x="1695" y="3314"/>
                  </a:lnTo>
                  <a:lnTo>
                    <a:pt x="1695" y="3502"/>
                  </a:lnTo>
                  <a:lnTo>
                    <a:pt x="1507" y="3502"/>
                  </a:lnTo>
                  <a:cubicBezTo>
                    <a:pt x="1452" y="3502"/>
                    <a:pt x="1407" y="3546"/>
                    <a:pt x="1407" y="3602"/>
                  </a:cubicBezTo>
                  <a:cubicBezTo>
                    <a:pt x="1407" y="3657"/>
                    <a:pt x="1452" y="3702"/>
                    <a:pt x="1507" y="3702"/>
                  </a:cubicBezTo>
                  <a:lnTo>
                    <a:pt x="1695" y="3702"/>
                  </a:lnTo>
                  <a:lnTo>
                    <a:pt x="1695" y="3927"/>
                  </a:lnTo>
                  <a:lnTo>
                    <a:pt x="1507" y="3927"/>
                  </a:lnTo>
                  <a:cubicBezTo>
                    <a:pt x="1452" y="3927"/>
                    <a:pt x="1407" y="3971"/>
                    <a:pt x="1407" y="4027"/>
                  </a:cubicBezTo>
                  <a:cubicBezTo>
                    <a:pt x="1407" y="4082"/>
                    <a:pt x="1452" y="4127"/>
                    <a:pt x="1507" y="4127"/>
                  </a:cubicBezTo>
                  <a:lnTo>
                    <a:pt x="1695" y="4127"/>
                  </a:lnTo>
                  <a:lnTo>
                    <a:pt x="1695" y="4407"/>
                  </a:lnTo>
                  <a:lnTo>
                    <a:pt x="1469" y="4407"/>
                  </a:lnTo>
                  <a:cubicBezTo>
                    <a:pt x="1222" y="4407"/>
                    <a:pt x="1021" y="4206"/>
                    <a:pt x="1021" y="3959"/>
                  </a:cubicBezTo>
                  <a:lnTo>
                    <a:pt x="1021" y="1485"/>
                  </a:lnTo>
                  <a:cubicBezTo>
                    <a:pt x="1021" y="1238"/>
                    <a:pt x="1222" y="1037"/>
                    <a:pt x="1469" y="1037"/>
                  </a:cubicBezTo>
                  <a:lnTo>
                    <a:pt x="1695" y="1037"/>
                  </a:lnTo>
                  <a:lnTo>
                    <a:pt x="1695" y="1556"/>
                  </a:lnTo>
                  <a:close/>
                  <a:moveTo>
                    <a:pt x="2095" y="4407"/>
                  </a:moveTo>
                  <a:lnTo>
                    <a:pt x="2095" y="4126"/>
                  </a:lnTo>
                  <a:lnTo>
                    <a:pt x="2483" y="4126"/>
                  </a:lnTo>
                  <a:cubicBezTo>
                    <a:pt x="2538" y="4126"/>
                    <a:pt x="2583" y="4082"/>
                    <a:pt x="2583" y="4026"/>
                  </a:cubicBezTo>
                  <a:cubicBezTo>
                    <a:pt x="2583" y="3971"/>
                    <a:pt x="2538" y="3926"/>
                    <a:pt x="2483" y="3926"/>
                  </a:cubicBezTo>
                  <a:lnTo>
                    <a:pt x="2095" y="3926"/>
                  </a:lnTo>
                  <a:lnTo>
                    <a:pt x="2095" y="3701"/>
                  </a:lnTo>
                  <a:lnTo>
                    <a:pt x="2483" y="3701"/>
                  </a:lnTo>
                  <a:cubicBezTo>
                    <a:pt x="2538" y="3701"/>
                    <a:pt x="2583" y="3657"/>
                    <a:pt x="2583" y="3601"/>
                  </a:cubicBezTo>
                  <a:cubicBezTo>
                    <a:pt x="2583" y="3546"/>
                    <a:pt x="2538" y="3501"/>
                    <a:pt x="2483" y="3501"/>
                  </a:cubicBezTo>
                  <a:lnTo>
                    <a:pt x="2095" y="3501"/>
                  </a:lnTo>
                  <a:lnTo>
                    <a:pt x="2095" y="3314"/>
                  </a:lnTo>
                  <a:lnTo>
                    <a:pt x="2857" y="3314"/>
                  </a:lnTo>
                  <a:cubicBezTo>
                    <a:pt x="2967" y="3314"/>
                    <a:pt x="3057" y="3224"/>
                    <a:pt x="3057" y="3114"/>
                  </a:cubicBezTo>
                  <a:cubicBezTo>
                    <a:pt x="3057" y="3003"/>
                    <a:pt x="2967" y="2914"/>
                    <a:pt x="2857" y="2914"/>
                  </a:cubicBezTo>
                  <a:lnTo>
                    <a:pt x="2095" y="2914"/>
                  </a:lnTo>
                  <a:lnTo>
                    <a:pt x="2095" y="2739"/>
                  </a:lnTo>
                  <a:lnTo>
                    <a:pt x="2483" y="2739"/>
                  </a:lnTo>
                  <a:cubicBezTo>
                    <a:pt x="2538" y="2739"/>
                    <a:pt x="2583" y="2694"/>
                    <a:pt x="2583" y="2639"/>
                  </a:cubicBezTo>
                  <a:cubicBezTo>
                    <a:pt x="2583" y="2584"/>
                    <a:pt x="2538" y="2539"/>
                    <a:pt x="2483" y="2539"/>
                  </a:cubicBezTo>
                  <a:lnTo>
                    <a:pt x="2095" y="2539"/>
                  </a:lnTo>
                  <a:lnTo>
                    <a:pt x="2095" y="2314"/>
                  </a:lnTo>
                  <a:lnTo>
                    <a:pt x="2483" y="2314"/>
                  </a:lnTo>
                  <a:cubicBezTo>
                    <a:pt x="2538" y="2314"/>
                    <a:pt x="2583" y="2269"/>
                    <a:pt x="2583" y="2214"/>
                  </a:cubicBezTo>
                  <a:cubicBezTo>
                    <a:pt x="2583" y="2159"/>
                    <a:pt x="2538" y="2114"/>
                    <a:pt x="2483" y="2114"/>
                  </a:cubicBezTo>
                  <a:lnTo>
                    <a:pt x="2095" y="2114"/>
                  </a:lnTo>
                  <a:lnTo>
                    <a:pt x="2095" y="1956"/>
                  </a:lnTo>
                  <a:lnTo>
                    <a:pt x="2857" y="1956"/>
                  </a:lnTo>
                  <a:cubicBezTo>
                    <a:pt x="2967" y="1956"/>
                    <a:pt x="3057" y="1866"/>
                    <a:pt x="3057" y="1756"/>
                  </a:cubicBezTo>
                  <a:cubicBezTo>
                    <a:pt x="3057" y="1645"/>
                    <a:pt x="2967" y="1556"/>
                    <a:pt x="2857" y="1556"/>
                  </a:cubicBezTo>
                  <a:lnTo>
                    <a:pt x="2095" y="1556"/>
                  </a:lnTo>
                  <a:lnTo>
                    <a:pt x="2095" y="1037"/>
                  </a:lnTo>
                  <a:lnTo>
                    <a:pt x="3589" y="1037"/>
                  </a:lnTo>
                  <a:cubicBezTo>
                    <a:pt x="3837" y="1037"/>
                    <a:pt x="4038" y="1238"/>
                    <a:pt x="4038" y="1485"/>
                  </a:cubicBezTo>
                  <a:lnTo>
                    <a:pt x="4038" y="3958"/>
                  </a:lnTo>
                  <a:cubicBezTo>
                    <a:pt x="4038" y="4206"/>
                    <a:pt x="3837" y="4407"/>
                    <a:pt x="3589" y="4407"/>
                  </a:cubicBezTo>
                  <a:lnTo>
                    <a:pt x="2095" y="4407"/>
                  </a:lnTo>
                  <a:close/>
                </a:path>
              </a:pathLst>
            </a:custGeom>
            <a:solidFill>
              <a:srgbClr val="0070C0"/>
            </a:solidFill>
            <a:ln>
              <a:noFill/>
            </a:ln>
          </p:spPr>
          <p:txBody>
            <a:bodyPr/>
            <a:lstStyle/>
            <a:p>
              <a:endParaRPr/>
            </a:p>
          </p:txBody>
        </p:sp>
      </p:grpSp>
      <p:grpSp>
        <p:nvGrpSpPr>
          <p:cNvPr id="21" name="组合 20"/>
          <p:cNvGrpSpPr/>
          <p:nvPr/>
        </p:nvGrpSpPr>
        <p:grpSpPr>
          <a:xfrm>
            <a:off x="1183158" y="4897832"/>
            <a:ext cx="6434137" cy="664037"/>
            <a:chOff x="4297722" y="4394942"/>
            <a:chExt cx="6434137" cy="664037"/>
          </a:xfrm>
        </p:grpSpPr>
        <p:sp>
          <p:nvSpPr>
            <p:cNvPr id="22" name="矩形 21"/>
            <p:cNvSpPr/>
            <p:nvPr/>
          </p:nvSpPr>
          <p:spPr>
            <a:xfrm>
              <a:off x="4635859" y="4394942"/>
              <a:ext cx="6096000" cy="646331"/>
            </a:xfrm>
            <a:prstGeom prst="rect">
              <a:avLst/>
            </a:prstGeom>
          </p:spPr>
          <p:txBody>
            <a:bodyPr>
              <a:spAutoFit/>
            </a:bodyPr>
            <a:lstStyle/>
            <a:p>
              <a:pPr fontAlgn="base"/>
              <a:r>
                <a:rPr lang="zh-CN" altLang="en-US" noProof="1">
                  <a:latin typeface="微软雅黑" panose="020B0503020204020204" pitchFamily="34" charset="-122"/>
                  <a:ea typeface="微软雅黑" panose="020B0503020204020204" pitchFamily="34" charset="-122"/>
                  <a:sym typeface="Arial" panose="020B0604020202020204" pitchFamily="34" charset="0"/>
                </a:rPr>
                <a:t>定期检查科室的用电、用氧情况，做好防火、防盗宣传</a:t>
              </a:r>
            </a:p>
            <a:p>
              <a:pPr fontAlgn="base"/>
              <a:r>
                <a:rPr lang="zh-CN" altLang="en-US" noProof="1">
                  <a:latin typeface="微软雅黑" panose="020B0503020204020204" pitchFamily="34" charset="-122"/>
                  <a:ea typeface="微软雅黑" panose="020B0503020204020204" pitchFamily="34" charset="-122"/>
                  <a:sym typeface="Arial" panose="020B0604020202020204" pitchFamily="34" charset="0"/>
                </a:rPr>
                <a:t>各项护理措施实施到位，健康教育达到预期效果</a:t>
              </a:r>
            </a:p>
          </p:txBody>
        </p:sp>
        <p:sp>
          <p:nvSpPr>
            <p:cNvPr id="23" name="iconfont-1177-866141"/>
            <p:cNvSpPr>
              <a:spLocks noChangeAspect="1"/>
            </p:cNvSpPr>
            <p:nvPr/>
          </p:nvSpPr>
          <p:spPr bwMode="auto">
            <a:xfrm>
              <a:off x="4297722" y="4449294"/>
              <a:ext cx="285610" cy="609685"/>
            </a:xfrm>
            <a:custGeom>
              <a:avLst/>
              <a:gdLst>
                <a:gd name="T0" fmla="*/ 3402 w 5090"/>
                <a:gd name="T1" fmla="*/ 6628 h 10863"/>
                <a:gd name="T2" fmla="*/ 5090 w 5090"/>
                <a:gd name="T3" fmla="*/ 5580 h 10863"/>
                <a:gd name="T4" fmla="*/ 4042 w 5090"/>
                <a:gd name="T5" fmla="*/ 0 h 10863"/>
                <a:gd name="T6" fmla="*/ 0 w 5090"/>
                <a:gd name="T7" fmla="*/ 1048 h 10863"/>
                <a:gd name="T8" fmla="*/ 1048 w 5090"/>
                <a:gd name="T9" fmla="*/ 6628 h 10863"/>
                <a:gd name="T10" fmla="*/ 1687 w 5090"/>
                <a:gd name="T11" fmla="*/ 6964 h 10863"/>
                <a:gd name="T12" fmla="*/ 2342 w 5090"/>
                <a:gd name="T13" fmla="*/ 7389 h 10863"/>
                <a:gd name="T14" fmla="*/ 3360 w 5090"/>
                <a:gd name="T15" fmla="*/ 10639 h 10863"/>
                <a:gd name="T16" fmla="*/ 3559 w 5090"/>
                <a:gd name="T17" fmla="*/ 10863 h 10863"/>
                <a:gd name="T18" fmla="*/ 3200 w 5090"/>
                <a:gd name="T19" fmla="*/ 8811 h 10863"/>
                <a:gd name="T20" fmla="*/ 2978 w 5090"/>
                <a:gd name="T21" fmla="*/ 7389 h 10863"/>
                <a:gd name="T22" fmla="*/ 1695 w 5090"/>
                <a:gd name="T23" fmla="*/ 1556 h 10863"/>
                <a:gd name="T24" fmla="*/ 1178 w 5090"/>
                <a:gd name="T25" fmla="*/ 1756 h 10863"/>
                <a:gd name="T26" fmla="*/ 1695 w 5090"/>
                <a:gd name="T27" fmla="*/ 1956 h 10863"/>
                <a:gd name="T28" fmla="*/ 1507 w 5090"/>
                <a:gd name="T29" fmla="*/ 2114 h 10863"/>
                <a:gd name="T30" fmla="*/ 1507 w 5090"/>
                <a:gd name="T31" fmla="*/ 2314 h 10863"/>
                <a:gd name="T32" fmla="*/ 1695 w 5090"/>
                <a:gd name="T33" fmla="*/ 2539 h 10863"/>
                <a:gd name="T34" fmla="*/ 1407 w 5090"/>
                <a:gd name="T35" fmla="*/ 2639 h 10863"/>
                <a:gd name="T36" fmla="*/ 1695 w 5090"/>
                <a:gd name="T37" fmla="*/ 2739 h 10863"/>
                <a:gd name="T38" fmla="*/ 1378 w 5090"/>
                <a:gd name="T39" fmla="*/ 2914 h 10863"/>
                <a:gd name="T40" fmla="*/ 1378 w 5090"/>
                <a:gd name="T41" fmla="*/ 3314 h 10863"/>
                <a:gd name="T42" fmla="*/ 1695 w 5090"/>
                <a:gd name="T43" fmla="*/ 3502 h 10863"/>
                <a:gd name="T44" fmla="*/ 1407 w 5090"/>
                <a:gd name="T45" fmla="*/ 3602 h 10863"/>
                <a:gd name="T46" fmla="*/ 1695 w 5090"/>
                <a:gd name="T47" fmla="*/ 3702 h 10863"/>
                <a:gd name="T48" fmla="*/ 1507 w 5090"/>
                <a:gd name="T49" fmla="*/ 3927 h 10863"/>
                <a:gd name="T50" fmla="*/ 1507 w 5090"/>
                <a:gd name="T51" fmla="*/ 4127 h 10863"/>
                <a:gd name="T52" fmla="*/ 1695 w 5090"/>
                <a:gd name="T53" fmla="*/ 4407 h 10863"/>
                <a:gd name="T54" fmla="*/ 1021 w 5090"/>
                <a:gd name="T55" fmla="*/ 3959 h 10863"/>
                <a:gd name="T56" fmla="*/ 1469 w 5090"/>
                <a:gd name="T57" fmla="*/ 1037 h 10863"/>
                <a:gd name="T58" fmla="*/ 1695 w 5090"/>
                <a:gd name="T59" fmla="*/ 1556 h 10863"/>
                <a:gd name="T60" fmla="*/ 2095 w 5090"/>
                <a:gd name="T61" fmla="*/ 4126 h 10863"/>
                <a:gd name="T62" fmla="*/ 2583 w 5090"/>
                <a:gd name="T63" fmla="*/ 4026 h 10863"/>
                <a:gd name="T64" fmla="*/ 2095 w 5090"/>
                <a:gd name="T65" fmla="*/ 3926 h 10863"/>
                <a:gd name="T66" fmla="*/ 2483 w 5090"/>
                <a:gd name="T67" fmla="*/ 3701 h 10863"/>
                <a:gd name="T68" fmla="*/ 2483 w 5090"/>
                <a:gd name="T69" fmla="*/ 3501 h 10863"/>
                <a:gd name="T70" fmla="*/ 2095 w 5090"/>
                <a:gd name="T71" fmla="*/ 3314 h 10863"/>
                <a:gd name="T72" fmla="*/ 3057 w 5090"/>
                <a:gd name="T73" fmla="*/ 3114 h 10863"/>
                <a:gd name="T74" fmla="*/ 2095 w 5090"/>
                <a:gd name="T75" fmla="*/ 2914 h 10863"/>
                <a:gd name="T76" fmla="*/ 2483 w 5090"/>
                <a:gd name="T77" fmla="*/ 2739 h 10863"/>
                <a:gd name="T78" fmla="*/ 2483 w 5090"/>
                <a:gd name="T79" fmla="*/ 2539 h 10863"/>
                <a:gd name="T80" fmla="*/ 2095 w 5090"/>
                <a:gd name="T81" fmla="*/ 2314 h 10863"/>
                <a:gd name="T82" fmla="*/ 2583 w 5090"/>
                <a:gd name="T83" fmla="*/ 2214 h 10863"/>
                <a:gd name="T84" fmla="*/ 2095 w 5090"/>
                <a:gd name="T85" fmla="*/ 2114 h 10863"/>
                <a:gd name="T86" fmla="*/ 2857 w 5090"/>
                <a:gd name="T87" fmla="*/ 1956 h 10863"/>
                <a:gd name="T88" fmla="*/ 2857 w 5090"/>
                <a:gd name="T89" fmla="*/ 1556 h 10863"/>
                <a:gd name="T90" fmla="*/ 2095 w 5090"/>
                <a:gd name="T91" fmla="*/ 1037 h 10863"/>
                <a:gd name="T92" fmla="*/ 4038 w 5090"/>
                <a:gd name="T93" fmla="*/ 1485 h 10863"/>
                <a:gd name="T94" fmla="*/ 3589 w 5090"/>
                <a:gd name="T95" fmla="*/ 4407 h 10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90" h="10863">
                  <a:moveTo>
                    <a:pt x="3402" y="6964"/>
                  </a:moveTo>
                  <a:lnTo>
                    <a:pt x="3402" y="6628"/>
                  </a:lnTo>
                  <a:lnTo>
                    <a:pt x="4042" y="6628"/>
                  </a:lnTo>
                  <a:cubicBezTo>
                    <a:pt x="4620" y="6628"/>
                    <a:pt x="5090" y="6158"/>
                    <a:pt x="5090" y="5580"/>
                  </a:cubicBezTo>
                  <a:lnTo>
                    <a:pt x="5090" y="1048"/>
                  </a:lnTo>
                  <a:cubicBezTo>
                    <a:pt x="5090" y="470"/>
                    <a:pt x="4620" y="0"/>
                    <a:pt x="4042" y="0"/>
                  </a:cubicBezTo>
                  <a:lnTo>
                    <a:pt x="1048" y="0"/>
                  </a:lnTo>
                  <a:cubicBezTo>
                    <a:pt x="470" y="0"/>
                    <a:pt x="0" y="470"/>
                    <a:pt x="0" y="1048"/>
                  </a:cubicBezTo>
                  <a:lnTo>
                    <a:pt x="0" y="5580"/>
                  </a:lnTo>
                  <a:cubicBezTo>
                    <a:pt x="0" y="6158"/>
                    <a:pt x="470" y="6628"/>
                    <a:pt x="1048" y="6628"/>
                  </a:cubicBezTo>
                  <a:lnTo>
                    <a:pt x="1687" y="6628"/>
                  </a:lnTo>
                  <a:lnTo>
                    <a:pt x="1687" y="6964"/>
                  </a:lnTo>
                  <a:cubicBezTo>
                    <a:pt x="1687" y="7199"/>
                    <a:pt x="1877" y="7389"/>
                    <a:pt x="2112" y="7389"/>
                  </a:cubicBezTo>
                  <a:lnTo>
                    <a:pt x="2342" y="7389"/>
                  </a:lnTo>
                  <a:cubicBezTo>
                    <a:pt x="2349" y="7856"/>
                    <a:pt x="2434" y="8790"/>
                    <a:pt x="2982" y="9147"/>
                  </a:cubicBezTo>
                  <a:cubicBezTo>
                    <a:pt x="3406" y="9423"/>
                    <a:pt x="3399" y="10318"/>
                    <a:pt x="3360" y="10639"/>
                  </a:cubicBezTo>
                  <a:cubicBezTo>
                    <a:pt x="3347" y="10749"/>
                    <a:pt x="3425" y="10848"/>
                    <a:pt x="3535" y="10861"/>
                  </a:cubicBezTo>
                  <a:cubicBezTo>
                    <a:pt x="3543" y="10862"/>
                    <a:pt x="3551" y="10863"/>
                    <a:pt x="3559" y="10863"/>
                  </a:cubicBezTo>
                  <a:cubicBezTo>
                    <a:pt x="3659" y="10863"/>
                    <a:pt x="3745" y="10788"/>
                    <a:pt x="3757" y="10687"/>
                  </a:cubicBezTo>
                  <a:cubicBezTo>
                    <a:pt x="3764" y="10630"/>
                    <a:pt x="3920" y="9280"/>
                    <a:pt x="3200" y="8811"/>
                  </a:cubicBezTo>
                  <a:cubicBezTo>
                    <a:pt x="2843" y="8579"/>
                    <a:pt x="2752" y="7843"/>
                    <a:pt x="2742" y="7389"/>
                  </a:cubicBezTo>
                  <a:lnTo>
                    <a:pt x="2978" y="7389"/>
                  </a:lnTo>
                  <a:cubicBezTo>
                    <a:pt x="3212" y="7389"/>
                    <a:pt x="3402" y="7199"/>
                    <a:pt x="3402" y="6964"/>
                  </a:cubicBezTo>
                  <a:close/>
                  <a:moveTo>
                    <a:pt x="1695" y="1556"/>
                  </a:moveTo>
                  <a:lnTo>
                    <a:pt x="1378" y="1556"/>
                  </a:lnTo>
                  <a:cubicBezTo>
                    <a:pt x="1268" y="1556"/>
                    <a:pt x="1178" y="1645"/>
                    <a:pt x="1178" y="1756"/>
                  </a:cubicBezTo>
                  <a:cubicBezTo>
                    <a:pt x="1178" y="1866"/>
                    <a:pt x="1268" y="1956"/>
                    <a:pt x="1378" y="1956"/>
                  </a:cubicBezTo>
                  <a:lnTo>
                    <a:pt x="1695" y="1956"/>
                  </a:lnTo>
                  <a:lnTo>
                    <a:pt x="1695" y="2114"/>
                  </a:lnTo>
                  <a:lnTo>
                    <a:pt x="1507" y="2114"/>
                  </a:lnTo>
                  <a:cubicBezTo>
                    <a:pt x="1452" y="2114"/>
                    <a:pt x="1407" y="2159"/>
                    <a:pt x="1407" y="2214"/>
                  </a:cubicBezTo>
                  <a:cubicBezTo>
                    <a:pt x="1407" y="2269"/>
                    <a:pt x="1452" y="2314"/>
                    <a:pt x="1507" y="2314"/>
                  </a:cubicBezTo>
                  <a:lnTo>
                    <a:pt x="1695" y="2314"/>
                  </a:lnTo>
                  <a:lnTo>
                    <a:pt x="1695" y="2539"/>
                  </a:lnTo>
                  <a:lnTo>
                    <a:pt x="1507" y="2539"/>
                  </a:lnTo>
                  <a:cubicBezTo>
                    <a:pt x="1452" y="2539"/>
                    <a:pt x="1407" y="2584"/>
                    <a:pt x="1407" y="2639"/>
                  </a:cubicBezTo>
                  <a:cubicBezTo>
                    <a:pt x="1407" y="2694"/>
                    <a:pt x="1452" y="2739"/>
                    <a:pt x="1507" y="2739"/>
                  </a:cubicBezTo>
                  <a:lnTo>
                    <a:pt x="1695" y="2739"/>
                  </a:lnTo>
                  <a:lnTo>
                    <a:pt x="1695" y="2914"/>
                  </a:lnTo>
                  <a:lnTo>
                    <a:pt x="1378" y="2914"/>
                  </a:lnTo>
                  <a:cubicBezTo>
                    <a:pt x="1268" y="2914"/>
                    <a:pt x="1178" y="3004"/>
                    <a:pt x="1178" y="3114"/>
                  </a:cubicBezTo>
                  <a:cubicBezTo>
                    <a:pt x="1178" y="3224"/>
                    <a:pt x="1268" y="3314"/>
                    <a:pt x="1378" y="3314"/>
                  </a:cubicBezTo>
                  <a:lnTo>
                    <a:pt x="1695" y="3314"/>
                  </a:lnTo>
                  <a:lnTo>
                    <a:pt x="1695" y="3502"/>
                  </a:lnTo>
                  <a:lnTo>
                    <a:pt x="1507" y="3502"/>
                  </a:lnTo>
                  <a:cubicBezTo>
                    <a:pt x="1452" y="3502"/>
                    <a:pt x="1407" y="3546"/>
                    <a:pt x="1407" y="3602"/>
                  </a:cubicBezTo>
                  <a:cubicBezTo>
                    <a:pt x="1407" y="3657"/>
                    <a:pt x="1452" y="3702"/>
                    <a:pt x="1507" y="3702"/>
                  </a:cubicBezTo>
                  <a:lnTo>
                    <a:pt x="1695" y="3702"/>
                  </a:lnTo>
                  <a:lnTo>
                    <a:pt x="1695" y="3927"/>
                  </a:lnTo>
                  <a:lnTo>
                    <a:pt x="1507" y="3927"/>
                  </a:lnTo>
                  <a:cubicBezTo>
                    <a:pt x="1452" y="3927"/>
                    <a:pt x="1407" y="3971"/>
                    <a:pt x="1407" y="4027"/>
                  </a:cubicBezTo>
                  <a:cubicBezTo>
                    <a:pt x="1407" y="4082"/>
                    <a:pt x="1452" y="4127"/>
                    <a:pt x="1507" y="4127"/>
                  </a:cubicBezTo>
                  <a:lnTo>
                    <a:pt x="1695" y="4127"/>
                  </a:lnTo>
                  <a:lnTo>
                    <a:pt x="1695" y="4407"/>
                  </a:lnTo>
                  <a:lnTo>
                    <a:pt x="1469" y="4407"/>
                  </a:lnTo>
                  <a:cubicBezTo>
                    <a:pt x="1222" y="4407"/>
                    <a:pt x="1021" y="4206"/>
                    <a:pt x="1021" y="3959"/>
                  </a:cubicBezTo>
                  <a:lnTo>
                    <a:pt x="1021" y="1485"/>
                  </a:lnTo>
                  <a:cubicBezTo>
                    <a:pt x="1021" y="1238"/>
                    <a:pt x="1222" y="1037"/>
                    <a:pt x="1469" y="1037"/>
                  </a:cubicBezTo>
                  <a:lnTo>
                    <a:pt x="1695" y="1037"/>
                  </a:lnTo>
                  <a:lnTo>
                    <a:pt x="1695" y="1556"/>
                  </a:lnTo>
                  <a:close/>
                  <a:moveTo>
                    <a:pt x="2095" y="4407"/>
                  </a:moveTo>
                  <a:lnTo>
                    <a:pt x="2095" y="4126"/>
                  </a:lnTo>
                  <a:lnTo>
                    <a:pt x="2483" y="4126"/>
                  </a:lnTo>
                  <a:cubicBezTo>
                    <a:pt x="2538" y="4126"/>
                    <a:pt x="2583" y="4082"/>
                    <a:pt x="2583" y="4026"/>
                  </a:cubicBezTo>
                  <a:cubicBezTo>
                    <a:pt x="2583" y="3971"/>
                    <a:pt x="2538" y="3926"/>
                    <a:pt x="2483" y="3926"/>
                  </a:cubicBezTo>
                  <a:lnTo>
                    <a:pt x="2095" y="3926"/>
                  </a:lnTo>
                  <a:lnTo>
                    <a:pt x="2095" y="3701"/>
                  </a:lnTo>
                  <a:lnTo>
                    <a:pt x="2483" y="3701"/>
                  </a:lnTo>
                  <a:cubicBezTo>
                    <a:pt x="2538" y="3701"/>
                    <a:pt x="2583" y="3657"/>
                    <a:pt x="2583" y="3601"/>
                  </a:cubicBezTo>
                  <a:cubicBezTo>
                    <a:pt x="2583" y="3546"/>
                    <a:pt x="2538" y="3501"/>
                    <a:pt x="2483" y="3501"/>
                  </a:cubicBezTo>
                  <a:lnTo>
                    <a:pt x="2095" y="3501"/>
                  </a:lnTo>
                  <a:lnTo>
                    <a:pt x="2095" y="3314"/>
                  </a:lnTo>
                  <a:lnTo>
                    <a:pt x="2857" y="3314"/>
                  </a:lnTo>
                  <a:cubicBezTo>
                    <a:pt x="2967" y="3314"/>
                    <a:pt x="3057" y="3224"/>
                    <a:pt x="3057" y="3114"/>
                  </a:cubicBezTo>
                  <a:cubicBezTo>
                    <a:pt x="3057" y="3003"/>
                    <a:pt x="2967" y="2914"/>
                    <a:pt x="2857" y="2914"/>
                  </a:cubicBezTo>
                  <a:lnTo>
                    <a:pt x="2095" y="2914"/>
                  </a:lnTo>
                  <a:lnTo>
                    <a:pt x="2095" y="2739"/>
                  </a:lnTo>
                  <a:lnTo>
                    <a:pt x="2483" y="2739"/>
                  </a:lnTo>
                  <a:cubicBezTo>
                    <a:pt x="2538" y="2739"/>
                    <a:pt x="2583" y="2694"/>
                    <a:pt x="2583" y="2639"/>
                  </a:cubicBezTo>
                  <a:cubicBezTo>
                    <a:pt x="2583" y="2584"/>
                    <a:pt x="2538" y="2539"/>
                    <a:pt x="2483" y="2539"/>
                  </a:cubicBezTo>
                  <a:lnTo>
                    <a:pt x="2095" y="2539"/>
                  </a:lnTo>
                  <a:lnTo>
                    <a:pt x="2095" y="2314"/>
                  </a:lnTo>
                  <a:lnTo>
                    <a:pt x="2483" y="2314"/>
                  </a:lnTo>
                  <a:cubicBezTo>
                    <a:pt x="2538" y="2314"/>
                    <a:pt x="2583" y="2269"/>
                    <a:pt x="2583" y="2214"/>
                  </a:cubicBezTo>
                  <a:cubicBezTo>
                    <a:pt x="2583" y="2159"/>
                    <a:pt x="2538" y="2114"/>
                    <a:pt x="2483" y="2114"/>
                  </a:cubicBezTo>
                  <a:lnTo>
                    <a:pt x="2095" y="2114"/>
                  </a:lnTo>
                  <a:lnTo>
                    <a:pt x="2095" y="1956"/>
                  </a:lnTo>
                  <a:lnTo>
                    <a:pt x="2857" y="1956"/>
                  </a:lnTo>
                  <a:cubicBezTo>
                    <a:pt x="2967" y="1956"/>
                    <a:pt x="3057" y="1866"/>
                    <a:pt x="3057" y="1756"/>
                  </a:cubicBezTo>
                  <a:cubicBezTo>
                    <a:pt x="3057" y="1645"/>
                    <a:pt x="2967" y="1556"/>
                    <a:pt x="2857" y="1556"/>
                  </a:cubicBezTo>
                  <a:lnTo>
                    <a:pt x="2095" y="1556"/>
                  </a:lnTo>
                  <a:lnTo>
                    <a:pt x="2095" y="1037"/>
                  </a:lnTo>
                  <a:lnTo>
                    <a:pt x="3589" y="1037"/>
                  </a:lnTo>
                  <a:cubicBezTo>
                    <a:pt x="3837" y="1037"/>
                    <a:pt x="4038" y="1238"/>
                    <a:pt x="4038" y="1485"/>
                  </a:cubicBezTo>
                  <a:lnTo>
                    <a:pt x="4038" y="3958"/>
                  </a:lnTo>
                  <a:cubicBezTo>
                    <a:pt x="4038" y="4206"/>
                    <a:pt x="3837" y="4407"/>
                    <a:pt x="3589" y="4407"/>
                  </a:cubicBezTo>
                  <a:lnTo>
                    <a:pt x="2095" y="4407"/>
                  </a:lnTo>
                  <a:close/>
                </a:path>
              </a:pathLst>
            </a:custGeom>
            <a:solidFill>
              <a:srgbClr val="0070C0"/>
            </a:solidFill>
            <a:ln>
              <a:noFill/>
            </a:ln>
          </p:spPr>
          <p:txBody>
            <a:bodyPr/>
            <a:lstStyle/>
            <a:p>
              <a:endParaRPr/>
            </a:p>
          </p:txBody>
        </p:sp>
      </p:grpSp>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458" y="1340066"/>
            <a:ext cx="1684890" cy="1684890"/>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69121" y="2525619"/>
            <a:ext cx="3942116" cy="394211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nodeType="afterGroup">
                            <p:stCondLst>
                              <p:cond delay="500"/>
                            </p:stCondLst>
                            <p:childTnLst>
                              <p:par>
                                <p:cTn id="11" presetID="22" presetClass="entr" presetSubtype="8" dur="50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nodeType="afterGroup">
                            <p:stCondLst>
                              <p:cond delay="1000"/>
                            </p:stCondLst>
                            <p:childTnLst>
                              <p:par>
                                <p:cTn id="15" presetID="22" presetClass="entr" presetSubtype="8" dur="50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nodeType="afterGroup">
                            <p:stCondLst>
                              <p:cond delay="1500"/>
                            </p:stCondLst>
                            <p:childTnLst>
                              <p:par>
                                <p:cTn id="19" presetID="22" presetClass="entr" presetSubtype="8" dur="50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500"/>
                                        <p:tgtEl>
                                          <p:spTgt spid="18"/>
                                        </p:tgtEl>
                                      </p:cBhvr>
                                    </p:animEffect>
                                  </p:childTnLst>
                                </p:cTn>
                              </p:par>
                            </p:childTnLst>
                          </p:cTn>
                        </p:par>
                        <p:par>
                          <p:cTn id="22" fill="hold" nodeType="afterGroup">
                            <p:stCondLst>
                              <p:cond delay="2000"/>
                            </p:stCondLst>
                            <p:childTnLst>
                              <p:par>
                                <p:cTn id="23" presetID="22" presetClass="entr" presetSubtype="8" dur="500"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nodeType="afterGroup">
                            <p:stCondLst>
                              <p:cond delay="2500"/>
                            </p:stCondLst>
                            <p:childTnLst>
                              <p:par>
                                <p:cTn id="27" presetID="22" presetClass="entr" presetSubtype="4" dur="50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55381">
            <a:off x="4484516" y="188114"/>
            <a:ext cx="6833279" cy="6833279"/>
          </a:xfrm>
          <a:prstGeom prst="rect">
            <a:avLst/>
          </a:prstGeom>
        </p:spPr>
      </p:pic>
      <p:sp>
        <p:nvSpPr>
          <p:cNvPr id="15" name="文本框 14"/>
          <p:cNvSpPr txBox="1"/>
          <p:nvPr/>
        </p:nvSpPr>
        <p:spPr>
          <a:xfrm>
            <a:off x="5738149" y="2576522"/>
            <a:ext cx="4632767" cy="1704954"/>
          </a:xfrm>
          <a:prstGeom prst="rect">
            <a:avLst/>
          </a:prstGeom>
          <a:noFill/>
        </p:spPr>
        <p:txBody>
          <a:bodyPr wrap="square">
            <a:spAutoFit/>
          </a:bodyPr>
          <a:lstStyle/>
          <a:p>
            <a:pPr fontAlgn="base">
              <a:lnSpc>
                <a:spcPct val="150000"/>
              </a:lnSpc>
            </a:pPr>
            <a:r>
              <a:rPr lang="zh-CN" altLang="en-US" sz="1800" noProof="1">
                <a:latin typeface="Arial" panose="020B0604020202020204" pitchFamily="34" charset="0"/>
                <a:ea typeface="微软雅黑" panose="020B0503020204020204" pitchFamily="34" charset="-122"/>
                <a:sym typeface="Arial" panose="020B0604020202020204" pitchFamily="34" charset="0"/>
              </a:rPr>
              <a:t>严格执行护理不良事件报告制度提高护士综合素质学习相关的法律法规护理人员积极调整心态，合理安排作息时间，减轻紧张和焦虑，提高承受各种压力的能力</a:t>
            </a:r>
          </a:p>
        </p:txBody>
      </p:sp>
      <p:pic>
        <p:nvPicPr>
          <p:cNvPr id="16" name="图片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781" y="1610202"/>
            <a:ext cx="4964668" cy="496466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dur="1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nodeType="afterGroup">
                            <p:stCondLst>
                              <p:cond delay="1000"/>
                            </p:stCondLst>
                            <p:childTnLst>
                              <p:par>
                                <p:cTn id="12" presetID="22" presetClass="entr" presetSubtype="4" dur="5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nodeType="afterGroup">
                            <p:stCondLst>
                              <p:cond delay="1500"/>
                            </p:stCondLst>
                            <p:childTnLst>
                              <p:par>
                                <p:cTn id="16" presetID="2" presetClass="entr" presetSubtype="4" dur="50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grpSp>
        <p:nvGrpSpPr>
          <p:cNvPr id="3" name="组合 2"/>
          <p:cNvGrpSpPr/>
          <p:nvPr/>
        </p:nvGrpSpPr>
        <p:grpSpPr>
          <a:xfrm>
            <a:off x="807334" y="1603431"/>
            <a:ext cx="6636973" cy="3147731"/>
            <a:chOff x="795760" y="1857847"/>
            <a:chExt cx="6636973" cy="3147731"/>
          </a:xfrm>
        </p:grpSpPr>
        <p:grpSp>
          <p:nvGrpSpPr>
            <p:cNvPr id="6" name="组合 5"/>
            <p:cNvGrpSpPr/>
            <p:nvPr/>
          </p:nvGrpSpPr>
          <p:grpSpPr>
            <a:xfrm>
              <a:off x="876980" y="2525606"/>
              <a:ext cx="6555753" cy="2479972"/>
              <a:chOff x="1424773" y="2172259"/>
              <a:chExt cx="6555753" cy="2479972"/>
            </a:xfrm>
          </p:grpSpPr>
          <p:grpSp>
            <p:nvGrpSpPr>
              <p:cNvPr id="8" name="组合 7"/>
              <p:cNvGrpSpPr/>
              <p:nvPr/>
            </p:nvGrpSpPr>
            <p:grpSpPr>
              <a:xfrm>
                <a:off x="1424773" y="2172259"/>
                <a:ext cx="635191" cy="1956193"/>
                <a:chOff x="2134638" y="2872817"/>
                <a:chExt cx="635190" cy="1956193"/>
              </a:xfrm>
              <a:solidFill>
                <a:srgbClr val="0070C0"/>
              </a:solidFill>
            </p:grpSpPr>
            <p:sp>
              <p:nvSpPr>
                <p:cNvPr id="25" name="Oval 54"/>
                <p:cNvSpPr>
                  <a:spLocks noChangeAspect="1"/>
                </p:cNvSpPr>
                <p:nvPr/>
              </p:nvSpPr>
              <p:spPr>
                <a:xfrm>
                  <a:off x="2134638" y="4408821"/>
                  <a:ext cx="420080" cy="42018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09685" tIns="54843" rIns="109685" bIns="54843" rtlCol="0" anchor="ctr"/>
                <a:lstStyle/>
                <a:p>
                  <a:pPr algn="ctr"/>
                  <a:endParaRPr lang="bg-BG" sz="1000">
                    <a:solidFill>
                      <a:schemeClr val="tx1"/>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26" name="Oval 56"/>
                <p:cNvSpPr>
                  <a:spLocks noChangeAspect="1"/>
                </p:cNvSpPr>
                <p:nvPr/>
              </p:nvSpPr>
              <p:spPr>
                <a:xfrm>
                  <a:off x="2134638" y="3166561"/>
                  <a:ext cx="420080" cy="42018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09685" tIns="54843" rIns="109685" bIns="54843" rtlCol="0" anchor="ctr"/>
                <a:lstStyle/>
                <a:p>
                  <a:pPr algn="ctr"/>
                  <a:endParaRPr lang="bg-BG" sz="1000">
                    <a:solidFill>
                      <a:schemeClr val="tx1"/>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27" name="Rectangle 18"/>
                <p:cNvSpPr/>
                <p:nvPr/>
              </p:nvSpPr>
              <p:spPr>
                <a:xfrm>
                  <a:off x="2134638" y="2872817"/>
                  <a:ext cx="635190" cy="37398"/>
                </a:xfrm>
                <a:prstGeom prst="rect">
                  <a:avLst/>
                </a:prstGeom>
                <a:solidFill>
                  <a:srgbClr val="0458C4"/>
                </a:solidFill>
                <a:ln>
                  <a:solidFill>
                    <a:srgbClr val="218CFF"/>
                  </a:solidFill>
                </a:ln>
                <a:effectLst/>
              </p:spPr>
              <p:style>
                <a:lnRef idx="1">
                  <a:schemeClr val="accent1"/>
                </a:lnRef>
                <a:fillRef idx="3">
                  <a:schemeClr val="accent1"/>
                </a:fillRef>
                <a:effectRef idx="2">
                  <a:schemeClr val="accent1"/>
                </a:effectRef>
                <a:fontRef idx="minor">
                  <a:schemeClr val="lt1"/>
                </a:fontRef>
              </p:style>
              <p:txBody>
                <a:bodyPr lIns="45659" tIns="22831" rIns="45659" bIns="22831" rtlCol="0" anchor="ctr"/>
                <a:lstStyle/>
                <a:p>
                  <a:endParaRPr lang="en-US" sz="1000">
                    <a:solidFill>
                      <a:schemeClr val="tx1"/>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sp>
            <p:nvSpPr>
              <p:cNvPr id="9" name="Subtitle 2"/>
              <p:cNvSpPr txBox="1"/>
              <p:nvPr/>
            </p:nvSpPr>
            <p:spPr>
              <a:xfrm>
                <a:off x="1945275" y="2774485"/>
                <a:ext cx="6035251" cy="632171"/>
              </a:xfrm>
              <a:prstGeom prst="rect">
                <a:avLst/>
              </a:prstGeom>
            </p:spPr>
            <p:txBody>
              <a:bodyPr vert="horz" wrap="square" lIns="108720" tIns="54361" rIns="108720" bIns="54361" rtlCol="0">
                <a:spAutoFit/>
              </a:bodyPr>
              <a:lstStyle>
                <a:lvl1pPr marL="0" indent="0" algn="ctr" defTabSz="1087755"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indent="0" algn="l" fontAlgn="base">
                  <a:lnSpc>
                    <a:spcPct val="110000"/>
                  </a:lnSpc>
                  <a:buNone/>
                </a:pPr>
                <a:r>
                  <a:rPr lang="zh-CN" altLang="en-US" sz="1600" strike="noStrike" noProof="1">
                    <a:solidFill>
                      <a:schemeClr val="tx1"/>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患者年龄、既往史、社会背景、自理能力、意识状态、视力、听力、心理状况，对高危人群增加巡视频率</a:t>
                </a:r>
              </a:p>
            </p:txBody>
          </p:sp>
          <p:sp>
            <p:nvSpPr>
              <p:cNvPr id="10" name="TextBox 39"/>
              <p:cNvSpPr txBox="1"/>
              <p:nvPr/>
            </p:nvSpPr>
            <p:spPr>
              <a:xfrm>
                <a:off x="2006766" y="2329802"/>
                <a:ext cx="1723549" cy="461665"/>
              </a:xfrm>
              <a:prstGeom prst="rect">
                <a:avLst/>
              </a:prstGeom>
              <a:noFill/>
            </p:spPr>
            <p:txBody>
              <a:bodyPr wrap="none" rtlCol="0" anchor="ctr" anchorCtr="0">
                <a:spAutoFit/>
              </a:bodyPr>
              <a:lstStyle/>
              <a:p>
                <a:r>
                  <a:rPr lang="zh-CN" altLang="en-US" sz="2400" b="1" noProof="1">
                    <a:latin typeface="Arial" panose="020B0604020202020204" pitchFamily="34" charset="0"/>
                    <a:ea typeface="微软雅黑" panose="020B0503020204020204" pitchFamily="34" charset="-122"/>
                    <a:sym typeface="Arial" panose="020B0604020202020204" pitchFamily="34" charset="0"/>
                  </a:rPr>
                  <a:t>重点观察</a:t>
                </a:r>
                <a:r>
                  <a:rPr lang="zh-CN" altLang="en-US" sz="2400" strike="noStrike" noProof="1">
                    <a:latin typeface="Arial" panose="020B0604020202020204" pitchFamily="34" charset="0"/>
                    <a:ea typeface="微软雅黑" panose="020B0503020204020204" pitchFamily="34" charset="-122"/>
                    <a:sym typeface="Arial" panose="020B0604020202020204" pitchFamily="34" charset="0"/>
                  </a:rPr>
                  <a:t>：</a:t>
                </a:r>
                <a:endParaRPr lang="zh-CN" altLang="en-US" sz="2400" b="1">
                  <a:latin typeface="微软雅黑" panose="020B0503020204020204" pitchFamily="34" charset="-122"/>
                  <a:ea typeface="微软雅黑" panose="020B0503020204020204" pitchFamily="34" charset="-122"/>
                  <a:cs typeface="+mn-ea"/>
                  <a:sym typeface="+mn-lt"/>
                </a:endParaRPr>
              </a:p>
            </p:txBody>
          </p:sp>
          <p:sp>
            <p:nvSpPr>
              <p:cNvPr id="16" name="Subtitle 2"/>
              <p:cNvSpPr txBox="1"/>
              <p:nvPr/>
            </p:nvSpPr>
            <p:spPr>
              <a:xfrm>
                <a:off x="1929294" y="4020060"/>
                <a:ext cx="6035250" cy="632171"/>
              </a:xfrm>
              <a:prstGeom prst="rect">
                <a:avLst/>
              </a:prstGeom>
            </p:spPr>
            <p:txBody>
              <a:bodyPr vert="horz" wrap="square" lIns="108720" tIns="54361" rIns="108720" bIns="54361" rtlCol="0">
                <a:spAutoFit/>
              </a:bodyPr>
              <a:lstStyle>
                <a:lvl1pPr marL="0" indent="0" algn="ctr" defTabSz="1087755"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indent="0" algn="l" fontAlgn="base">
                  <a:lnSpc>
                    <a:spcPct val="110000"/>
                  </a:lnSpc>
                  <a:buNone/>
                </a:pPr>
                <a:r>
                  <a:rPr lang="zh-CN" altLang="en-US" sz="1600" strike="noStrike" noProof="1">
                    <a:solidFill>
                      <a:schemeClr val="tx1"/>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危重、大手术、新入院、老年 小儿、心理障碍（烦躁、不明原因入睡困难  ）、潜在医疗纠纷的患者</a:t>
                </a:r>
                <a:endParaRPr lang="zh-CN" altLang="en-US" sz="1600">
                  <a:solidFill>
                    <a:schemeClr val="tx1"/>
                  </a:solidFill>
                  <a:cs typeface="+mn-ea"/>
                  <a:sym typeface="+mn-lt"/>
                </a:endParaRPr>
              </a:p>
            </p:txBody>
          </p:sp>
          <p:sp>
            <p:nvSpPr>
              <p:cNvPr id="17" name="TextBox 50"/>
              <p:cNvSpPr txBox="1"/>
              <p:nvPr/>
            </p:nvSpPr>
            <p:spPr>
              <a:xfrm>
                <a:off x="1929293" y="3597011"/>
                <a:ext cx="1723549" cy="461665"/>
              </a:xfrm>
              <a:prstGeom prst="rect">
                <a:avLst/>
              </a:prstGeom>
              <a:noFill/>
            </p:spPr>
            <p:txBody>
              <a:bodyPr wrap="none" rtlCol="0" anchor="ctr" anchorCtr="0">
                <a:spAutoFit/>
              </a:bodyPr>
              <a:lstStyle/>
              <a:p>
                <a:r>
                  <a:rPr lang="zh-CN" altLang="en-US" sz="2400" b="1" noProof="1">
                    <a:latin typeface="Arial" panose="020B0604020202020204" pitchFamily="34" charset="0"/>
                    <a:ea typeface="微软雅黑" panose="020B0503020204020204" pitchFamily="34" charset="-122"/>
                    <a:sym typeface="Arial" panose="020B0604020202020204" pitchFamily="34" charset="0"/>
                  </a:rPr>
                  <a:t>高度关注</a:t>
                </a:r>
                <a:r>
                  <a:rPr lang="zh-CN" altLang="en-US" sz="2400" strike="noStrike" noProof="1">
                    <a:latin typeface="Arial" panose="020B0604020202020204" pitchFamily="34" charset="0"/>
                    <a:ea typeface="微软雅黑" panose="020B0503020204020204" pitchFamily="34" charset="-122"/>
                    <a:sym typeface="Arial" panose="020B0604020202020204" pitchFamily="34" charset="0"/>
                  </a:rPr>
                  <a:t>：</a:t>
                </a:r>
                <a:endParaRPr lang="zh-CN" altLang="en-US" sz="2400" b="1">
                  <a:latin typeface="微软雅黑" panose="020B0503020204020204" pitchFamily="34" charset="-122"/>
                  <a:ea typeface="微软雅黑" panose="020B0503020204020204" pitchFamily="34" charset="-122"/>
                  <a:cs typeface="+mn-ea"/>
                  <a:sym typeface="+mn-lt"/>
                </a:endParaRPr>
              </a:p>
            </p:txBody>
          </p:sp>
          <p:sp>
            <p:nvSpPr>
              <p:cNvPr id="18" name="Shape 2687"/>
              <p:cNvSpPr/>
              <p:nvPr/>
            </p:nvSpPr>
            <p:spPr>
              <a:xfrm>
                <a:off x="1525195" y="2560635"/>
                <a:ext cx="228489" cy="228489"/>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bg1"/>
              </a:solidFill>
              <a:ln w="12700">
                <a:miter lim="400000"/>
              </a:ln>
            </p:spPr>
            <p:txBody>
              <a:bodyPr lIns="19041" tIns="19041" rIns="19041" bIns="19041"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latin typeface="微软雅黑" panose="020B0503020204020204" pitchFamily="34" charset="-122"/>
                  <a:ea typeface="微软雅黑" panose="020B0503020204020204" pitchFamily="34" charset="-122"/>
                  <a:cs typeface="Lato Regular" charset="0"/>
                  <a:sym typeface="Noto Serif CJK SC" panose="02020400000000000000" pitchFamily="18" charset="-122"/>
                </a:endParaRPr>
              </a:p>
            </p:txBody>
          </p:sp>
          <p:sp>
            <p:nvSpPr>
              <p:cNvPr id="19" name="Shape 2783"/>
              <p:cNvSpPr/>
              <p:nvPr/>
            </p:nvSpPr>
            <p:spPr>
              <a:xfrm>
                <a:off x="1525195" y="3822728"/>
                <a:ext cx="228489" cy="197332"/>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9041" tIns="19041" rIns="19041" bIns="19041"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latin typeface="微软雅黑" panose="020B0503020204020204" pitchFamily="34" charset="-122"/>
                  <a:ea typeface="微软雅黑" panose="020B0503020204020204" pitchFamily="34" charset="-122"/>
                  <a:cs typeface="Lato Regular" charset="0"/>
                  <a:sym typeface="Noto Serif CJK SC" panose="02020400000000000000" pitchFamily="18" charset="-122"/>
                </a:endParaRPr>
              </a:p>
            </p:txBody>
          </p:sp>
        </p:grpSp>
        <p:sp>
          <p:nvSpPr>
            <p:cNvPr id="29" name="文本框 28"/>
            <p:cNvSpPr txBox="1"/>
            <p:nvPr/>
          </p:nvSpPr>
          <p:spPr>
            <a:xfrm>
              <a:off x="795760" y="1857847"/>
              <a:ext cx="6105644" cy="523220"/>
            </a:xfrm>
            <a:prstGeom prst="rect">
              <a:avLst/>
            </a:prstGeom>
            <a:noFill/>
          </p:spPr>
          <p:txBody>
            <a:bodyPr wrap="square">
              <a:spAutoFit/>
            </a:bodyPr>
            <a:lstStyle/>
            <a:p>
              <a:r>
                <a:rPr lang="zh-CN" altLang="en-US" sz="2800" b="1">
                  <a:solidFill>
                    <a:srgbClr val="0070C0"/>
                  </a:solidFill>
                  <a:latin typeface="Arial" panose="020B0604020202020204" pitchFamily="34" charset="0"/>
                  <a:ea typeface="微软雅黑" panose="020B0503020204020204" pitchFamily="34" charset="-122"/>
                  <a:sym typeface="Arial" panose="020B0604020202020204" pitchFamily="34" charset="0"/>
                </a:rPr>
                <a:t>对高危患者的观察</a:t>
              </a:r>
              <a:endParaRPr lang="zh-CN" altLang="en-US" sz="2800">
                <a:solidFill>
                  <a:srgbClr val="0070C0"/>
                </a:solidFill>
              </a:endParaRPr>
            </a:p>
          </p:txBody>
        </p:sp>
      </p:grpSp>
      <p:sp>
        <p:nvSpPr>
          <p:cNvPr id="30" name="文本框 29"/>
          <p:cNvSpPr txBox="1"/>
          <p:nvPr/>
        </p:nvSpPr>
        <p:spPr>
          <a:xfrm>
            <a:off x="801016" y="5096176"/>
            <a:ext cx="6487786" cy="436210"/>
          </a:xfrm>
          <a:prstGeom prst="rect">
            <a:avLst/>
          </a:prstGeom>
          <a:noFill/>
        </p:spPr>
        <p:txBody>
          <a:bodyPr wrap="square">
            <a:spAutoFit/>
          </a:bodyPr>
          <a:lstStyle/>
          <a:p>
            <a:pPr algn="dist">
              <a:lnSpc>
                <a:spcPct val="160000"/>
              </a:lnSpc>
            </a:pPr>
            <a:r>
              <a:rPr lang="zh-CN" altLang="en-US" sz="1600" b="1">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严把语言关口  避免祸从口出，</a:t>
            </a:r>
            <a:r>
              <a:rPr lang="zh-CN" altLang="en-US" sz="1600" b="1">
                <a:latin typeface="Arial" panose="020B0604020202020204" pitchFamily="34" charset="0"/>
                <a:ea typeface="微软雅黑" panose="020B0503020204020204" pitchFamily="34" charset="-122"/>
                <a:sym typeface="Arial" panose="020B0604020202020204" pitchFamily="34" charset="0"/>
              </a:rPr>
              <a:t>恶语相向 说话随便无效交流承诺绝对</a:t>
            </a:r>
          </a:p>
        </p:txBody>
      </p:sp>
      <p:pic>
        <p:nvPicPr>
          <p:cNvPr id="31" name="图片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2785" y="1180968"/>
            <a:ext cx="3420781" cy="484161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nodeType="afterGroup">
                            <p:stCondLst>
                              <p:cond delay="500"/>
                            </p:stCondLst>
                            <p:childTnLst>
                              <p:par>
                                <p:cTn id="9" presetID="42" presetClass="entr" presetSubtype="0" dur="100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1000"/>
                                        <p:tgtEl>
                                          <p:spTgt spid="30"/>
                                        </p:tgtEl>
                                      </p:cBhvr>
                                    </p:animEffect>
                                    <p:anim calcmode="lin" valueType="num">
                                      <p:cBhvr>
                                        <p:cTn id="12" dur="1000" fill="hold"/>
                                        <p:tgtEl>
                                          <p:spTgt spid="30"/>
                                        </p:tgtEl>
                                        <p:attrNameLst>
                                          <p:attrName>ppt_x</p:attrName>
                                        </p:attrNameLst>
                                      </p:cBhvr>
                                      <p:tavLst>
                                        <p:tav tm="0">
                                          <p:val>
                                            <p:strVal val="#ppt_x"/>
                                          </p:val>
                                        </p:tav>
                                        <p:tav tm="100000">
                                          <p:val>
                                            <p:strVal val="#ppt_x"/>
                                          </p:val>
                                        </p:tav>
                                      </p:tavLst>
                                    </p:anim>
                                    <p:anim calcmode="lin" valueType="num">
                                      <p:cBhvr>
                                        <p:cTn id="13" dur="1000" fill="hold"/>
                                        <p:tgtEl>
                                          <p:spTgt spid="30"/>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53" presetClass="entr" presetSubtype="16" dur="50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5257" y="-765121"/>
            <a:ext cx="9006020" cy="9006020"/>
          </a:xfrm>
          <a:prstGeom prst="rect">
            <a:avLst/>
          </a:prstGeom>
        </p:spPr>
      </p:pic>
      <p:grpSp>
        <p:nvGrpSpPr>
          <p:cNvPr id="4" name="组合 3"/>
          <p:cNvGrpSpPr/>
          <p:nvPr/>
        </p:nvGrpSpPr>
        <p:grpSpPr>
          <a:xfrm>
            <a:off x="3814925" y="2045762"/>
            <a:ext cx="10223412" cy="1356051"/>
            <a:chOff x="4235980" y="1777716"/>
            <a:chExt cx="10223412" cy="1356051"/>
          </a:xfrm>
        </p:grpSpPr>
        <p:sp>
          <p:nvSpPr>
            <p:cNvPr id="6" name="标题 7"/>
            <p:cNvSpPr txBox="1"/>
            <p:nvPr/>
          </p:nvSpPr>
          <p:spPr>
            <a:xfrm>
              <a:off x="5626542" y="1949437"/>
              <a:ext cx="8832850" cy="1016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fontAlgn="base"/>
              <a:r>
                <a:rPr lang="zh-CN" altLang="en-US" sz="2800" b="1">
                  <a:solidFill>
                    <a:srgbClr val="0070C0"/>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重视病历记载－避免“证据死结”</a:t>
              </a:r>
            </a:p>
          </p:txBody>
        </p:sp>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35980" y="1777716"/>
              <a:ext cx="1473969" cy="1356051"/>
            </a:xfrm>
            <a:prstGeom prst="rect">
              <a:avLst/>
            </a:prstGeom>
          </p:spPr>
        </p:pic>
      </p:grpSp>
      <p:sp>
        <p:nvSpPr>
          <p:cNvPr id="12" name="文本框 11"/>
          <p:cNvSpPr txBox="1"/>
          <p:nvPr/>
        </p:nvSpPr>
        <p:spPr>
          <a:xfrm>
            <a:off x="4235980" y="3456188"/>
            <a:ext cx="6354855" cy="1439881"/>
          </a:xfrm>
          <a:prstGeom prst="rect">
            <a:avLst/>
          </a:prstGeom>
          <a:noFill/>
        </p:spPr>
        <p:txBody>
          <a:bodyPr wrap="square">
            <a:spAutoFit/>
          </a:bodyPr>
          <a:lstStyle/>
          <a:p>
            <a:pPr fontAlgn="base">
              <a:lnSpc>
                <a:spcPct val="170000"/>
              </a:lnSpc>
            </a:pPr>
            <a:r>
              <a:rPr lang="zh-CN" altLang="en-US" sz="1800" noProof="1">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医护记录不一致、时间记录不准确  、造假 、 病历修改不规范、数据不准确</a:t>
            </a:r>
            <a:endParaRPr lang="en-US" altLang="zh-CN" sz="1800" noProof="1">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a:p>
            <a:pPr fontAlgn="base">
              <a:lnSpc>
                <a:spcPct val="170000"/>
              </a:lnSpc>
            </a:pPr>
            <a:endParaRPr lang="zh-CN" altLang="en-US" sz="1800" noProof="1">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pic>
        <p:nvPicPr>
          <p:cNvPr id="15" name="图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2446296"/>
            <a:ext cx="4438891" cy="443889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dur="5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nodeType="afterGroup">
                            <p:stCondLst>
                              <p:cond delay="500"/>
                            </p:stCondLst>
                            <p:childTnLst>
                              <p:par>
                                <p:cTn id="9" presetID="53" presetClass="entr" presetSubtype="16" dur="5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nodeType="afterGroup">
                            <p:stCondLst>
                              <p:cond delay="1000"/>
                            </p:stCondLst>
                            <p:childTnLst>
                              <p:par>
                                <p:cTn id="15" presetID="22" presetClass="entr" presetSubtype="4" dur="50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nodeType="afterGroup">
                            <p:stCondLst>
                              <p:cond delay="1500"/>
                            </p:stCondLst>
                            <p:childTnLst>
                              <p:par>
                                <p:cTn id="19" presetID="22" presetClass="entr" presetSubtype="4" dur="5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不良事件案例分析</a:t>
            </a:r>
          </a:p>
        </p:txBody>
      </p:sp>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3" name="矩形 2"/>
          <p:cNvSpPr/>
          <p:nvPr/>
        </p:nvSpPr>
        <p:spPr>
          <a:xfrm>
            <a:off x="325763" y="3018149"/>
            <a:ext cx="11540474" cy="221360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5378" y="754783"/>
            <a:ext cx="6025587" cy="6025587"/>
          </a:xfrm>
          <a:prstGeom prst="rect">
            <a:avLst/>
          </a:prstGeom>
        </p:spPr>
      </p:pic>
      <p:sp>
        <p:nvSpPr>
          <p:cNvPr id="12" name="文本框 11"/>
          <p:cNvSpPr txBox="1"/>
          <p:nvPr/>
        </p:nvSpPr>
        <p:spPr>
          <a:xfrm>
            <a:off x="876980" y="3124408"/>
            <a:ext cx="6105644" cy="1890518"/>
          </a:xfrm>
          <a:prstGeom prst="rect">
            <a:avLst/>
          </a:prstGeom>
          <a:noFill/>
        </p:spPr>
        <p:txBody>
          <a:bodyPr wrap="square">
            <a:spAutoFit/>
          </a:bodyPr>
          <a:lstStyle/>
          <a:p>
            <a:pPr>
              <a:lnSpc>
                <a:spcPct val="150000"/>
              </a:lnSpc>
              <a:spcBef>
                <a:spcPct val="20000"/>
              </a:spcBef>
              <a:buClrTx/>
              <a:buSzTx/>
              <a:defRPr/>
            </a:pPr>
            <a:r>
              <a:rPr lang="zh-CN" altLang="en-US" sz="2000"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不良事件报告系统的建立和管理是以共同学习避免错误为出发点。通过对不良事件的讨论分析，找出系统中的问题，并加以改进</a:t>
            </a:r>
            <a:r>
              <a:rPr lang="en-US" altLang="zh-CN" sz="2000"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a:t>
            </a:r>
            <a:r>
              <a:rPr lang="zh-CN" altLang="en-US" sz="2000"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建立正面且不断进步的安全文化，确保病人安全。</a:t>
            </a:r>
            <a:endParaRPr lang="zh-CN" altLang="en-US" sz="2000" b="1">
              <a:solidFill>
                <a:schemeClr val="bg1"/>
              </a:solidFill>
              <a:effectLst>
                <a:outerShdw blurRad="38100" dist="38100" dir="2700000" algn="tl">
                  <a:srgbClr val="000000">
                    <a:alpha val="43137"/>
                  </a:srgbClr>
                </a:outerShdw>
              </a:effectLst>
            </a:endParaRPr>
          </a:p>
        </p:txBody>
      </p:sp>
      <p:sp>
        <p:nvSpPr>
          <p:cNvPr id="15" name="文本框 14"/>
          <p:cNvSpPr txBox="1"/>
          <p:nvPr/>
        </p:nvSpPr>
        <p:spPr>
          <a:xfrm>
            <a:off x="1090561" y="2145174"/>
            <a:ext cx="6105644" cy="707886"/>
          </a:xfrm>
          <a:prstGeom prst="rect">
            <a:avLst/>
          </a:prstGeom>
          <a:noFill/>
        </p:spPr>
        <p:txBody>
          <a:bodyPr wrap="square">
            <a:spAutoFit/>
          </a:bodyPr>
          <a:lstStyle/>
          <a:p>
            <a:pPr marL="571500" indent="-571500">
              <a:buFont typeface="Wingdings" panose="05000000000000000000" pitchFamily="2" charset="2"/>
              <a:buChar char="u"/>
            </a:pPr>
            <a:r>
              <a:rPr lang="zh-CN" altLang="en-US" sz="4000" b="1" noProof="1">
                <a:solidFill>
                  <a:srgbClr val="0070C0"/>
                </a:solidFill>
                <a:latin typeface="Arial" panose="020B0604020202020204" pitchFamily="34" charset="0"/>
                <a:ea typeface="微软雅黑" panose="020B0503020204020204" pitchFamily="34" charset="-122"/>
                <a:sym typeface="Arial" panose="020B0604020202020204" pitchFamily="34" charset="0"/>
              </a:rPr>
              <a:t>小 结</a:t>
            </a:r>
            <a:endParaRPr lang="zh-CN" altLang="en-US" sz="4000">
              <a:solidFill>
                <a:srgbClr val="0070C0"/>
              </a:solidFill>
            </a:endParaRPr>
          </a:p>
        </p:txBody>
      </p:sp>
      <p:sp>
        <p:nvSpPr>
          <p:cNvPr id="8"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dur="500" fill="hold"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par>
                          <p:cTn id="8" fill="hold" nodeType="afterGroup">
                            <p:stCondLst>
                              <p:cond delay="500"/>
                            </p:stCondLst>
                            <p:childTnLst>
                              <p:par>
                                <p:cTn id="9" presetID="22" presetClass="entr" presetSubtype="4" dur="5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nodeType="afterGroup">
                            <p:stCondLst>
                              <p:cond delay="1000"/>
                            </p:stCondLst>
                            <p:childTnLst>
                              <p:par>
                                <p:cTn id="13" presetID="16" presetClass="entr" presetSubtype="21" dur="50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nodeType="afterGroup">
                            <p:stCondLst>
                              <p:cond delay="1500"/>
                            </p:stCondLst>
                            <p:childTnLst>
                              <p:par>
                                <p:cTn id="17" presetID="22" presetClass="entr" presetSubtype="4" dur="50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7" y="0"/>
            <a:ext cx="12192000" cy="6858000"/>
          </a:xfrm>
          <a:prstGeom prst="rect">
            <a:avLst/>
          </a:prstGeom>
        </p:spPr>
      </p:pic>
      <p:grpSp>
        <p:nvGrpSpPr>
          <p:cNvPr id="25" name="组合 24"/>
          <p:cNvGrpSpPr/>
          <p:nvPr/>
        </p:nvGrpSpPr>
        <p:grpSpPr>
          <a:xfrm>
            <a:off x="9399845" y="2375344"/>
            <a:ext cx="2536677" cy="3613005"/>
            <a:chOff x="9399845" y="2375344"/>
            <a:chExt cx="2536677" cy="3613005"/>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9845" y="3989027"/>
              <a:ext cx="2536677" cy="1999322"/>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2195" y="2375344"/>
              <a:ext cx="1029420" cy="1246585"/>
            </a:xfrm>
            <a:prstGeom prst="rect">
              <a:avLst/>
            </a:prstGeom>
          </p:spPr>
        </p:pic>
      </p:gr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83013" y="4988688"/>
            <a:ext cx="1382882" cy="1417297"/>
          </a:xfrm>
          <a:prstGeom prst="rect">
            <a:avLst/>
          </a:prstGeom>
        </p:spPr>
      </p:pic>
      <p:pic>
        <p:nvPicPr>
          <p:cNvPr id="15" name="图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575" y="695812"/>
            <a:ext cx="1410474" cy="585114"/>
          </a:xfrm>
          <a:prstGeom prst="rect">
            <a:avLst/>
          </a:prstGeom>
        </p:spPr>
      </p:pic>
      <p:grpSp>
        <p:nvGrpSpPr>
          <p:cNvPr id="28" name="组合 27"/>
          <p:cNvGrpSpPr/>
          <p:nvPr/>
        </p:nvGrpSpPr>
        <p:grpSpPr>
          <a:xfrm>
            <a:off x="0" y="2998637"/>
            <a:ext cx="4758474" cy="3887368"/>
            <a:chOff x="0" y="2998637"/>
            <a:chExt cx="4758474" cy="3887368"/>
          </a:xfrm>
        </p:grpSpPr>
        <p:pic>
          <p:nvPicPr>
            <p:cNvPr id="17" name="图片 16"/>
            <p:cNvPicPr>
              <a:picLocks noChangeAspect="1"/>
            </p:cNvPicPr>
            <p:nvPr/>
          </p:nvPicPr>
          <p:blipFill>
            <a:blip r:embed="rId7">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795250"/>
              <a:ext cx="4758474" cy="1090755"/>
            </a:xfrm>
            <a:prstGeom prst="rect">
              <a:avLst/>
            </a:prstGeom>
          </p:spPr>
        </p:pic>
        <p:pic>
          <p:nvPicPr>
            <p:cNvPr id="5" name="图片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5184" y="2998637"/>
              <a:ext cx="3619977" cy="3678030"/>
            </a:xfrm>
            <a:prstGeom prst="rect">
              <a:avLst/>
            </a:prstGeom>
          </p:spPr>
        </p:pic>
      </p:grpSp>
      <p:grpSp>
        <p:nvGrpSpPr>
          <p:cNvPr id="18" name="组合 17"/>
          <p:cNvGrpSpPr/>
          <p:nvPr/>
        </p:nvGrpSpPr>
        <p:grpSpPr>
          <a:xfrm>
            <a:off x="2773543" y="1633239"/>
            <a:ext cx="7894640" cy="2189751"/>
            <a:chOff x="4196165" y="1389021"/>
            <a:chExt cx="6273478" cy="2189751"/>
          </a:xfrm>
        </p:grpSpPr>
        <p:sp>
          <p:nvSpPr>
            <p:cNvPr id="19" name="文本框 18"/>
            <p:cNvSpPr txBox="1"/>
            <p:nvPr/>
          </p:nvSpPr>
          <p:spPr>
            <a:xfrm>
              <a:off x="4196165" y="1417026"/>
              <a:ext cx="6273478" cy="2161746"/>
            </a:xfrm>
            <a:prstGeom prst="rect">
              <a:avLst/>
            </a:prstGeom>
            <a:noFill/>
          </p:spPr>
          <p:txBody>
            <a:bodyPr wrap="square">
              <a:spAutoFit/>
            </a:bodyPr>
            <a:lstStyle/>
            <a:p>
              <a:pPr algn="ctr">
                <a:lnSpc>
                  <a:spcPts val="8000"/>
                </a:lnSpc>
              </a:pPr>
              <a:r>
                <a:rPr lang="zh-CN" altLang="en-US" sz="7200" dirty="0">
                  <a:ln w="190500">
                    <a:solidFill>
                      <a:srgbClr val="0070C0"/>
                    </a:solidFill>
                  </a:ln>
                  <a:solidFill>
                    <a:srgbClr val="0070C0"/>
                  </a:solidFill>
                  <a:latin typeface="钉钉进步体" panose="00020600040101010101" pitchFamily="18" charset="-122"/>
                  <a:ea typeface="钉钉进步体" panose="00020600040101010101" pitchFamily="18" charset="-122"/>
                  <a:cs typeface="+mn-ea"/>
                  <a:sym typeface="+mn-lt"/>
                </a:rPr>
                <a:t>对护理不良事件</a:t>
              </a:r>
              <a:endParaRPr lang="en-US" altLang="zh-CN" sz="7200" dirty="0">
                <a:ln w="190500">
                  <a:solidFill>
                    <a:srgbClr val="0070C0"/>
                  </a:solidFill>
                </a:ln>
                <a:solidFill>
                  <a:srgbClr val="0070C0"/>
                </a:solidFill>
                <a:latin typeface="钉钉进步体" panose="00020600040101010101" pitchFamily="18" charset="-122"/>
                <a:ea typeface="钉钉进步体" panose="00020600040101010101" pitchFamily="18" charset="-122"/>
                <a:cs typeface="+mn-ea"/>
                <a:sym typeface="+mn-lt"/>
              </a:endParaRPr>
            </a:p>
            <a:p>
              <a:pPr algn="ctr">
                <a:lnSpc>
                  <a:spcPts val="8000"/>
                </a:lnSpc>
              </a:pPr>
              <a:r>
                <a:rPr lang="zh-CN" altLang="en-US" sz="7200" dirty="0">
                  <a:ln w="190500">
                    <a:solidFill>
                      <a:srgbClr val="0070C0"/>
                    </a:solidFill>
                  </a:ln>
                  <a:solidFill>
                    <a:srgbClr val="0070C0"/>
                  </a:solidFill>
                  <a:latin typeface="钉钉进步体" panose="00020600040101010101" pitchFamily="18" charset="-122"/>
                  <a:ea typeface="钉钉进步体" panose="00020600040101010101" pitchFamily="18" charset="-122"/>
                  <a:cs typeface="+mn-ea"/>
                  <a:sym typeface="+mn-lt"/>
                </a:rPr>
                <a:t>上报系统培训</a:t>
              </a:r>
              <a:endParaRPr lang="zh-CN" altLang="en-US" sz="7200" dirty="0">
                <a:ln w="190500">
                  <a:solidFill>
                    <a:srgbClr val="0070C0"/>
                  </a:solidFill>
                </a:ln>
                <a:solidFill>
                  <a:srgbClr val="0070C0"/>
                </a:solidFill>
                <a:latin typeface="钉钉进步体" panose="00020600040101010101" pitchFamily="18" charset="-122"/>
                <a:ea typeface="钉钉进步体" panose="00020600040101010101" pitchFamily="18" charset="-122"/>
              </a:endParaRPr>
            </a:p>
          </p:txBody>
        </p:sp>
        <p:sp>
          <p:nvSpPr>
            <p:cNvPr id="20" name="文本框 19"/>
            <p:cNvSpPr txBox="1"/>
            <p:nvPr/>
          </p:nvSpPr>
          <p:spPr>
            <a:xfrm>
              <a:off x="4196165" y="1389021"/>
              <a:ext cx="6273478" cy="2161746"/>
            </a:xfrm>
            <a:prstGeom prst="rect">
              <a:avLst/>
            </a:prstGeom>
            <a:noFill/>
          </p:spPr>
          <p:txBody>
            <a:bodyPr wrap="square">
              <a:spAutoFit/>
            </a:bodyPr>
            <a:lstStyle/>
            <a:p>
              <a:pPr algn="ctr">
                <a:lnSpc>
                  <a:spcPts val="8000"/>
                </a:lnSpc>
              </a:pPr>
              <a:r>
                <a:rPr lang="zh-CN" altLang="en-US" sz="7200" dirty="0">
                  <a:solidFill>
                    <a:schemeClr val="bg1"/>
                  </a:solidFill>
                  <a:latin typeface="钉钉进步体" panose="00020600040101010101" pitchFamily="18" charset="-122"/>
                  <a:ea typeface="钉钉进步体" panose="00020600040101010101" pitchFamily="18" charset="-122"/>
                  <a:cs typeface="+mn-ea"/>
                  <a:sym typeface="+mn-lt"/>
                </a:rPr>
                <a:t>对护理不良事件</a:t>
              </a:r>
              <a:endParaRPr lang="en-US" altLang="zh-CN" sz="7200" dirty="0">
                <a:solidFill>
                  <a:schemeClr val="bg1"/>
                </a:solidFill>
                <a:latin typeface="钉钉进步体" panose="00020600040101010101" pitchFamily="18" charset="-122"/>
                <a:ea typeface="钉钉进步体" panose="00020600040101010101" pitchFamily="18" charset="-122"/>
                <a:cs typeface="+mn-ea"/>
                <a:sym typeface="+mn-lt"/>
              </a:endParaRPr>
            </a:p>
            <a:p>
              <a:pPr algn="ctr">
                <a:lnSpc>
                  <a:spcPts val="8000"/>
                </a:lnSpc>
              </a:pPr>
              <a:r>
                <a:rPr lang="zh-CN" altLang="en-US" sz="7200" dirty="0">
                  <a:solidFill>
                    <a:schemeClr val="bg1"/>
                  </a:solidFill>
                  <a:latin typeface="钉钉进步体" panose="00020600040101010101" pitchFamily="18" charset="-122"/>
                  <a:ea typeface="钉钉进步体" panose="00020600040101010101" pitchFamily="18" charset="-122"/>
                  <a:cs typeface="+mn-ea"/>
                  <a:sym typeface="+mn-lt"/>
                </a:rPr>
                <a:t>上报系统培训</a:t>
              </a:r>
              <a:endParaRPr lang="zh-CN" altLang="en-US" sz="7200" dirty="0">
                <a:solidFill>
                  <a:schemeClr val="bg1"/>
                </a:solidFill>
                <a:latin typeface="钉钉进步体" panose="00020600040101010101" pitchFamily="18" charset="-122"/>
                <a:ea typeface="钉钉进步体" panose="00020600040101010101" pitchFamily="18" charset="-122"/>
              </a:endParaRPr>
            </a:p>
          </p:txBody>
        </p:sp>
      </p:grpSp>
      <p:sp>
        <p:nvSpPr>
          <p:cNvPr id="24" name="文本框 23"/>
          <p:cNvSpPr txBox="1"/>
          <p:nvPr/>
        </p:nvSpPr>
        <p:spPr>
          <a:xfrm>
            <a:off x="3490286" y="761553"/>
            <a:ext cx="6369177" cy="461665"/>
          </a:xfrm>
          <a:prstGeom prst="rect">
            <a:avLst/>
          </a:prstGeom>
          <a:noFill/>
        </p:spPr>
        <p:txBody>
          <a:bodyPr wrap="square">
            <a:spAutoFit/>
          </a:bodyPr>
          <a:lstStyle/>
          <a:p>
            <a:pPr algn="dist"/>
            <a:r>
              <a:rPr lang="zh-CN" altLang="en-US" sz="2400" u="sng" dirty="0">
                <a:ln w="0">
                  <a:noFill/>
                </a:ln>
                <a:solidFill>
                  <a:srgbClr val="0070C0"/>
                </a:solidFill>
                <a:latin typeface="微软雅黑" panose="020B0503020204020204" pitchFamily="34" charset="-122"/>
                <a:ea typeface="微软雅黑" panose="020B0503020204020204" pitchFamily="34" charset="-122"/>
              </a:rPr>
              <a:t>医</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疗</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教</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育</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培</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训</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护</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理</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教</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育</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宣</a:t>
            </a:r>
            <a:r>
              <a:rPr lang="en-US" altLang="zh-CN" sz="2400" u="sng" dirty="0">
                <a:ln w="0">
                  <a:noFill/>
                </a:ln>
                <a:solidFill>
                  <a:srgbClr val="0070C0"/>
                </a:solidFill>
                <a:latin typeface="微软雅黑" panose="020B0503020204020204" pitchFamily="34" charset="-122"/>
                <a:ea typeface="微软雅黑" panose="020B0503020204020204" pitchFamily="34" charset="-122"/>
              </a:rPr>
              <a:t>-</a:t>
            </a:r>
            <a:r>
              <a:rPr lang="zh-CN" altLang="en-US" sz="2400" u="sng" dirty="0">
                <a:ln w="0">
                  <a:noFill/>
                </a:ln>
                <a:solidFill>
                  <a:srgbClr val="0070C0"/>
                </a:solidFill>
                <a:latin typeface="微软雅黑" panose="020B0503020204020204" pitchFamily="34" charset="-122"/>
                <a:ea typeface="微软雅黑" panose="020B0503020204020204" pitchFamily="34" charset="-122"/>
              </a:rPr>
              <a:t>传</a:t>
            </a:r>
          </a:p>
        </p:txBody>
      </p:sp>
      <p:sp>
        <p:nvSpPr>
          <p:cNvPr id="26" name="文本框 25"/>
          <p:cNvSpPr txBox="1"/>
          <p:nvPr/>
        </p:nvSpPr>
        <p:spPr>
          <a:xfrm>
            <a:off x="4264995" y="4255122"/>
            <a:ext cx="2136829" cy="369332"/>
          </a:xfrm>
          <a:prstGeom prst="rect">
            <a:avLst/>
          </a:prstGeom>
          <a:solidFill>
            <a:srgbClr val="0070C0"/>
          </a:solidFill>
        </p:spPr>
        <p:txBody>
          <a:bodyPr wrap="square">
            <a:spAutoFit/>
          </a:bodyPr>
          <a:lstStyle/>
          <a:p>
            <a:pPr algn="ctr"/>
            <a:r>
              <a:rPr lang="zh-CN" altLang="en-US" dirty="0">
                <a:ln w="0">
                  <a:noFill/>
                </a:ln>
                <a:solidFill>
                  <a:schemeClr val="bg1"/>
                </a:solidFill>
                <a:latin typeface="微软雅黑" panose="020B0503020204020204" pitchFamily="34" charset="-122"/>
                <a:ea typeface="微软雅黑" panose="020B0503020204020204" pitchFamily="34" charset="-122"/>
              </a:rPr>
              <a:t>汇报人</a:t>
            </a:r>
            <a:r>
              <a:rPr lang="zh-CN" altLang="en-US" dirty="0" smtClean="0">
                <a:ln w="0">
                  <a:noFill/>
                </a:ln>
                <a:solidFill>
                  <a:schemeClr val="bg1"/>
                </a:solidFill>
                <a:latin typeface="微软雅黑" panose="020B0503020204020204" pitchFamily="34" charset="-122"/>
                <a:ea typeface="微软雅黑" panose="020B0503020204020204" pitchFamily="34" charset="-122"/>
              </a:rPr>
              <a:t>：</a:t>
            </a:r>
            <a:r>
              <a:rPr lang="zh-CN" altLang="en-US" dirty="0">
                <a:ln w="0">
                  <a:noFill/>
                </a:ln>
                <a:solidFill>
                  <a:schemeClr val="bg1"/>
                </a:solidFill>
                <a:latin typeface="微软雅黑" panose="020B0503020204020204" pitchFamily="34" charset="-122"/>
                <a:ea typeface="微软雅黑" panose="020B0503020204020204" pitchFamily="34" charset="-122"/>
              </a:rPr>
              <a:t>优品</a:t>
            </a:r>
            <a:r>
              <a:rPr lang="en-US" altLang="zh-CN" dirty="0" smtClean="0">
                <a:ln w="0">
                  <a:noFill/>
                </a:ln>
                <a:solidFill>
                  <a:schemeClr val="bg1"/>
                </a:solidFill>
                <a:latin typeface="微软雅黑" panose="020B0503020204020204" pitchFamily="34" charset="-122"/>
                <a:ea typeface="微软雅黑" panose="020B0503020204020204" pitchFamily="34" charset="-122"/>
              </a:rPr>
              <a:t>PPT</a:t>
            </a:r>
            <a:endParaRPr lang="zh-CN" altLang="en-US" dirty="0">
              <a:ln w="0">
                <a:noFill/>
              </a:ln>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988601" y="4255122"/>
            <a:ext cx="2136829" cy="369332"/>
          </a:xfrm>
          <a:prstGeom prst="rect">
            <a:avLst/>
          </a:prstGeom>
          <a:solidFill>
            <a:srgbClr val="0070C0"/>
          </a:solidFill>
        </p:spPr>
        <p:txBody>
          <a:bodyPr wrap="square">
            <a:spAutoFit/>
          </a:bodyPr>
          <a:lstStyle/>
          <a:p>
            <a:pPr algn="ctr"/>
            <a:r>
              <a:rPr lang="zh-CN" altLang="en-US" dirty="0">
                <a:ln w="0">
                  <a:noFill/>
                </a:ln>
                <a:solidFill>
                  <a:schemeClr val="bg1"/>
                </a:solidFill>
                <a:latin typeface="微软雅黑" panose="020B0503020204020204" pitchFamily="34" charset="-122"/>
                <a:ea typeface="微软雅黑" panose="020B0503020204020204" pitchFamily="34" charset="-122"/>
              </a:rPr>
              <a:t>汇报时间：</a:t>
            </a:r>
            <a:r>
              <a:rPr lang="en-US" altLang="zh-CN" dirty="0">
                <a:ln w="0">
                  <a:noFill/>
                </a:ln>
                <a:solidFill>
                  <a:schemeClr val="bg1"/>
                </a:solidFill>
                <a:latin typeface="微软雅黑" panose="020B0503020204020204" pitchFamily="34" charset="-122"/>
                <a:ea typeface="微软雅黑" panose="020B0503020204020204" pitchFamily="34" charset="-122"/>
              </a:rPr>
              <a:t>20XX</a:t>
            </a:r>
            <a:endParaRPr lang="zh-CN" altLang="en-US" dirty="0">
              <a:ln w="0">
                <a:noFill/>
              </a:ln>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900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Tm="90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dur="50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nodeType="afterGroup">
                            <p:stCondLst>
                              <p:cond delay="1500"/>
                            </p:stCondLst>
                            <p:childTnLst>
                              <p:par>
                                <p:cTn id="15" presetID="22" presetClass="entr" presetSubtype="4" dur="500"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500"/>
                                        <p:tgtEl>
                                          <p:spTgt spid="25"/>
                                        </p:tgtEl>
                                      </p:cBhvr>
                                    </p:animEffect>
                                  </p:childTnLst>
                                </p:cTn>
                              </p:par>
                            </p:childTnLst>
                          </p:cTn>
                        </p:par>
                        <p:par>
                          <p:cTn id="18" fill="hold" nodeType="afterGroup">
                            <p:stCondLst>
                              <p:cond delay="2000"/>
                            </p:stCondLst>
                            <p:childTnLst>
                              <p:par>
                                <p:cTn id="19" presetID="10" presetClass="entr" presetSubtype="0" dur="5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nodeType="afterGroup">
                            <p:stCondLst>
                              <p:cond delay="2500"/>
                            </p:stCondLst>
                            <p:childTnLst>
                              <p:par>
                                <p:cTn id="23" presetID="16" presetClass="entr" presetSubtype="21" dur="50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childTnLst>
                          </p:cTn>
                        </p:par>
                        <p:par>
                          <p:cTn id="26" fill="hold" nodeType="afterGroup">
                            <p:stCondLst>
                              <p:cond delay="3000"/>
                            </p:stCondLst>
                            <p:childTnLst>
                              <p:par>
                                <p:cTn id="27" presetID="22" presetClass="entr" presetSubtype="4" dur="50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par>
                          <p:cTn id="30" fill="hold" nodeType="afterGroup">
                            <p:stCondLst>
                              <p:cond delay="3500"/>
                            </p:stCondLst>
                            <p:childTnLst>
                              <p:par>
                                <p:cTn id="31" presetID="53" presetClass="entr" presetSubtype="16" dur="50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53" presetClass="entr" presetSubtype="16" dur="50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P spid="2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4822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7" y="0"/>
            <a:ext cx="12192000" cy="6858000"/>
          </a:xfrm>
          <a:prstGeom prst="rect">
            <a:avLst/>
          </a:prstGeom>
        </p:spPr>
      </p:pic>
      <p:grpSp>
        <p:nvGrpSpPr>
          <p:cNvPr id="3" name="组合 2"/>
          <p:cNvGrpSpPr/>
          <p:nvPr/>
        </p:nvGrpSpPr>
        <p:grpSpPr>
          <a:xfrm>
            <a:off x="5312742" y="899224"/>
            <a:ext cx="5686090" cy="2695174"/>
            <a:chOff x="2512122" y="343157"/>
            <a:chExt cx="7313735" cy="3868558"/>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2269" y="1233287"/>
              <a:ext cx="5547461" cy="2522740"/>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2122" y="343157"/>
              <a:ext cx="2080189" cy="2321345"/>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186743" y="2079903"/>
              <a:ext cx="2639114" cy="2131812"/>
            </a:xfrm>
            <a:prstGeom prst="rect">
              <a:avLst/>
            </a:prstGeom>
          </p:spPr>
        </p:pic>
      </p:grpSp>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656" y="1519366"/>
            <a:ext cx="5161159" cy="5161159"/>
          </a:xfrm>
          <a:prstGeom prst="rect">
            <a:avLst/>
          </a:prstGeom>
        </p:spPr>
      </p:pic>
      <p:sp>
        <p:nvSpPr>
          <p:cNvPr id="33" name="Title 1"/>
          <p:cNvSpPr txBox="1"/>
          <p:nvPr/>
        </p:nvSpPr>
        <p:spPr>
          <a:xfrm>
            <a:off x="4998391" y="3594398"/>
            <a:ext cx="7053942" cy="920299"/>
          </a:xfrm>
          <a:prstGeom prst="rect">
            <a:avLst/>
          </a:prstGeom>
          <a:noFill/>
          <a:ln>
            <a:noFill/>
          </a:ln>
        </p:spPr>
        <p:txBody>
          <a:bodyPr vert="horz" lIns="91440" tIns="45720" rIns="91440" bIns="45720" rtlCol="0" anchor="ctr">
            <a:noAutofit/>
          </a:bodyPr>
          <a:lstStyle>
            <a:defPPr>
              <a:defRPr lang="zh-CN"/>
            </a:defPPr>
            <a:lvl1pPr marR="0" lvl="0" indent="0" algn="ctr" fontAlgn="auto">
              <a:lnSpc>
                <a:spcPct val="90000"/>
              </a:lnSpc>
              <a:spcBef>
                <a:spcPct val="0"/>
              </a:spcBef>
              <a:spcAft>
                <a:spcPct val="0"/>
              </a:spcAft>
              <a:buClrTx/>
              <a:buSzTx/>
              <a:buFontTx/>
              <a:buNone/>
              <a:defRPr kumimoji="0" sz="5400" b="0" i="0" u="none" strike="noStrike" cap="none" spc="0" normalizeH="0" baseline="0">
                <a:ln>
                  <a:noFill/>
                </a:ln>
                <a:solidFill>
                  <a:srgbClr val="0070C0"/>
                </a:solidFill>
                <a:effectLst/>
                <a:uLnTx/>
                <a:uFillTx/>
                <a:latin typeface="钉钉进步体" panose="00020600040101010101" pitchFamily="18" charset="-122"/>
                <a:ea typeface="钉钉进步体" panose="00020600040101010101" pitchFamily="18" charset="-122"/>
                <a:cs typeface="+mj-cs"/>
              </a:defRPr>
            </a:lvl1pPr>
          </a:lstStyle>
          <a:p>
            <a:r>
              <a:rPr lang="zh-CN" altLang="en-US" dirty="0">
                <a:sym typeface="Arial" panose="020B0604020202020204" pitchFamily="34" charset="0"/>
              </a:rPr>
              <a:t>护理不良事件的分类</a:t>
            </a:r>
          </a:p>
        </p:txBody>
      </p:sp>
      <p:sp>
        <p:nvSpPr>
          <p:cNvPr id="34" name="矩形 33"/>
          <p:cNvSpPr/>
          <p:nvPr/>
        </p:nvSpPr>
        <p:spPr>
          <a:xfrm>
            <a:off x="5240593" y="4466298"/>
            <a:ext cx="6569538" cy="535531"/>
          </a:xfrm>
          <a:prstGeom prst="rect">
            <a:avLst/>
          </a:prstGeom>
          <a:noFill/>
          <a:ln>
            <a:noFill/>
          </a:ln>
        </p:spPr>
        <p:txBody>
          <a:bodyPr wrap="square">
            <a:spAutoFit/>
          </a:bodyPr>
          <a:lstStyle/>
          <a:p>
            <a:pPr marL="0" marR="0" lvl="0" indent="0" algn="ctr" defTabSz="914400" rtl="0" eaLnBrk="1" fontAlgn="auto"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We have many PowerPoint </a:t>
            </a:r>
            <a:r>
              <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templates</a:t>
            </a: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 that has been specifically designed to help anyone that is stepping into the world of PowerPoint for the very first time.</a:t>
            </a:r>
            <a:endPar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5" name="文本框 34"/>
          <p:cNvSpPr txBox="1"/>
          <p:nvPr/>
        </p:nvSpPr>
        <p:spPr>
          <a:xfrm>
            <a:off x="4914452" y="2074980"/>
            <a:ext cx="6369177" cy="830997"/>
          </a:xfrm>
          <a:prstGeom prst="rect">
            <a:avLst/>
          </a:prstGeom>
          <a:noFill/>
        </p:spPr>
        <p:txBody>
          <a:bodyPr wrap="square">
            <a:spAutoFit/>
          </a:bodyPr>
          <a:lstStyle/>
          <a:p>
            <a:pPr algn="ctr"/>
            <a:r>
              <a:rPr lang="zh-CN" altLang="en-US" sz="4800" b="1" dirty="0">
                <a:ln w="0">
                  <a:noFill/>
                </a:ln>
                <a:solidFill>
                  <a:srgbClr val="0070C0"/>
                </a:solidFill>
                <a:latin typeface="微软雅黑" panose="020B0503020204020204" pitchFamily="34" charset="-122"/>
                <a:ea typeface="微软雅黑" panose="020B0503020204020204" pitchFamily="34" charset="-122"/>
              </a:rPr>
              <a:t>第一章节</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ur="5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16" dur="5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nodeType="afterGroup">
                            <p:stCondLst>
                              <p:cond delay="1000"/>
                            </p:stCondLst>
                            <p:childTnLst>
                              <p:par>
                                <p:cTn id="16" presetID="22" presetClass="entr" presetSubtype="4" dur="50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childTnLst>
                          </p:cTn>
                        </p:par>
                        <p:par>
                          <p:cTn id="19" fill="hold" nodeType="afterGroup">
                            <p:stCondLst>
                              <p:cond delay="1500"/>
                            </p:stCondLst>
                            <p:childTnLst>
                              <p:par>
                                <p:cTn id="20" presetID="53" presetClass="entr" presetSubtype="16" fill="hold" nodeType="afterEffect">
                                  <p:stCondLst>
                                    <p:cond delay="0"/>
                                  </p:stCondLst>
                                  <p:iterate type="lt">
                                    <p:tmPct val="10000"/>
                                  </p:iterate>
                                  <p:childTnLst>
                                    <p:set>
                                      <p:cBhvr>
                                        <p:cTn id="21" dur="1" fill="hold">
                                          <p:stCondLst>
                                            <p:cond delay="0"/>
                                          </p:stCondLst>
                                        </p:cTn>
                                        <p:tgtEl>
                                          <p:spTgt spid="33">
                                            <p:txEl>
                                              <p:pRg st="0" end="0"/>
                                            </p:txEl>
                                          </p:spTgt>
                                        </p:tgtEl>
                                        <p:attrNameLst>
                                          <p:attrName>style.visibility</p:attrName>
                                        </p:attrNameLst>
                                      </p:cBhvr>
                                      <p:to>
                                        <p:strVal val="visible"/>
                                      </p:to>
                                    </p:set>
                                    <p:anim calcmode="lin" valueType="num">
                                      <p:cBhvr>
                                        <p:cTn id="22"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3">
                                            <p:txEl>
                                              <p:pRg st="0" end="0"/>
                                            </p:txEl>
                                          </p:spTgt>
                                        </p:tgtEl>
                                      </p:cBhvr>
                                    </p:animEffect>
                                  </p:childTnLst>
                                </p:cTn>
                              </p:par>
                            </p:childTnLst>
                          </p:cTn>
                        </p:par>
                        <p:par>
                          <p:cTn id="25" fill="hold" nodeType="afterGroup">
                            <p:stCondLst>
                              <p:cond delay="2400"/>
                            </p:stCondLst>
                            <p:childTnLst>
                              <p:par>
                                <p:cTn id="26" presetID="14" presetClass="entr" presetSubtype="10" dur="50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480131"/>
          </a:xfrm>
          <a:prstGeom prst="rect">
            <a:avLst/>
          </a:prstGeom>
          <a:noFill/>
        </p:spPr>
        <p:txBody>
          <a:bodyPr wrap="square">
            <a:spAutoFit/>
          </a:bodyPr>
          <a:lstStyle/>
          <a:p>
            <a:pPr marL="0" marR="0" lvl="0" indent="0" defTabSz="914400" rtl="0" eaLnBrk="1" fontAlgn="auto" latinLnBrk="0" hangingPunct="1">
              <a:lnSpc>
                <a:spcPct val="9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sym typeface="Arial" panose="020B0604020202020204" pitchFamily="34" charset="0"/>
              </a:rPr>
              <a:t>护理不良事件的分类</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6" name="文本框 5"/>
          <p:cNvSpPr txBox="1"/>
          <p:nvPr/>
        </p:nvSpPr>
        <p:spPr>
          <a:xfrm>
            <a:off x="1064642" y="2534257"/>
            <a:ext cx="5880168" cy="2757550"/>
          </a:xfrm>
          <a:prstGeom prst="rect">
            <a:avLst/>
          </a:prstGeom>
          <a:noFill/>
        </p:spPr>
        <p:txBody>
          <a:bodyPr wrap="square" rtlCol="0">
            <a:spAutoFit/>
          </a:bodyPr>
          <a:lstStyle/>
          <a:p>
            <a:pPr eaLnBrk="0" hangingPunct="0">
              <a:lnSpc>
                <a:spcPct val="150000"/>
              </a:lnSpc>
              <a:spcBef>
                <a:spcPct val="20000"/>
              </a:spcBef>
            </a:pPr>
            <a:r>
              <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用药错误：错用药、多用药、漏用药。</a:t>
            </a:r>
          </a:p>
          <a:p>
            <a:pPr eaLnBrk="0" hangingPunct="0">
              <a:lnSpc>
                <a:spcPct val="150000"/>
              </a:lnSpc>
              <a:spcBef>
                <a:spcPct val="20000"/>
              </a:spcBef>
            </a:pPr>
            <a:r>
              <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输液问题：化疗药外渗、输液反应、输血反应。</a:t>
            </a:r>
          </a:p>
          <a:p>
            <a:pPr eaLnBrk="0" hangingPunct="0">
              <a:lnSpc>
                <a:spcPct val="150000"/>
              </a:lnSpc>
              <a:spcBef>
                <a:spcPct val="20000"/>
              </a:spcBef>
            </a:pPr>
            <a:r>
              <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预防不足：跌倒、烫伤、坠床、自杀、走失。</a:t>
            </a:r>
          </a:p>
          <a:p>
            <a:pPr eaLnBrk="0" hangingPunct="0">
              <a:lnSpc>
                <a:spcPct val="150000"/>
              </a:lnSpc>
              <a:spcBef>
                <a:spcPct val="20000"/>
              </a:spcBef>
            </a:pPr>
            <a:r>
              <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医嘱错误：执行错误或遗漏。</a:t>
            </a:r>
          </a:p>
          <a:p>
            <a:pPr eaLnBrk="0" hangingPunct="0">
              <a:lnSpc>
                <a:spcPct val="150000"/>
              </a:lnSpc>
              <a:spcBef>
                <a:spcPct val="20000"/>
              </a:spcBef>
            </a:pPr>
            <a:r>
              <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其他：医疗器械或设备、院内感染、门诊、保卫、工务人员等相关事件。</a:t>
            </a:r>
          </a:p>
        </p:txBody>
      </p:sp>
      <p:grpSp>
        <p:nvGrpSpPr>
          <p:cNvPr id="8" name="组合 7"/>
          <p:cNvGrpSpPr/>
          <p:nvPr/>
        </p:nvGrpSpPr>
        <p:grpSpPr>
          <a:xfrm>
            <a:off x="1064641" y="1732322"/>
            <a:ext cx="4039793" cy="704850"/>
            <a:chOff x="1839420" y="2208793"/>
            <a:chExt cx="3844269" cy="704850"/>
          </a:xfrm>
        </p:grpSpPr>
        <p:sp>
          <p:nvSpPr>
            <p:cNvPr id="9" name="矩形 8"/>
            <p:cNvSpPr/>
            <p:nvPr/>
          </p:nvSpPr>
          <p:spPr>
            <a:xfrm>
              <a:off x="1839420" y="2208793"/>
              <a:ext cx="3844269" cy="7048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椭圆 9"/>
            <p:cNvSpPr/>
            <p:nvPr/>
          </p:nvSpPr>
          <p:spPr>
            <a:xfrm>
              <a:off x="1972771" y="2275468"/>
              <a:ext cx="571500" cy="571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a:solidFill>
                    <a:srgbClr val="406092"/>
                  </a:solidFill>
                  <a:latin typeface="微软雅黑" panose="020B0503020204020204" pitchFamily="34" charset="-122"/>
                  <a:ea typeface="微软雅黑" panose="020B0503020204020204" pitchFamily="34" charset="-122"/>
                  <a:cs typeface="阿里巴巴普惠体 M" panose="00020600040101010101" pitchFamily="18" charset="-122"/>
                  <a:sym typeface="Arial" panose="020B0604020202020204" pitchFamily="34" charset="0"/>
                </a:rPr>
                <a:t>1</a:t>
              </a:r>
              <a:endParaRPr lang="zh-CN" altLang="en-US" sz="3600" b="1">
                <a:solidFill>
                  <a:srgbClr val="406092"/>
                </a:solidFill>
                <a:latin typeface="微软雅黑" panose="020B0503020204020204" pitchFamily="34" charset="-122"/>
                <a:ea typeface="微软雅黑" panose="020B0503020204020204" pitchFamily="34" charset="-122"/>
                <a:cs typeface="阿里巴巴普惠体 M" panose="00020600040101010101" pitchFamily="18" charset="-122"/>
                <a:sym typeface="Arial" panose="020B0604020202020204" pitchFamily="34" charset="0"/>
              </a:endParaRPr>
            </a:p>
          </p:txBody>
        </p:sp>
        <p:sp>
          <p:nvSpPr>
            <p:cNvPr id="12" name="文本框 11"/>
            <p:cNvSpPr txBox="1"/>
            <p:nvPr/>
          </p:nvSpPr>
          <p:spPr>
            <a:xfrm>
              <a:off x="2753904" y="2330385"/>
              <a:ext cx="2872608" cy="461665"/>
            </a:xfrm>
            <a:prstGeom prst="rect">
              <a:avLst/>
            </a:prstGeom>
            <a:noFill/>
          </p:spPr>
          <p:txBody>
            <a:bodyPr wrap="square" rtlCol="0">
              <a:spAutoFit/>
            </a:bodyPr>
            <a:lstStyle/>
            <a:p>
              <a:pPr algn="l">
                <a:defRPr/>
              </a:pPr>
              <a:r>
                <a:rPr lang="zh-CN" altLang="en-US" sz="2400" b="1">
                  <a:solidFill>
                    <a:schemeClr val="bg1"/>
                  </a:solidFill>
                  <a:latin typeface="Arial" panose="020B0604020202020204" pitchFamily="34" charset="0"/>
                  <a:ea typeface="微软雅黑" panose="020B0503020204020204" pitchFamily="34" charset="-122"/>
                  <a:sym typeface="Arial" panose="020B0604020202020204" pitchFamily="34" charset="0"/>
                </a:rPr>
                <a:t>护理不良事件的分类</a:t>
              </a:r>
            </a:p>
          </p:txBody>
        </p:sp>
      </p:grpSp>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67911" y="1393352"/>
            <a:ext cx="5039360" cy="503936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dur="5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nodeType="afterGroup">
                            <p:stCondLst>
                              <p:cond delay="500"/>
                            </p:stCondLst>
                            <p:childTnLst>
                              <p:par>
                                <p:cTn id="9" presetID="22" presetClass="entr" presetSubtype="4" dur="5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nodeType="afterGroup">
                            <p:stCondLst>
                              <p:cond delay="1000"/>
                            </p:stCondLst>
                            <p:childTnLst>
                              <p:par>
                                <p:cTn id="13" presetID="2" presetClass="entr" presetSubtype="4" dur="5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护理不良事件的分类</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grpSp>
        <p:nvGrpSpPr>
          <p:cNvPr id="9" name="组合 8"/>
          <p:cNvGrpSpPr/>
          <p:nvPr/>
        </p:nvGrpSpPr>
        <p:grpSpPr>
          <a:xfrm>
            <a:off x="4593930" y="373074"/>
            <a:ext cx="7983267" cy="6626491"/>
            <a:chOff x="4237314" y="373074"/>
            <a:chExt cx="7983267" cy="6626491"/>
          </a:xfrm>
        </p:grpSpPr>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37314" y="373074"/>
              <a:ext cx="6626491" cy="6626491"/>
            </a:xfrm>
            <a:prstGeom prst="rect">
              <a:avLst/>
            </a:prstGeom>
          </p:spPr>
        </p:pic>
        <p:sp>
          <p:nvSpPr>
            <p:cNvPr id="16" name="文本框 15"/>
            <p:cNvSpPr txBox="1"/>
            <p:nvPr/>
          </p:nvSpPr>
          <p:spPr>
            <a:xfrm>
              <a:off x="6114937" y="2699405"/>
              <a:ext cx="6105644" cy="2224776"/>
            </a:xfrm>
            <a:prstGeom prst="rect">
              <a:avLst/>
            </a:prstGeom>
            <a:noFill/>
          </p:spPr>
          <p:txBody>
            <a:bodyPr wrap="square">
              <a:spAutoFit/>
            </a:bodyPr>
            <a:lstStyle/>
            <a:p>
              <a:pPr>
                <a:lnSpc>
                  <a:spcPct val="200000"/>
                </a:lnSpc>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Ⅰ</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警告事件</a:t>
              </a:r>
            </a:p>
            <a:p>
              <a:pPr eaLnBrk="0" hangingPunct="0">
                <a:lnSpc>
                  <a:spcPct val="200000"/>
                </a:lnSpc>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Ⅱ</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不良后果事件</a:t>
              </a:r>
              <a:endPar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a:p>
              <a:pPr eaLnBrk="0" hangingPunct="0">
                <a:lnSpc>
                  <a:spcPct val="200000"/>
                </a:lnSpc>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Ⅲ</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未造成后果的事件</a:t>
              </a:r>
              <a:endPar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a:p>
              <a:pPr>
                <a:lnSpc>
                  <a:spcPct val="200000"/>
                </a:lnSpc>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Ⅳ</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隐患事件</a:t>
              </a:r>
              <a:endPar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文本框 19"/>
            <p:cNvSpPr txBox="1"/>
            <p:nvPr/>
          </p:nvSpPr>
          <p:spPr>
            <a:xfrm>
              <a:off x="4494843" y="2330073"/>
              <a:ext cx="6111432" cy="369332"/>
            </a:xfrm>
            <a:prstGeom prst="rect">
              <a:avLst/>
            </a:prstGeom>
            <a:noFill/>
          </p:spPr>
          <p:txBody>
            <a:bodyPr wrap="square">
              <a:spAutoFit/>
            </a:bodyPr>
            <a:lstStyle/>
            <a:p>
              <a:pPr marL="0" marR="0" lvl="0" indent="0" algn="ctr" defTabSz="914400" rtl="0" eaLnBrk="1" fontAlgn="auto" latinLnBrk="0" hangingPunct="1">
                <a:lnSpc>
                  <a:spcPct val="90000"/>
                </a:lnSpc>
                <a:spcBef>
                  <a:spcPct val="0"/>
                </a:spcBef>
                <a:spcAft>
                  <a:spcPct val="0"/>
                </a:spcAft>
                <a:buClrTx/>
                <a:buSzTx/>
                <a:buFontTx/>
                <a:buNone/>
                <a:defRPr/>
              </a:pPr>
              <a:r>
                <a:rPr kumimoji="0" lang="zh-CN" altLang="en-US" sz="2000" b="1" i="0" u="none" strike="noStrike" kern="1200" cap="none" spc="0" normalizeH="0" baseline="0" noProof="0">
                  <a:ln>
                    <a:noFill/>
                  </a:ln>
                  <a:effectLst/>
                  <a:uLnTx/>
                  <a:uFillTx/>
                  <a:latin typeface="微软雅黑" panose="020B0503020204020204" pitchFamily="34" charset="-122"/>
                  <a:ea typeface="微软雅黑" panose="020B0503020204020204" pitchFamily="34" charset="-122"/>
                  <a:sym typeface="Arial" panose="020B0604020202020204" pitchFamily="34" charset="0"/>
                </a:rPr>
                <a:t>护理不良事件的分类</a:t>
              </a:r>
            </a:p>
          </p:txBody>
        </p:sp>
      </p:grpSp>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7300" y="2330073"/>
            <a:ext cx="4637590" cy="3478193"/>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dur="50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7" y="0"/>
            <a:ext cx="12192000" cy="6858000"/>
          </a:xfrm>
          <a:prstGeom prst="rect">
            <a:avLst/>
          </a:prstGeom>
        </p:spPr>
      </p:pic>
      <p:grpSp>
        <p:nvGrpSpPr>
          <p:cNvPr id="3" name="组合 2"/>
          <p:cNvGrpSpPr/>
          <p:nvPr/>
        </p:nvGrpSpPr>
        <p:grpSpPr>
          <a:xfrm>
            <a:off x="5312742" y="899224"/>
            <a:ext cx="5686090" cy="2695174"/>
            <a:chOff x="2512122" y="343157"/>
            <a:chExt cx="7313735" cy="3868558"/>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2269" y="1233287"/>
              <a:ext cx="5547461" cy="2522740"/>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2122" y="343157"/>
              <a:ext cx="2080189" cy="2321345"/>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186743" y="2079903"/>
              <a:ext cx="2639114" cy="2131812"/>
            </a:xfrm>
            <a:prstGeom prst="rect">
              <a:avLst/>
            </a:prstGeom>
          </p:spPr>
        </p:pic>
      </p:grpSp>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656" y="1519366"/>
            <a:ext cx="5161159" cy="5161159"/>
          </a:xfrm>
          <a:prstGeom prst="rect">
            <a:avLst/>
          </a:prstGeom>
        </p:spPr>
      </p:pic>
      <p:sp>
        <p:nvSpPr>
          <p:cNvPr id="33" name="Title 1"/>
          <p:cNvSpPr txBox="1"/>
          <p:nvPr/>
        </p:nvSpPr>
        <p:spPr>
          <a:xfrm>
            <a:off x="4572069" y="3594398"/>
            <a:ext cx="7053942" cy="920299"/>
          </a:xfrm>
          <a:prstGeom prst="rect">
            <a:avLst/>
          </a:prstGeom>
          <a:noFill/>
          <a:ln>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ct val="0"/>
              </a:spcAft>
              <a:buClrTx/>
              <a:buSzTx/>
              <a:buFontTx/>
              <a:buNone/>
              <a:defRPr/>
            </a:pPr>
            <a:r>
              <a:rPr kumimoji="0" lang="zh-CN" altLang="en-US" sz="5400" b="0" i="0" u="none" strike="noStrike" kern="1200" cap="none" spc="0" normalizeH="0" baseline="0" noProof="0" dirty="0">
                <a:ln>
                  <a:noFill/>
                </a:ln>
                <a:solidFill>
                  <a:srgbClr val="0070C0"/>
                </a:solidFill>
                <a:effectLst/>
                <a:uLnTx/>
                <a:uFillTx/>
                <a:latin typeface="钉钉进步体" panose="00020600040101010101" pitchFamily="18" charset="-122"/>
                <a:ea typeface="钉钉进步体" panose="00020600040101010101" pitchFamily="18" charset="-122"/>
                <a:sym typeface="Arial" panose="020B0604020202020204" pitchFamily="34" charset="0"/>
              </a:rPr>
              <a:t>不良事件等级划分</a:t>
            </a:r>
          </a:p>
        </p:txBody>
      </p:sp>
      <p:sp>
        <p:nvSpPr>
          <p:cNvPr id="34" name="矩形 33"/>
          <p:cNvSpPr/>
          <p:nvPr/>
        </p:nvSpPr>
        <p:spPr>
          <a:xfrm>
            <a:off x="5240593" y="4466298"/>
            <a:ext cx="6569538" cy="535531"/>
          </a:xfrm>
          <a:prstGeom prst="rect">
            <a:avLst/>
          </a:prstGeom>
          <a:noFill/>
          <a:ln>
            <a:noFill/>
          </a:ln>
        </p:spPr>
        <p:txBody>
          <a:bodyPr wrap="square">
            <a:spAutoFit/>
          </a:bodyPr>
          <a:lstStyle/>
          <a:p>
            <a:pPr marL="0" marR="0" lvl="0" indent="0" algn="ctr" defTabSz="914400" rtl="0" eaLnBrk="1" fontAlgn="auto"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We have many PowerPoint </a:t>
            </a:r>
            <a:r>
              <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templates</a:t>
            </a: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 that has been specifically designed to help anyone that is stepping into the world of PowerPoint for the very first time.</a:t>
            </a:r>
            <a:endPar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5" name="文本框 34"/>
          <p:cNvSpPr txBox="1"/>
          <p:nvPr/>
        </p:nvSpPr>
        <p:spPr>
          <a:xfrm>
            <a:off x="4914452" y="2074980"/>
            <a:ext cx="6369177" cy="830997"/>
          </a:xfrm>
          <a:prstGeom prst="rect">
            <a:avLst/>
          </a:prstGeom>
          <a:noFill/>
        </p:spPr>
        <p:txBody>
          <a:bodyPr wrap="square">
            <a:spAutoFit/>
          </a:bodyPr>
          <a:lstStyle/>
          <a:p>
            <a:pPr algn="ctr"/>
            <a:r>
              <a:rPr lang="zh-CN" altLang="en-US" sz="4800" b="1" dirty="0">
                <a:ln w="0">
                  <a:noFill/>
                </a:ln>
                <a:solidFill>
                  <a:srgbClr val="0070C0"/>
                </a:solidFill>
                <a:latin typeface="微软雅黑" panose="020B0503020204020204" pitchFamily="34" charset="-122"/>
                <a:ea typeface="微软雅黑" panose="020B0503020204020204" pitchFamily="34" charset="-122"/>
              </a:rPr>
              <a:t>第二章节</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ur="5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16" dur="5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nodeType="afterGroup">
                            <p:stCondLst>
                              <p:cond delay="1000"/>
                            </p:stCondLst>
                            <p:childTnLst>
                              <p:par>
                                <p:cTn id="16" presetID="22" presetClass="entr" presetSubtype="4" dur="50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childTnLst>
                          </p:cTn>
                        </p:par>
                        <p:par>
                          <p:cTn id="19" fill="hold" nodeType="afterGroup">
                            <p:stCondLst>
                              <p:cond delay="1500"/>
                            </p:stCondLst>
                            <p:childTnLst>
                              <p:par>
                                <p:cTn id="20" presetID="53" presetClass="entr" presetSubtype="16" dur="500" fill="hold" nodeType="afterEffect">
                                  <p:stCondLst>
                                    <p:cond delay="0"/>
                                  </p:stCondLst>
                                  <p:iterate type="lt">
                                    <p:tmPct val="10000"/>
                                  </p:iterate>
                                  <p:childTnLst>
                                    <p:set>
                                      <p:cBhvr>
                                        <p:cTn id="21" dur="1" fill="hold">
                                          <p:stCondLst>
                                            <p:cond delay="0"/>
                                          </p:stCondLst>
                                        </p:cTn>
                                        <p:tgtEl>
                                          <p:spTgt spid="33">
                                            <p:txEl>
                                              <p:pRg st="0" end="0"/>
                                            </p:txEl>
                                          </p:spTgt>
                                        </p:tgtEl>
                                        <p:attrNameLst>
                                          <p:attrName>style.visibility</p:attrName>
                                        </p:attrNameLst>
                                      </p:cBhvr>
                                      <p:to>
                                        <p:strVal val="visible"/>
                                      </p:to>
                                    </p:set>
                                    <p:anim calcmode="lin" valueType="num">
                                      <p:cBhvr>
                                        <p:cTn id="22"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3">
                                            <p:txEl>
                                              <p:pRg st="0" end="0"/>
                                            </p:txEl>
                                          </p:spTgt>
                                        </p:tgtEl>
                                      </p:cBhvr>
                                    </p:animEffect>
                                  </p:childTnLst>
                                </p:cTn>
                              </p:par>
                            </p:childTnLst>
                          </p:cTn>
                        </p:par>
                        <p:par>
                          <p:cTn id="25" fill="hold" nodeType="afterGroup">
                            <p:stCondLst>
                              <p:cond delay="2000"/>
                            </p:stCondLst>
                            <p:childTnLst>
                              <p:par>
                                <p:cTn id="26" presetID="14" presetClass="entr" presetSubtype="10" dur="50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不良事件等级划分</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6" name="矩形 77"/>
          <p:cNvSpPr>
            <a:spLocks noChangeArrowheads="1"/>
          </p:cNvSpPr>
          <p:nvPr/>
        </p:nvSpPr>
        <p:spPr bwMode="auto">
          <a:xfrm>
            <a:off x="4915688" y="2608788"/>
            <a:ext cx="2971800" cy="2664640"/>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buNone/>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Ⅰ</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发生错误，造成患者死亡（包括损害程度I级）。</a:t>
            </a:r>
            <a:endPar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buNone/>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Ⅱ</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发生错误，且造成患者伤害（包括损害程度E、F、G、H）。</a:t>
            </a:r>
          </a:p>
        </p:txBody>
      </p:sp>
      <p:sp>
        <p:nvSpPr>
          <p:cNvPr id="8" name="矩形 7"/>
          <p:cNvSpPr/>
          <p:nvPr/>
        </p:nvSpPr>
        <p:spPr>
          <a:xfrm>
            <a:off x="1183158" y="1730002"/>
            <a:ext cx="7696200" cy="523220"/>
          </a:xfrm>
          <a:prstGeom prst="rect">
            <a:avLst/>
          </a:prstGeom>
          <a:noFill/>
        </p:spPr>
        <p:txBody>
          <a:bodyPr wrap="square">
            <a:spAutoFit/>
          </a:bodyPr>
          <a:lstStyle/>
          <a:p>
            <a:pPr marL="457200" indent="-457200">
              <a:buFont typeface="Wingdings" panose="05000000000000000000" pitchFamily="2" charset="2"/>
              <a:buChar char="Ø"/>
            </a:pPr>
            <a:r>
              <a:rPr lang="zh-CN" altLang="en-US" sz="2800" b="1">
                <a:solidFill>
                  <a:srgbClr val="0070C0"/>
                </a:solidFill>
                <a:latin typeface="Arial" panose="020B0604020202020204" pitchFamily="34" charset="0"/>
                <a:ea typeface="微软雅黑" panose="020B0503020204020204" pitchFamily="34" charset="-122"/>
                <a:sym typeface="Arial" panose="020B0604020202020204" pitchFamily="34" charset="0"/>
              </a:rPr>
              <a:t>护理不良事件等级划分</a:t>
            </a:r>
            <a:endParaRPr lang="zh-CN" altLang="en-US" sz="2800" b="1" kern="0" noProof="1">
              <a:solidFill>
                <a:srgbClr val="0070C0"/>
              </a:solidFill>
              <a:cs typeface="+mn-ea"/>
              <a:sym typeface="+mn-lt"/>
            </a:endParaRPr>
          </a:p>
        </p:txBody>
      </p:sp>
      <p:sp>
        <p:nvSpPr>
          <p:cNvPr id="9" name="矩形 77"/>
          <p:cNvSpPr>
            <a:spLocks noChangeArrowheads="1"/>
          </p:cNvSpPr>
          <p:nvPr/>
        </p:nvSpPr>
        <p:spPr bwMode="auto">
          <a:xfrm>
            <a:off x="8381950" y="2608788"/>
            <a:ext cx="3047999" cy="2664640"/>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buNone/>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Ⅲ</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发生错误，但未造成患者伤害（包括损害程度B、C、D）</a:t>
            </a:r>
          </a:p>
          <a:p>
            <a:pPr>
              <a:lnSpc>
                <a:spcPct val="150000"/>
              </a:lnSpc>
              <a:buNone/>
            </a:pP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Ⅳ</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级事件</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错误未发生（错误隐患）（包括损害程度A级）。</a:t>
            </a:r>
            <a:endParaRPr lang="en-US" altLang="zh-CN" sz="1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0" name="直接连接符 9"/>
          <p:cNvCxnSpPr/>
          <p:nvPr/>
        </p:nvCxnSpPr>
        <p:spPr>
          <a:xfrm flipH="1" flipV="1">
            <a:off x="8116087" y="2675342"/>
            <a:ext cx="0" cy="2296616"/>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9421" y="2127451"/>
            <a:ext cx="4046267" cy="40462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 presetClass="entr" presetSubtype="4" dur="5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2" presetClass="entr" presetSubtype="1" dur="5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par>
                                <p:cTn id="17" presetID="22" presetClass="entr" presetSubtype="1" dur="5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dur="50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b="27379"/>
          <a:stretch>
            <a:fillRect/>
          </a:stretch>
        </p:blipFill>
        <p:spPr>
          <a:xfrm>
            <a:off x="18937" y="0"/>
            <a:ext cx="12192000" cy="6858000"/>
          </a:xfrm>
          <a:prstGeom prst="rect">
            <a:avLst/>
          </a:prstGeom>
        </p:spPr>
      </p:pic>
      <p:sp>
        <p:nvSpPr>
          <p:cNvPr id="11" name="矩形: 圆角 10"/>
          <p:cNvSpPr/>
          <p:nvPr/>
        </p:nvSpPr>
        <p:spPr>
          <a:xfrm>
            <a:off x="325763" y="283129"/>
            <a:ext cx="11540474" cy="6291741"/>
          </a:xfrm>
          <a:prstGeom prst="roundRect">
            <a:avLst>
              <a:gd name="adj" fmla="val 1001"/>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183158" y="700864"/>
            <a:ext cx="6105644" cy="347852"/>
          </a:xfrm>
          <a:prstGeom prst="rect">
            <a:avLst/>
          </a:prstGeom>
          <a:noFill/>
        </p:spPr>
        <p:txBody>
          <a:bodyPr wrap="square">
            <a:spAutoFit/>
          </a:bodyPr>
          <a:lstStyle>
            <a:defPPr>
              <a:defRPr lang="zh-CN"/>
            </a:defPPr>
            <a:lvl1pPr marR="0" lvl="0" indent="0" fontAlgn="auto">
              <a:lnSpc>
                <a:spcPct val="90000"/>
              </a:lnSpc>
              <a:spcBef>
                <a:spcPct val="0"/>
              </a:spcBef>
              <a:spcAft>
                <a:spcPct val="0"/>
              </a:spcAft>
              <a:buClrTx/>
              <a:buSzTx/>
              <a:buFontTx/>
              <a:buNone/>
              <a:defRPr kumimoji="0" sz="2800" b="1" i="0" u="none" strike="noStrike"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r>
              <a:rPr lang="zh-CN" altLang="en-US" dirty="0">
                <a:sym typeface="Arial" panose="020B0604020202020204" pitchFamily="34" charset="0"/>
              </a:rPr>
              <a:t>不良事件等级划分</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03" y="568613"/>
            <a:ext cx="612355" cy="612355"/>
          </a:xfrm>
          <a:prstGeom prst="rect">
            <a:avLst/>
          </a:prstGeom>
        </p:spPr>
      </p:pic>
      <p:sp>
        <p:nvSpPr>
          <p:cNvPr id="6" name="矩形 5"/>
          <p:cNvSpPr/>
          <p:nvPr/>
        </p:nvSpPr>
        <p:spPr>
          <a:xfrm>
            <a:off x="728998" y="1712665"/>
            <a:ext cx="7769526" cy="4462760"/>
          </a:xfrm>
          <a:prstGeom prst="rect">
            <a:avLst/>
          </a:prstGeom>
        </p:spPr>
        <p:txBody>
          <a:bodyPr wrap="square">
            <a:spAutoFit/>
          </a:bodyPr>
          <a:lstStyle/>
          <a:p>
            <a:r>
              <a:rPr lang="en-US" altLang="zh-CN" sz="2000" b="1" noProof="1">
                <a:latin typeface="微软雅黑" panose="020B0503020204020204" pitchFamily="34" charset="-122"/>
                <a:ea typeface="微软雅黑" panose="020B0503020204020204" pitchFamily="34" charset="-122"/>
                <a:sym typeface="Arial" panose="020B0604020202020204" pitchFamily="34" charset="0"/>
              </a:rPr>
              <a:t> •Ⅳ级事件</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（隐患事件）</a:t>
            </a: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 </a:t>
            </a:r>
          </a:p>
          <a:p>
            <a:pPr algn="ct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  A级: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客观环境或条件可能引发不良事件（不良事件隐患）</a:t>
            </a:r>
          </a:p>
          <a:p>
            <a:r>
              <a:rPr lang="en-US" altLang="zh-CN" sz="1600" b="1" noProof="1">
                <a:latin typeface="微软雅黑" panose="020B0503020204020204" pitchFamily="34" charset="-122"/>
                <a:ea typeface="微软雅黑" panose="020B0503020204020204" pitchFamily="34" charset="-122"/>
                <a:sym typeface="Arial" panose="020B0604020202020204" pitchFamily="34" charset="0"/>
              </a:rPr>
              <a:t> </a:t>
            </a:r>
            <a:r>
              <a:rPr lang="en-US" altLang="zh-CN" sz="2000" b="1" noProof="1">
                <a:latin typeface="微软雅黑" panose="020B0503020204020204" pitchFamily="34" charset="-122"/>
                <a:ea typeface="微软雅黑" panose="020B0503020204020204" pitchFamily="34" charset="-122"/>
                <a:sym typeface="Arial" panose="020B0604020202020204" pitchFamily="34" charset="0"/>
              </a:rPr>
              <a:t>•Ⅲ级事件</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（未造成后果的事件）</a:t>
            </a:r>
          </a:p>
          <a:p>
            <a:r>
              <a:rPr lang="en-US" altLang="zh-CN" sz="1600" noProof="1">
                <a:latin typeface="微软雅黑" panose="020B0503020204020204" pitchFamily="34" charset="-122"/>
                <a:ea typeface="微软雅黑" panose="020B0503020204020204" pitchFamily="34" charset="-122"/>
                <a:sym typeface="Arial" panose="020B0604020202020204" pitchFamily="34" charset="0"/>
              </a:rPr>
              <a:t>       B级：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不良事件发生但未累及患者</a:t>
            </a:r>
          </a:p>
          <a:p>
            <a:r>
              <a:rPr lang="en-US" altLang="zh-CN" sz="1600" noProof="1">
                <a:latin typeface="微软雅黑" panose="020B0503020204020204" pitchFamily="34" charset="-122"/>
                <a:ea typeface="微软雅黑" panose="020B0503020204020204" pitchFamily="34" charset="-122"/>
                <a:sym typeface="Arial" panose="020B0604020202020204" pitchFamily="34" charset="0"/>
              </a:rPr>
              <a:t>       C级：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不良事件累及到患者但没有造成伤害</a:t>
            </a:r>
          </a:p>
          <a:p>
            <a:r>
              <a:rPr lang="zh-CN" altLang="en-US" sz="1600" noProof="1">
                <a:latin typeface="微软雅黑" panose="020B0503020204020204" pitchFamily="34" charset="-122"/>
                <a:ea typeface="微软雅黑" panose="020B0503020204020204" pitchFamily="34" charset="-122"/>
                <a:sym typeface="Arial" panose="020B0604020202020204" pitchFamily="34" charset="0"/>
              </a:rPr>
              <a:t>       </a:t>
            </a: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D级：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不良事件累及到患者需要进行监测以确保患者不伤害或需通过干预阻止伤害发生</a:t>
            </a:r>
          </a:p>
          <a:p>
            <a:r>
              <a:rPr lang="en-US" altLang="zh-CN" sz="1600" b="1" noProof="1">
                <a:latin typeface="微软雅黑" panose="020B0503020204020204" pitchFamily="34" charset="-122"/>
                <a:ea typeface="微软雅黑" panose="020B0503020204020204" pitchFamily="34" charset="-122"/>
                <a:sym typeface="Arial" panose="020B0604020202020204" pitchFamily="34" charset="0"/>
              </a:rPr>
              <a:t> •</a:t>
            </a:r>
            <a:r>
              <a:rPr lang="en-US" altLang="zh-CN" sz="2000" b="1" noProof="1">
                <a:latin typeface="微软雅黑" panose="020B0503020204020204" pitchFamily="34" charset="-122"/>
                <a:ea typeface="微软雅黑" panose="020B0503020204020204" pitchFamily="34" charset="-122"/>
                <a:sym typeface="Arial" panose="020B0604020202020204" pitchFamily="34" charset="0"/>
              </a:rPr>
              <a:t>Ⅱ级事件</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（不良后果事件）</a:t>
            </a:r>
          </a:p>
          <a:p>
            <a:r>
              <a:rPr lang="en-US" altLang="zh-CN" sz="1600" noProof="1">
                <a:latin typeface="微软雅黑" panose="020B0503020204020204" pitchFamily="34" charset="-122"/>
                <a:ea typeface="微软雅黑" panose="020B0503020204020204" pitchFamily="34" charset="-122"/>
                <a:sym typeface="Arial" panose="020B0604020202020204" pitchFamily="34" charset="0"/>
              </a:rPr>
              <a:t>       E级：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不良事件造成患者暂时性伤害并需要进行治疗干预</a:t>
            </a:r>
          </a:p>
          <a:p>
            <a:r>
              <a:rPr lang="zh-CN" altLang="en-US" sz="1600" noProof="1">
                <a:latin typeface="微软雅黑" panose="020B0503020204020204" pitchFamily="34" charset="-122"/>
                <a:ea typeface="微软雅黑" panose="020B0503020204020204" pitchFamily="34" charset="-122"/>
                <a:sym typeface="Arial" panose="020B0604020202020204" pitchFamily="34" charset="0"/>
              </a:rPr>
              <a:t>       </a:t>
            </a: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F级：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不良事件造成患者暂时性伤害并需要住院或延长住院时间</a:t>
            </a:r>
          </a:p>
          <a:p>
            <a:r>
              <a:rPr lang="zh-CN" altLang="en-US" sz="1600" noProof="1">
                <a:latin typeface="微软雅黑" panose="020B0503020204020204" pitchFamily="34" charset="-122"/>
                <a:ea typeface="微软雅黑" panose="020B0503020204020204" pitchFamily="34" charset="-122"/>
                <a:sym typeface="Arial" panose="020B0604020202020204" pitchFamily="34" charset="0"/>
              </a:rPr>
              <a:t>       </a:t>
            </a: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G级：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不良事件造成患者永久性伤害</a:t>
            </a:r>
          </a:p>
          <a:p>
            <a:r>
              <a:rPr lang="zh-CN" altLang="en-US" sz="1600" noProof="1">
                <a:latin typeface="微软雅黑" panose="020B0503020204020204" pitchFamily="34" charset="-122"/>
                <a:ea typeface="微软雅黑" panose="020B0503020204020204" pitchFamily="34" charset="-122"/>
                <a:sym typeface="Arial" panose="020B0604020202020204" pitchFamily="34" charset="0"/>
              </a:rPr>
              <a:t>       </a:t>
            </a: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H级</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：不良事件发生并导致患者需要治疗挽救生命</a:t>
            </a:r>
          </a:p>
          <a:p>
            <a:r>
              <a:rPr lang="en-US" altLang="zh-CN" sz="2000" b="1" noProof="1">
                <a:latin typeface="微软雅黑" panose="020B0503020204020204" pitchFamily="34" charset="-122"/>
                <a:ea typeface="微软雅黑" panose="020B0503020204020204" pitchFamily="34" charset="-122"/>
                <a:sym typeface="Arial" panose="020B0604020202020204" pitchFamily="34" charset="0"/>
              </a:rPr>
              <a:t>•Ⅰ级事件</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（警告事件）</a:t>
            </a: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     </a:t>
            </a:r>
          </a:p>
          <a:p>
            <a:r>
              <a:rPr lang="en-US" altLang="zh-CN" sz="1600" noProof="1">
                <a:latin typeface="微软雅黑" panose="020B0503020204020204" pitchFamily="34" charset="-122"/>
                <a:ea typeface="微软雅黑" panose="020B0503020204020204" pitchFamily="34" charset="-122"/>
                <a:sym typeface="Arial" panose="020B0604020202020204" pitchFamily="34" charset="0"/>
              </a:rPr>
              <a:t>             </a:t>
            </a:r>
            <a:r>
              <a:rPr lang="en-US" altLang="zh-CN" sz="2000" noProof="1">
                <a:latin typeface="微软雅黑" panose="020B0503020204020204" pitchFamily="34" charset="-122"/>
                <a:ea typeface="微软雅黑" panose="020B0503020204020204" pitchFamily="34" charset="-122"/>
                <a:sym typeface="Arial" panose="020B0604020202020204" pitchFamily="34" charset="0"/>
              </a:rPr>
              <a:t>Ⅰ</a:t>
            </a:r>
            <a:r>
              <a:rPr lang="en-US" altLang="zh-CN" sz="1600" noProof="1">
                <a:latin typeface="微软雅黑" panose="020B0503020204020204" pitchFamily="34" charset="-122"/>
                <a:ea typeface="微软雅黑" panose="020B0503020204020204" pitchFamily="34" charset="-122"/>
                <a:sym typeface="Arial" panose="020B0604020202020204" pitchFamily="34" charset="0"/>
              </a:rPr>
              <a:t>：</a:t>
            </a:r>
            <a:r>
              <a:rPr lang="zh-CN" altLang="en-US" sz="1600" noProof="1">
                <a:latin typeface="微软雅黑" panose="020B0503020204020204" pitchFamily="34" charset="-122"/>
                <a:ea typeface="微软雅黑" panose="020B0503020204020204" pitchFamily="34" charset="-122"/>
                <a:sym typeface="Arial" panose="020B0604020202020204" pitchFamily="34" charset="0"/>
              </a:rPr>
              <a:t>不良事件发生导致</a:t>
            </a:r>
            <a:r>
              <a:rPr lang="zh-CN" altLang="en-US" sz="2000" noProof="1">
                <a:latin typeface="微软雅黑" panose="020B0503020204020204" pitchFamily="34" charset="-122"/>
                <a:ea typeface="微软雅黑" panose="020B0503020204020204" pitchFamily="34" charset="-122"/>
                <a:sym typeface="Arial" panose="020B0604020202020204" pitchFamily="34" charset="0"/>
              </a:rPr>
              <a:t>患者死亡</a:t>
            </a:r>
            <a:endParaRPr lang="zh-CN" altLang="en-US" sz="1600" noProof="1">
              <a:latin typeface="微软雅黑" panose="020B0503020204020204" pitchFamily="34" charset="-122"/>
              <a:ea typeface="微软雅黑" panose="020B0503020204020204" pitchFamily="34" charset="-122"/>
              <a:sym typeface="Arial" panose="020B0604020202020204" pitchFamily="34" charset="0"/>
            </a:endParaRPr>
          </a:p>
          <a:p>
            <a:endParaRPr lang="zh-CN" altLang="en-US" sz="2000" noProof="1">
              <a:latin typeface="微软雅黑" panose="020B0503020204020204" pitchFamily="34" charset="-122"/>
              <a:ea typeface="微软雅黑" panose="020B0503020204020204" pitchFamily="34" charset="-122"/>
              <a:sym typeface="Arial" panose="020B0604020202020204" pitchFamily="34" charset="0"/>
            </a:endParaRPr>
          </a:p>
          <a:p>
            <a:endParaRPr lang="zh-CN" altLang="zh-CN" sz="2000"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2" name="矩形 1"/>
          <p:cNvSpPr/>
          <p:nvPr/>
        </p:nvSpPr>
        <p:spPr>
          <a:xfrm>
            <a:off x="570803" y="1313220"/>
            <a:ext cx="11027030" cy="4976167"/>
          </a:xfrm>
          <a:prstGeom prst="rect">
            <a:avLst/>
          </a:prstGeom>
          <a:noFill/>
          <a:ln w="285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54635" y="2745688"/>
            <a:ext cx="4332915" cy="371286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nodeType="afterGroup">
                            <p:stCondLst>
                              <p:cond delay="500"/>
                            </p:stCondLst>
                            <p:childTnLst>
                              <p:par>
                                <p:cTn id="11" presetID="16" presetClass="entr" presetSubtype="21" dur="5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nodeType="afterGroup">
                            <p:stCondLst>
                              <p:cond delay="1000"/>
                            </p:stCondLst>
                            <p:childTnLst>
                              <p:par>
                                <p:cTn id="15" presetID="22" presetClass="entr" presetSubtype="4" dur="5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7" y="0"/>
            <a:ext cx="12192000" cy="6858000"/>
          </a:xfrm>
          <a:prstGeom prst="rect">
            <a:avLst/>
          </a:prstGeom>
        </p:spPr>
      </p:pic>
      <p:grpSp>
        <p:nvGrpSpPr>
          <p:cNvPr id="3" name="组合 2"/>
          <p:cNvGrpSpPr/>
          <p:nvPr/>
        </p:nvGrpSpPr>
        <p:grpSpPr>
          <a:xfrm>
            <a:off x="5312742" y="899224"/>
            <a:ext cx="5686090" cy="2695174"/>
            <a:chOff x="2512122" y="343157"/>
            <a:chExt cx="7313735" cy="3868558"/>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2269" y="1233287"/>
              <a:ext cx="5547461" cy="2522740"/>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2122" y="343157"/>
              <a:ext cx="2080189" cy="2321345"/>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186743" y="2079903"/>
              <a:ext cx="2639114" cy="2131812"/>
            </a:xfrm>
            <a:prstGeom prst="rect">
              <a:avLst/>
            </a:prstGeom>
          </p:spPr>
        </p:pic>
      </p:grpSp>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656" y="1519366"/>
            <a:ext cx="5161159" cy="5161159"/>
          </a:xfrm>
          <a:prstGeom prst="rect">
            <a:avLst/>
          </a:prstGeom>
        </p:spPr>
      </p:pic>
      <p:sp>
        <p:nvSpPr>
          <p:cNvPr id="33" name="Title 1"/>
          <p:cNvSpPr txBox="1"/>
          <p:nvPr/>
        </p:nvSpPr>
        <p:spPr>
          <a:xfrm>
            <a:off x="4572069" y="3594398"/>
            <a:ext cx="7053942" cy="920299"/>
          </a:xfrm>
          <a:prstGeom prst="rect">
            <a:avLst/>
          </a:prstGeom>
          <a:noFill/>
          <a:ln>
            <a:noFill/>
          </a:ln>
        </p:spPr>
        <p:txBody>
          <a:bodyPr vert="horz" lIns="91440" tIns="45720" rIns="91440" bIns="45720" rtlCol="0" anchor="ctr">
            <a:noAutofit/>
          </a:bodyPr>
          <a:lstStyle>
            <a:defPPr>
              <a:defRPr lang="zh-CN"/>
            </a:defPPr>
            <a:lvl1pPr marR="0" lvl="0" indent="0" algn="ctr" fontAlgn="auto">
              <a:lnSpc>
                <a:spcPct val="90000"/>
              </a:lnSpc>
              <a:spcBef>
                <a:spcPct val="0"/>
              </a:spcBef>
              <a:spcAft>
                <a:spcPct val="0"/>
              </a:spcAft>
              <a:buClrTx/>
              <a:buSzTx/>
              <a:buFontTx/>
              <a:buNone/>
              <a:defRPr kumimoji="0" sz="5400" b="0" i="0" u="none" strike="noStrike" cap="none" spc="0" normalizeH="0" baseline="0">
                <a:ln>
                  <a:noFill/>
                </a:ln>
                <a:solidFill>
                  <a:srgbClr val="0070C0"/>
                </a:solidFill>
                <a:effectLst/>
                <a:uLnTx/>
                <a:uFillTx/>
                <a:latin typeface="钉钉进步体" panose="00020600040101010101" pitchFamily="18" charset="-122"/>
                <a:ea typeface="钉钉进步体" panose="00020600040101010101" pitchFamily="18" charset="-122"/>
                <a:cs typeface="+mj-cs"/>
              </a:defRPr>
            </a:lvl1pPr>
          </a:lstStyle>
          <a:p>
            <a:r>
              <a:rPr lang="zh-CN" altLang="en-US" dirty="0">
                <a:sym typeface="Arial" panose="020B0604020202020204" pitchFamily="34" charset="0"/>
              </a:rPr>
              <a:t>护理不良事件报告</a:t>
            </a:r>
          </a:p>
        </p:txBody>
      </p:sp>
      <p:sp>
        <p:nvSpPr>
          <p:cNvPr id="34" name="矩形 33"/>
          <p:cNvSpPr/>
          <p:nvPr/>
        </p:nvSpPr>
        <p:spPr>
          <a:xfrm>
            <a:off x="5240593" y="4466298"/>
            <a:ext cx="6569538" cy="535531"/>
          </a:xfrm>
          <a:prstGeom prst="rect">
            <a:avLst/>
          </a:prstGeom>
          <a:noFill/>
          <a:ln>
            <a:noFill/>
          </a:ln>
        </p:spPr>
        <p:txBody>
          <a:bodyPr wrap="square">
            <a:spAutoFit/>
          </a:bodyPr>
          <a:lstStyle/>
          <a:p>
            <a:pPr marL="0" marR="0" lvl="0" indent="0" algn="ctr" defTabSz="914400" rtl="0" eaLnBrk="1" fontAlgn="auto"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We have many PowerPoint </a:t>
            </a:r>
            <a:r>
              <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templates</a:t>
            </a:r>
            <a:r>
              <a:rPr kumimoji="0" lang="en-US" altLang="zh-CN"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 that has been specifically designed to help anyone that is stepping into the world of PowerPoint for the very first time.</a:t>
            </a:r>
            <a:endParaRPr kumimoji="0" lang="zh-CN" altLang="en-US" sz="12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35" name="文本框 34"/>
          <p:cNvSpPr txBox="1"/>
          <p:nvPr/>
        </p:nvSpPr>
        <p:spPr>
          <a:xfrm>
            <a:off x="4914452" y="2074980"/>
            <a:ext cx="6369177" cy="830997"/>
          </a:xfrm>
          <a:prstGeom prst="rect">
            <a:avLst/>
          </a:prstGeom>
          <a:noFill/>
        </p:spPr>
        <p:txBody>
          <a:bodyPr wrap="square">
            <a:spAutoFit/>
          </a:bodyPr>
          <a:lstStyle/>
          <a:p>
            <a:pPr algn="ctr"/>
            <a:r>
              <a:rPr lang="zh-CN" altLang="en-US" sz="4800" b="1" dirty="0">
                <a:ln w="0">
                  <a:noFill/>
                </a:ln>
                <a:solidFill>
                  <a:srgbClr val="0070C0"/>
                </a:solidFill>
                <a:latin typeface="微软雅黑" panose="020B0503020204020204" pitchFamily="34" charset="-122"/>
                <a:ea typeface="微软雅黑" panose="020B0503020204020204" pitchFamily="34" charset="-122"/>
              </a:rPr>
              <a:t>第三章节</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p159="http://schemas.microsoft.com/office/powerpoint/2015/09/main" xmlns:p14="http://schemas.microsoft.com/office/powerpoint/2010/main" xmlns:a14="http://schemas.microsoft.com/office/drawing/2010/main" xmlns:wp="http://schemas.openxmlformats.org/drawingml/2006/wordprocessingDrawing" xmlns:w="http://schemas.openxmlformats.org/wordprocessingml/2006/main" xmlns:m="http://schemas.openxmlformats.org/officeDocument/2006/math"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ur="5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16" dur="5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nodeType="afterGroup">
                            <p:stCondLst>
                              <p:cond delay="1000"/>
                            </p:stCondLst>
                            <p:childTnLst>
                              <p:par>
                                <p:cTn id="16" presetID="22" presetClass="entr" presetSubtype="4" dur="50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childTnLst>
                          </p:cTn>
                        </p:par>
                        <p:par>
                          <p:cTn id="19" fill="hold" nodeType="afterGroup">
                            <p:stCondLst>
                              <p:cond delay="1500"/>
                            </p:stCondLst>
                            <p:childTnLst>
                              <p:par>
                                <p:cTn id="20" presetID="53" presetClass="entr" presetSubtype="16" fill="hold" nodeType="afterEffect">
                                  <p:stCondLst>
                                    <p:cond delay="0"/>
                                  </p:stCondLst>
                                  <p:iterate type="lt">
                                    <p:tmPct val="10000"/>
                                  </p:iterate>
                                  <p:childTnLst>
                                    <p:set>
                                      <p:cBhvr>
                                        <p:cTn id="21" dur="1" fill="hold">
                                          <p:stCondLst>
                                            <p:cond delay="0"/>
                                          </p:stCondLst>
                                        </p:cTn>
                                        <p:tgtEl>
                                          <p:spTgt spid="33">
                                            <p:txEl>
                                              <p:pRg st="0" end="0"/>
                                            </p:txEl>
                                          </p:spTgt>
                                        </p:tgtEl>
                                        <p:attrNameLst>
                                          <p:attrName>style.visibility</p:attrName>
                                        </p:attrNameLst>
                                      </p:cBhvr>
                                      <p:to>
                                        <p:strVal val="visible"/>
                                      </p:to>
                                    </p:set>
                                    <p:anim calcmode="lin" valueType="num">
                                      <p:cBhvr>
                                        <p:cTn id="22"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3">
                                            <p:txEl>
                                              <p:pRg st="0" end="0"/>
                                            </p:txEl>
                                          </p:spTgt>
                                        </p:tgtEl>
                                      </p:cBhvr>
                                    </p:animEffect>
                                  </p:childTnLst>
                                </p:cTn>
                              </p:par>
                            </p:childTnLst>
                          </p:cTn>
                        </p:par>
                        <p:par>
                          <p:cTn id="25" fill="hold" nodeType="afterGroup">
                            <p:stCondLst>
                              <p:cond delay="2350"/>
                            </p:stCondLst>
                            <p:childTnLst>
                              <p:par>
                                <p:cTn id="26" presetID="14" presetClass="entr" presetSubtype="10" dur="50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Lst>
</file>

<file path=ppt/tags/tag2.xml><?xml version="1.0" encoding="utf-8"?>
<p:tagLst xmlns:a="http://schemas.openxmlformats.org/drawingml/2006/main" xmlns:r="http://schemas.openxmlformats.org/officeDocument/2006/relationships" xmlns:p="http://schemas.openxmlformats.org/presentationml/2006/main">
  <p:tag name="PA" val="v5.2.7"/>
  <p:tag name="RESOURCELIBID_ANIM" val="445"/>
</p:tagLst>
</file>

<file path=ppt/tags/tag3.xml><?xml version="1.0" encoding="utf-8"?>
<p:tagLst xmlns:a="http://schemas.openxmlformats.org/drawingml/2006/main" xmlns:r="http://schemas.openxmlformats.org/officeDocument/2006/relationships" xmlns:p="http://schemas.openxmlformats.org/presentationml/2006/main">
  <p:tag name="PA" val="v5.2.7"/>
  <p:tag name="RESOURCELIBID_ANIM" val="438"/>
</p:tagLst>
</file>

<file path=ppt/tags/tag4.xml><?xml version="1.0" encoding="utf-8"?>
<p:tagLst xmlns:a="http://schemas.openxmlformats.org/drawingml/2006/main" xmlns:r="http://schemas.openxmlformats.org/officeDocument/2006/relationships" xmlns:p="http://schemas.openxmlformats.org/presentationml/2006/main">
  <p:tag name="PA" val="v5.2.7"/>
</p:tagLst>
</file>

<file path=ppt/tags/tag5.xml><?xml version="1.0" encoding="utf-8"?>
<p:tagLst xmlns:a="http://schemas.openxmlformats.org/drawingml/2006/main" xmlns:r="http://schemas.openxmlformats.org/officeDocument/2006/relationships" xmlns:p="http://schemas.openxmlformats.org/presentationml/2006/main">
  <p:tag name="ID" val="553512"/>
  <p:tag name="MH" val="20160830110146"/>
  <p:tag name="MH_LIBRARY" val="CONTENTS"/>
  <p:tag name="MH_ORDER" val="1"/>
  <p:tag name="MH_TYPE" val="ENTRY"/>
  <p:tag name="PA" val="v5.2.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306</TotalTime>
  <Words>2252</Words>
  <Application>Microsoft Office PowerPoint</Application>
  <PresentationFormat>宽屏</PresentationFormat>
  <Paragraphs>167</Paragraphs>
  <Slides>27</Slides>
  <Notes>3</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27</vt:i4>
      </vt:variant>
    </vt:vector>
  </HeadingPairs>
  <TitlesOfParts>
    <vt:vector size="44" baseType="lpstr">
      <vt:lpstr>Meiryo</vt:lpstr>
      <vt:lpstr>Noto Serif CJK SC</vt:lpstr>
      <vt:lpstr>阿里巴巴普惠体 M</vt:lpstr>
      <vt:lpstr>等线</vt:lpstr>
      <vt:lpstr>等线 Light</vt:lpstr>
      <vt:lpstr>钉钉进步体</vt:lpstr>
      <vt:lpstr>宋体</vt:lpstr>
      <vt:lpstr>微软雅黑</vt:lpstr>
      <vt:lpstr>Arial</vt:lpstr>
      <vt:lpstr>Calibri</vt:lpstr>
      <vt:lpstr>Calibri Light</vt:lpstr>
      <vt:lpstr>Lato Regular</vt:lpstr>
      <vt:lpstr>Open Sans Light</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23</cp:revision>
  <dcterms:created xsi:type="dcterms:W3CDTF">2021-03-20T02:53:00Z</dcterms:created>
  <dcterms:modified xsi:type="dcterms:W3CDTF">2024-10-19T10:39:52Z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0F35D60278074E90B555F4DFD3425EBB_12</vt:lpwstr>
  </property>
  <property fmtid="{D5CDD505-2E9C-101B-9397-08002B2CF9AE}" pid="3" name="KSOProductBuildVer">
    <vt:lpwstr>2052-12.1.0.17147</vt:lpwstr>
  </property>
</Properties>
</file>