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  <p:sldMasterId id="2147483657" r:id="rId3"/>
  </p:sldMasterIdLst>
  <p:notesMasterIdLst>
    <p:notesMasterId r:id="rId24"/>
  </p:notesMasterIdLst>
  <p:handoutMasterIdLst>
    <p:handoutMasterId r:id="rId25"/>
  </p:handoutMasterIdLst>
  <p:sldIdLst>
    <p:sldId id="9857" r:id="rId4"/>
    <p:sldId id="9858" r:id="rId5"/>
    <p:sldId id="9859" r:id="rId6"/>
    <p:sldId id="273" r:id="rId7"/>
    <p:sldId id="279" r:id="rId8"/>
    <p:sldId id="9861" r:id="rId9"/>
    <p:sldId id="280" r:id="rId10"/>
    <p:sldId id="281" r:id="rId11"/>
    <p:sldId id="282" r:id="rId12"/>
    <p:sldId id="9862" r:id="rId13"/>
    <p:sldId id="283" r:id="rId14"/>
    <p:sldId id="284" r:id="rId15"/>
    <p:sldId id="285" r:id="rId16"/>
    <p:sldId id="286" r:id="rId17"/>
    <p:sldId id="9867" r:id="rId18"/>
    <p:sldId id="287" r:id="rId19"/>
    <p:sldId id="288" r:id="rId20"/>
    <p:sldId id="289" r:id="rId21"/>
    <p:sldId id="9864" r:id="rId22"/>
    <p:sldId id="9868" r:id="rId23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861" userDrawn="1">
          <p15:clr>
            <a:srgbClr val="A4A3A4"/>
          </p15:clr>
        </p15:guide>
        <p15:guide id="4" pos="597" userDrawn="1">
          <p15:clr>
            <a:srgbClr val="A4A3A4"/>
          </p15:clr>
        </p15:guide>
        <p15:guide id="5" pos="70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5380" autoAdjust="0"/>
  </p:normalViewPr>
  <p:slideViewPr>
    <p:cSldViewPr snapToGrid="0" showGuides="1">
      <p:cViewPr varScale="1">
        <p:scale>
          <a:sx n="107" d="100"/>
          <a:sy n="107" d="100"/>
        </p:scale>
        <p:origin x="714" y="114"/>
      </p:cViewPr>
      <p:guideLst>
        <p:guide orient="horz" pos="845"/>
        <p:guide pos="3840"/>
        <p:guide orient="horz" pos="3861"/>
        <p:guide pos="597"/>
        <p:guide pos="70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56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545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86818-066E-4AF1-911C-67B35F6BC2D7}" type="datetimeFigureOut">
              <a:rPr lang="zh-CN" altLang="en-US" smtClean="0"/>
              <a:t>2024/10/24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F2BEA-D7A6-404F-A0BA-32AB3388D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5768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3643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6779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136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游戏机&#10;&#10;描述已自动生成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白" descr="图片包含 游戏机, 电脑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5271" y="-990599"/>
            <a:ext cx="16075842" cy="8839199"/>
          </a:xfrm>
          <a:prstGeom prst="rect">
            <a:avLst/>
          </a:prstGeom>
        </p:spPr>
      </p:pic>
      <p:sp>
        <p:nvSpPr>
          <p:cNvPr id="12" name="椭圆 11"/>
          <p:cNvSpPr/>
          <p:nvPr userDrawn="1"/>
        </p:nvSpPr>
        <p:spPr>
          <a:xfrm>
            <a:off x="1024128" y="654047"/>
            <a:ext cx="636609" cy="636609"/>
          </a:xfrm>
          <a:prstGeom prst="ellipse">
            <a:avLst/>
          </a:prstGeom>
          <a:solidFill>
            <a:srgbClr val="D329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综艺体简" panose="02010609000101010101" pitchFamily="49" charset="-122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1017027" y="654047"/>
            <a:ext cx="375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600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01</a:t>
            </a:r>
            <a:r>
              <a:rPr lang="en-US" altLang="zh-CN" sz="3200" spc="6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.</a:t>
            </a:r>
            <a:r>
              <a:rPr lang="zh-CN" altLang="en-US" sz="3200" spc="6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教材分析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953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16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6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562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411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252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7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92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83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游戏机&#10;&#10;描述已自动生成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白" descr="图片包含 游戏机, 电脑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5271" y="-990599"/>
            <a:ext cx="16075842" cy="8839199"/>
          </a:xfrm>
          <a:prstGeom prst="rect">
            <a:avLst/>
          </a:prstGeom>
        </p:spPr>
      </p:pic>
      <p:sp>
        <p:nvSpPr>
          <p:cNvPr id="12" name="椭圆 11"/>
          <p:cNvSpPr/>
          <p:nvPr userDrawn="1"/>
        </p:nvSpPr>
        <p:spPr>
          <a:xfrm>
            <a:off x="1024128" y="654047"/>
            <a:ext cx="636609" cy="636609"/>
          </a:xfrm>
          <a:prstGeom prst="ellipse">
            <a:avLst/>
          </a:prstGeom>
          <a:solidFill>
            <a:srgbClr val="D329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综艺体简" panose="02010609000101010101" pitchFamily="49" charset="-122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1017027" y="654047"/>
            <a:ext cx="375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600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02</a:t>
            </a:r>
            <a:r>
              <a:rPr lang="en-US" altLang="zh-CN" sz="3200" spc="6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.</a:t>
            </a:r>
            <a:r>
              <a:rPr lang="zh-CN" altLang="en-US" sz="3200" spc="6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教学难重点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游戏机&#10;&#10;描述已自动生成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白" descr="图片包含 游戏机, 电脑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5271" y="-990599"/>
            <a:ext cx="16075842" cy="8839199"/>
          </a:xfrm>
          <a:prstGeom prst="rect">
            <a:avLst/>
          </a:prstGeom>
        </p:spPr>
      </p:pic>
      <p:sp>
        <p:nvSpPr>
          <p:cNvPr id="12" name="椭圆 11"/>
          <p:cNvSpPr/>
          <p:nvPr userDrawn="1"/>
        </p:nvSpPr>
        <p:spPr>
          <a:xfrm>
            <a:off x="1024128" y="654047"/>
            <a:ext cx="636609" cy="636609"/>
          </a:xfrm>
          <a:prstGeom prst="ellipse">
            <a:avLst/>
          </a:prstGeom>
          <a:solidFill>
            <a:srgbClr val="D329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综艺体简" panose="02010609000101010101" pitchFamily="49" charset="-122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980451" y="654047"/>
            <a:ext cx="375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600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03</a:t>
            </a:r>
            <a:r>
              <a:rPr lang="en-US" altLang="zh-CN" sz="3200" spc="6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.</a:t>
            </a:r>
            <a:r>
              <a:rPr lang="zh-CN" altLang="en-US" sz="3200" spc="6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教学目标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游戏机&#10;&#10;描述已自动生成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白" descr="图片包含 游戏机, 电脑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5271" y="-990599"/>
            <a:ext cx="16075842" cy="8839199"/>
          </a:xfrm>
          <a:prstGeom prst="rect">
            <a:avLst/>
          </a:prstGeom>
        </p:spPr>
      </p:pic>
      <p:sp>
        <p:nvSpPr>
          <p:cNvPr id="12" name="椭圆 11"/>
          <p:cNvSpPr/>
          <p:nvPr userDrawn="1"/>
        </p:nvSpPr>
        <p:spPr>
          <a:xfrm>
            <a:off x="1024128" y="654047"/>
            <a:ext cx="636609" cy="636609"/>
          </a:xfrm>
          <a:prstGeom prst="ellipse">
            <a:avLst/>
          </a:prstGeom>
          <a:solidFill>
            <a:srgbClr val="D329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综艺体简" panose="02010609000101010101" pitchFamily="49" charset="-122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980451" y="654047"/>
            <a:ext cx="375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600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04</a:t>
            </a:r>
            <a:r>
              <a:rPr lang="en-US" altLang="zh-CN" sz="3200" spc="6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.</a:t>
            </a:r>
            <a:r>
              <a:rPr lang="zh-CN" altLang="en-US" sz="3200" spc="6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教法与学法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4D587916-943C-4767-B269-01FF6702B4F9}" type="datetimeFigureOut">
              <a:rPr lang="zh-CN" altLang="en-US" smtClean="0"/>
              <a:t>2024/10/24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 panose="05000000000000000000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9pPr>
          </a:lstStyle>
          <a:p>
            <a:r>
              <a:rPr lang="zh-CN" altLang="en-US" dirty="0">
                <a:latin typeface="汉仪综艺体简" panose="02010609000101010101" pitchFamily="49" charset="-122"/>
              </a:rPr>
              <a:t>单击此处编辑母版标题样式</a:t>
            </a:r>
          </a:p>
        </p:txBody>
      </p:sp>
      <p:sp>
        <p:nvSpPr>
          <p:cNvPr id="8" name="文本占位符 2"/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9pPr>
          </a:lstStyle>
          <a:p>
            <a:pPr lvl="0"/>
            <a:r>
              <a:rPr lang="zh-CN" altLang="en-US" dirty="0">
                <a:latin typeface="汉仪综艺体简" panose="02010609000101010101" pitchFamily="49" charset="-122"/>
              </a:rPr>
              <a:t>单击此处编辑母版文本样式</a:t>
            </a:r>
          </a:p>
        </p:txBody>
      </p:sp>
      <p:sp>
        <p:nvSpPr>
          <p:cNvPr id="9" name="内容占位符 3"/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9pPr>
          </a:lstStyle>
          <a:p>
            <a:pPr lvl="0"/>
            <a:r>
              <a:rPr lang="zh-CN" altLang="en-US" dirty="0">
                <a:latin typeface="汉仪综艺体简" panose="02010609000101010101" pitchFamily="49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汉仪综艺体简" panose="02010609000101010101" pitchFamily="49" charset="-122"/>
              </a:rPr>
              <a:t>二级</a:t>
            </a:r>
          </a:p>
          <a:p>
            <a:pPr lvl="2"/>
            <a:r>
              <a:rPr lang="zh-CN" altLang="en-US" dirty="0">
                <a:latin typeface="汉仪综艺体简" panose="02010609000101010101" pitchFamily="49" charset="-122"/>
              </a:rPr>
              <a:t>三级</a:t>
            </a:r>
          </a:p>
          <a:p>
            <a:pPr lvl="3"/>
            <a:r>
              <a:rPr lang="zh-CN" altLang="en-US" dirty="0">
                <a:latin typeface="汉仪综艺体简" panose="02010609000101010101" pitchFamily="49" charset="-122"/>
              </a:rPr>
              <a:t>四级</a:t>
            </a:r>
          </a:p>
          <a:p>
            <a:pPr lvl="4"/>
            <a:r>
              <a:rPr lang="zh-CN" altLang="en-US" dirty="0">
                <a:latin typeface="汉仪综艺体简" panose="02010609000101010101" pitchFamily="49" charset="-122"/>
              </a:rPr>
              <a:t>五级</a:t>
            </a:r>
          </a:p>
        </p:txBody>
      </p:sp>
      <p:sp>
        <p:nvSpPr>
          <p:cNvPr id="10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541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14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汉仪综艺体简" panose="02010609000101010101" pitchFamily="49" charset="-122"/>
              </a:defRPr>
            </a:lvl1pPr>
          </a:lstStyle>
          <a:p>
            <a:fld id="{DDD42D61-F1B8-4FA5-8CE3-7A7B80C26B05}" type="datetimeFigureOut">
              <a:rPr lang="zh-CN" altLang="en-US" smtClean="0"/>
              <a:pPr/>
              <a:t>2024/10/24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汉仪综艺体简" panose="0201060900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汉仪综艺体简" panose="02010609000101010101" pitchFamily="49" charset="-122"/>
              </a:defRPr>
            </a:lvl1pPr>
          </a:lstStyle>
          <a:p>
            <a:fld id="{85E7D712-8B5D-47E3-A34D-D124286D021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汉仪综艺体简" panose="02010609000101010101" pitchFamily="49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汉仪综艺体简" panose="02010609000101010101" pitchFamily="49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汉仪综艺体简" panose="02010609000101010101" pitchFamily="49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汉仪综艺体简" panose="02010609000101010101" pitchFamily="49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汉仪综艺体简" panose="02010609000101010101" pitchFamily="49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汉仪综艺体简" panose="02010609000101010101" pitchFamily="49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34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 descr="图片包含 游戏机, 花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 descr="图片包含 游戏机, 电脑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 descr="图片包含 游戏机, 桌子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0" b="53227"/>
          <a:stretch>
            <a:fillRect/>
          </a:stretch>
        </p:blipFill>
        <p:spPr>
          <a:xfrm>
            <a:off x="9593942" y="0"/>
            <a:ext cx="2598057" cy="3207657"/>
          </a:xfrm>
          <a:prstGeom prst="rect">
            <a:avLst/>
          </a:prstGeom>
        </p:spPr>
      </p:pic>
      <p:pic>
        <p:nvPicPr>
          <p:cNvPr id="9" name="图片 8" descr="图片包含 游戏机, 画&#10;&#10;描述已自动生成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9" r="66310"/>
          <a:stretch>
            <a:fillRect/>
          </a:stretch>
        </p:blipFill>
        <p:spPr>
          <a:xfrm>
            <a:off x="0" y="1669142"/>
            <a:ext cx="4107543" cy="5188857"/>
          </a:xfrm>
          <a:prstGeom prst="rect">
            <a:avLst/>
          </a:prstGeom>
        </p:spPr>
      </p:pic>
      <p:pic>
        <p:nvPicPr>
          <p:cNvPr id="11" name="图片 10" descr="图片包含 男人, 体育, 播放器, 球&#10;&#10;描述已自动生成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01" t="43175"/>
          <a:stretch>
            <a:fillRect/>
          </a:stretch>
        </p:blipFill>
        <p:spPr>
          <a:xfrm>
            <a:off x="9278230" y="2960914"/>
            <a:ext cx="2913770" cy="3897086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545658" y="1299275"/>
            <a:ext cx="5767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i="1" spc="-300" dirty="0">
                <a:solidFill>
                  <a:srgbClr val="3787C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BASKETBALL DRIAN SAYS LESSONS</a:t>
            </a:r>
            <a:endParaRPr lang="zh-CN" altLang="en-US" b="1" i="1" spc="-300" dirty="0">
              <a:solidFill>
                <a:srgbClr val="3787C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65457" y="4995055"/>
            <a:ext cx="4712773" cy="369332"/>
          </a:xfrm>
          <a:prstGeom prst="rect">
            <a:avLst/>
          </a:prstGeom>
          <a:solidFill>
            <a:srgbClr val="D3292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主讲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优品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          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时间：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shoot_119558"/>
          <p:cNvSpPr>
            <a:spLocks noChangeAspect="1"/>
          </p:cNvSpPr>
          <p:nvPr/>
        </p:nvSpPr>
        <p:spPr bwMode="auto">
          <a:xfrm>
            <a:off x="4384517" y="3249904"/>
            <a:ext cx="1674412" cy="1745151"/>
          </a:xfrm>
          <a:custGeom>
            <a:avLst/>
            <a:gdLst>
              <a:gd name="connsiteX0" fmla="*/ 440934 w 582941"/>
              <a:gd name="connsiteY0" fmla="*/ 248531 h 607568"/>
              <a:gd name="connsiteX1" fmla="*/ 516398 w 582941"/>
              <a:gd name="connsiteY1" fmla="*/ 323866 h 607568"/>
              <a:gd name="connsiteX2" fmla="*/ 404508 w 582941"/>
              <a:gd name="connsiteY2" fmla="*/ 365599 h 607568"/>
              <a:gd name="connsiteX3" fmla="*/ 440934 w 582941"/>
              <a:gd name="connsiteY3" fmla="*/ 248531 h 607568"/>
              <a:gd name="connsiteX4" fmla="*/ 399770 w 582941"/>
              <a:gd name="connsiteY4" fmla="*/ 207603 h 607568"/>
              <a:gd name="connsiteX5" fmla="*/ 416054 w 582941"/>
              <a:gd name="connsiteY5" fmla="*/ 223861 h 607568"/>
              <a:gd name="connsiteX6" fmla="*/ 369505 w 582941"/>
              <a:gd name="connsiteY6" fmla="*/ 363129 h 607568"/>
              <a:gd name="connsiteX7" fmla="*/ 283320 w 582941"/>
              <a:gd name="connsiteY7" fmla="*/ 323864 h 607568"/>
              <a:gd name="connsiteX8" fmla="*/ 582941 w 582941"/>
              <a:gd name="connsiteY8" fmla="*/ 187655 h 607568"/>
              <a:gd name="connsiteX9" fmla="*/ 541132 w 582941"/>
              <a:gd name="connsiteY9" fmla="*/ 299197 h 607568"/>
              <a:gd name="connsiteX10" fmla="*/ 465661 w 582941"/>
              <a:gd name="connsiteY10" fmla="*/ 223864 h 607568"/>
              <a:gd name="connsiteX11" fmla="*/ 582941 w 582941"/>
              <a:gd name="connsiteY11" fmla="*/ 187655 h 607568"/>
              <a:gd name="connsiteX12" fmla="*/ 31346 w 582941"/>
              <a:gd name="connsiteY12" fmla="*/ 169851 h 607568"/>
              <a:gd name="connsiteX13" fmla="*/ 62691 w 582941"/>
              <a:gd name="connsiteY13" fmla="*/ 201149 h 607568"/>
              <a:gd name="connsiteX14" fmla="*/ 62691 w 582941"/>
              <a:gd name="connsiteY14" fmla="*/ 285225 h 607568"/>
              <a:gd name="connsiteX15" fmla="*/ 96803 w 582941"/>
              <a:gd name="connsiteY15" fmla="*/ 348896 h 607568"/>
              <a:gd name="connsiteX16" fmla="*/ 156574 w 582941"/>
              <a:gd name="connsiteY16" fmla="*/ 388633 h 607568"/>
              <a:gd name="connsiteX17" fmla="*/ 134448 w 582941"/>
              <a:gd name="connsiteY17" fmla="*/ 295658 h 607568"/>
              <a:gd name="connsiteX18" fmla="*/ 153962 w 582941"/>
              <a:gd name="connsiteY18" fmla="*/ 264360 h 607568"/>
              <a:gd name="connsiteX19" fmla="*/ 184539 w 582941"/>
              <a:gd name="connsiteY19" fmla="*/ 281543 h 607568"/>
              <a:gd name="connsiteX20" fmla="*/ 217268 w 582941"/>
              <a:gd name="connsiteY20" fmla="*/ 381422 h 607568"/>
              <a:gd name="connsiteX21" fmla="*/ 224643 w 582941"/>
              <a:gd name="connsiteY21" fmla="*/ 585782 h 607568"/>
              <a:gd name="connsiteX22" fmla="*/ 219265 w 582941"/>
              <a:gd name="connsiteY22" fmla="*/ 607568 h 607568"/>
              <a:gd name="connsiteX23" fmla="*/ 62691 w 582941"/>
              <a:gd name="connsiteY23" fmla="*/ 607568 h 607568"/>
              <a:gd name="connsiteX24" fmla="*/ 112475 w 582941"/>
              <a:gd name="connsiteY24" fmla="*/ 507996 h 607568"/>
              <a:gd name="connsiteX25" fmla="*/ 101566 w 582941"/>
              <a:gd name="connsiteY25" fmla="*/ 466725 h 607568"/>
              <a:gd name="connsiteX26" fmla="*/ 52243 w 582941"/>
              <a:gd name="connsiteY26" fmla="*/ 433893 h 607568"/>
              <a:gd name="connsiteX27" fmla="*/ 23356 w 582941"/>
              <a:gd name="connsiteY27" fmla="*/ 396151 h 607568"/>
              <a:gd name="connsiteX28" fmla="*/ 3842 w 582941"/>
              <a:gd name="connsiteY28" fmla="*/ 337389 h 607568"/>
              <a:gd name="connsiteX29" fmla="*/ 0 w 582941"/>
              <a:gd name="connsiteY29" fmla="*/ 314376 h 607568"/>
              <a:gd name="connsiteX30" fmla="*/ 0 w 582941"/>
              <a:gd name="connsiteY30" fmla="*/ 201149 h 607568"/>
              <a:gd name="connsiteX31" fmla="*/ 31346 w 582941"/>
              <a:gd name="connsiteY31" fmla="*/ 169851 h 607568"/>
              <a:gd name="connsiteX32" fmla="*/ 358768 w 582941"/>
              <a:gd name="connsiteY32" fmla="*/ 166464 h 607568"/>
              <a:gd name="connsiteX33" fmla="*/ 375055 w 582941"/>
              <a:gd name="connsiteY33" fmla="*/ 182730 h 607568"/>
              <a:gd name="connsiteX34" fmla="*/ 258583 w 582941"/>
              <a:gd name="connsiteY34" fmla="*/ 299197 h 607568"/>
              <a:gd name="connsiteX35" fmla="*/ 219247 w 582941"/>
              <a:gd name="connsiteY35" fmla="*/ 213112 h 607568"/>
              <a:gd name="connsiteX36" fmla="*/ 229850 w 582941"/>
              <a:gd name="connsiteY36" fmla="*/ 213419 h 607568"/>
              <a:gd name="connsiteX37" fmla="*/ 358768 w 582941"/>
              <a:gd name="connsiteY37" fmla="*/ 166464 h 607568"/>
              <a:gd name="connsiteX38" fmla="*/ 541135 w 582941"/>
              <a:gd name="connsiteY38" fmla="*/ 66402 h 607568"/>
              <a:gd name="connsiteX39" fmla="*/ 580471 w 582941"/>
              <a:gd name="connsiteY39" fmla="*/ 152495 h 607568"/>
              <a:gd name="connsiteX40" fmla="*/ 440797 w 582941"/>
              <a:gd name="connsiteY40" fmla="*/ 198994 h 607568"/>
              <a:gd name="connsiteX41" fmla="*/ 424663 w 582941"/>
              <a:gd name="connsiteY41" fmla="*/ 182727 h 607568"/>
              <a:gd name="connsiteX42" fmla="*/ 258561 w 582941"/>
              <a:gd name="connsiteY42" fmla="*/ 66402 h 607568"/>
              <a:gd name="connsiteX43" fmla="*/ 333986 w 582941"/>
              <a:gd name="connsiteY43" fmla="*/ 141735 h 607568"/>
              <a:gd name="connsiteX44" fmla="*/ 216777 w 582941"/>
              <a:gd name="connsiteY44" fmla="*/ 178097 h 607568"/>
              <a:gd name="connsiteX45" fmla="*/ 258561 w 582941"/>
              <a:gd name="connsiteY45" fmla="*/ 66402 h 607568"/>
              <a:gd name="connsiteX46" fmla="*/ 430213 w 582941"/>
              <a:gd name="connsiteY46" fmla="*/ 2470 h 607568"/>
              <a:gd name="connsiteX47" fmla="*/ 516398 w 582941"/>
              <a:gd name="connsiteY47" fmla="*/ 41735 h 607568"/>
              <a:gd name="connsiteX48" fmla="*/ 399795 w 582941"/>
              <a:gd name="connsiteY48" fmla="*/ 157996 h 607568"/>
              <a:gd name="connsiteX49" fmla="*/ 383664 w 582941"/>
              <a:gd name="connsiteY49" fmla="*/ 141738 h 607568"/>
              <a:gd name="connsiteX50" fmla="*/ 430213 w 582941"/>
              <a:gd name="connsiteY50" fmla="*/ 2470 h 607568"/>
              <a:gd name="connsiteX51" fmla="*/ 395141 w 582941"/>
              <a:gd name="connsiteY51" fmla="*/ 0 h 607568"/>
              <a:gd name="connsiteX52" fmla="*/ 358738 w 582941"/>
              <a:gd name="connsiteY52" fmla="*/ 117068 h 607568"/>
              <a:gd name="connsiteX53" fmla="*/ 283320 w 582941"/>
              <a:gd name="connsiteY53" fmla="*/ 41733 h 607568"/>
              <a:gd name="connsiteX54" fmla="*/ 395141 w 582941"/>
              <a:gd name="connsiteY54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582941" h="607568">
                <a:moveTo>
                  <a:pt x="440934" y="248531"/>
                </a:moveTo>
                <a:lnTo>
                  <a:pt x="516398" y="323866"/>
                </a:lnTo>
                <a:cubicBezTo>
                  <a:pt x="483969" y="350716"/>
                  <a:pt x="444315" y="364525"/>
                  <a:pt x="404508" y="365599"/>
                </a:cubicBezTo>
                <a:cubicBezTo>
                  <a:pt x="401588" y="323712"/>
                  <a:pt x="414806" y="280905"/>
                  <a:pt x="440934" y="248531"/>
                </a:cubicBezTo>
                <a:close/>
                <a:moveTo>
                  <a:pt x="399770" y="207603"/>
                </a:moveTo>
                <a:lnTo>
                  <a:pt x="416054" y="223861"/>
                </a:lnTo>
                <a:cubicBezTo>
                  <a:pt x="383485" y="262513"/>
                  <a:pt x="366740" y="312207"/>
                  <a:pt x="369505" y="363129"/>
                </a:cubicBezTo>
                <a:cubicBezTo>
                  <a:pt x="338626" y="357914"/>
                  <a:pt x="308822" y="344877"/>
                  <a:pt x="283320" y="323864"/>
                </a:cubicBezTo>
                <a:close/>
                <a:moveTo>
                  <a:pt x="582941" y="187655"/>
                </a:moveTo>
                <a:cubicBezTo>
                  <a:pt x="581865" y="227393"/>
                  <a:pt x="568031" y="266824"/>
                  <a:pt x="541132" y="299197"/>
                </a:cubicBezTo>
                <a:lnTo>
                  <a:pt x="465661" y="223864"/>
                </a:lnTo>
                <a:cubicBezTo>
                  <a:pt x="498094" y="197781"/>
                  <a:pt x="540979" y="184740"/>
                  <a:pt x="582941" y="187655"/>
                </a:cubicBezTo>
                <a:close/>
                <a:moveTo>
                  <a:pt x="31346" y="169851"/>
                </a:moveTo>
                <a:cubicBezTo>
                  <a:pt x="48555" y="169851"/>
                  <a:pt x="62691" y="183813"/>
                  <a:pt x="62691" y="201149"/>
                </a:cubicBezTo>
                <a:lnTo>
                  <a:pt x="62691" y="285225"/>
                </a:lnTo>
                <a:cubicBezTo>
                  <a:pt x="62691" y="310847"/>
                  <a:pt x="75445" y="334628"/>
                  <a:pt x="96803" y="348896"/>
                </a:cubicBezTo>
                <a:lnTo>
                  <a:pt x="156574" y="388633"/>
                </a:lnTo>
                <a:lnTo>
                  <a:pt x="134448" y="295658"/>
                </a:lnTo>
                <a:cubicBezTo>
                  <a:pt x="131068" y="281697"/>
                  <a:pt x="139826" y="267582"/>
                  <a:pt x="153962" y="264360"/>
                </a:cubicBezTo>
                <a:cubicBezTo>
                  <a:pt x="167023" y="261291"/>
                  <a:pt x="180391" y="268809"/>
                  <a:pt x="184539" y="281543"/>
                </a:cubicBezTo>
                <a:lnTo>
                  <a:pt x="217268" y="381422"/>
                </a:lnTo>
                <a:cubicBezTo>
                  <a:pt x="239087" y="447394"/>
                  <a:pt x="241545" y="518276"/>
                  <a:pt x="224643" y="585782"/>
                </a:cubicBezTo>
                <a:lnTo>
                  <a:pt x="219265" y="607568"/>
                </a:lnTo>
                <a:lnTo>
                  <a:pt x="62691" y="607568"/>
                </a:lnTo>
                <a:lnTo>
                  <a:pt x="112475" y="507996"/>
                </a:lnTo>
                <a:cubicBezTo>
                  <a:pt x="119851" y="493421"/>
                  <a:pt x="115088" y="475777"/>
                  <a:pt x="101566" y="466725"/>
                </a:cubicBezTo>
                <a:lnTo>
                  <a:pt x="52243" y="433893"/>
                </a:lnTo>
                <a:cubicBezTo>
                  <a:pt x="38721" y="424841"/>
                  <a:pt x="28580" y="411646"/>
                  <a:pt x="23356" y="396151"/>
                </a:cubicBezTo>
                <a:lnTo>
                  <a:pt x="3842" y="337389"/>
                </a:lnTo>
                <a:cubicBezTo>
                  <a:pt x="1229" y="330025"/>
                  <a:pt x="0" y="322200"/>
                  <a:pt x="0" y="314376"/>
                </a:cubicBezTo>
                <a:lnTo>
                  <a:pt x="0" y="201149"/>
                </a:lnTo>
                <a:cubicBezTo>
                  <a:pt x="0" y="183813"/>
                  <a:pt x="13983" y="169851"/>
                  <a:pt x="31346" y="169851"/>
                </a:cubicBezTo>
                <a:close/>
                <a:moveTo>
                  <a:pt x="358768" y="166464"/>
                </a:moveTo>
                <a:lnTo>
                  <a:pt x="375055" y="182730"/>
                </a:lnTo>
                <a:lnTo>
                  <a:pt x="258583" y="299197"/>
                </a:lnTo>
                <a:cubicBezTo>
                  <a:pt x="237532" y="273725"/>
                  <a:pt x="224472" y="243956"/>
                  <a:pt x="219247" y="213112"/>
                </a:cubicBezTo>
                <a:cubicBezTo>
                  <a:pt x="222781" y="213266"/>
                  <a:pt x="226315" y="213419"/>
                  <a:pt x="229850" y="213419"/>
                </a:cubicBezTo>
                <a:cubicBezTo>
                  <a:pt x="277022" y="213419"/>
                  <a:pt x="322658" y="196847"/>
                  <a:pt x="358768" y="166464"/>
                </a:cubicBezTo>
                <a:close/>
                <a:moveTo>
                  <a:pt x="541135" y="66402"/>
                </a:moveTo>
                <a:cubicBezTo>
                  <a:pt x="562186" y="91877"/>
                  <a:pt x="575247" y="121649"/>
                  <a:pt x="580471" y="152495"/>
                </a:cubicBezTo>
                <a:cubicBezTo>
                  <a:pt x="529457" y="149732"/>
                  <a:pt x="479672" y="166613"/>
                  <a:pt x="440797" y="198994"/>
                </a:cubicBezTo>
                <a:lnTo>
                  <a:pt x="424663" y="182727"/>
                </a:lnTo>
                <a:close/>
                <a:moveTo>
                  <a:pt x="258561" y="66402"/>
                </a:moveTo>
                <a:lnTo>
                  <a:pt x="333986" y="141735"/>
                </a:lnTo>
                <a:cubicBezTo>
                  <a:pt x="301573" y="167818"/>
                  <a:pt x="258714" y="180859"/>
                  <a:pt x="216777" y="178097"/>
                </a:cubicBezTo>
                <a:cubicBezTo>
                  <a:pt x="217853" y="138360"/>
                  <a:pt x="231678" y="98775"/>
                  <a:pt x="258561" y="66402"/>
                </a:cubicBezTo>
                <a:close/>
                <a:moveTo>
                  <a:pt x="430213" y="2470"/>
                </a:moveTo>
                <a:cubicBezTo>
                  <a:pt x="461092" y="7685"/>
                  <a:pt x="490896" y="20722"/>
                  <a:pt x="516398" y="41735"/>
                </a:cubicBezTo>
                <a:lnTo>
                  <a:pt x="399795" y="157996"/>
                </a:lnTo>
                <a:lnTo>
                  <a:pt x="383664" y="141738"/>
                </a:lnTo>
                <a:cubicBezTo>
                  <a:pt x="416080" y="103086"/>
                  <a:pt x="432979" y="53392"/>
                  <a:pt x="430213" y="2470"/>
                </a:cubicBezTo>
                <a:close/>
                <a:moveTo>
                  <a:pt x="395141" y="0"/>
                </a:moveTo>
                <a:cubicBezTo>
                  <a:pt x="398059" y="41887"/>
                  <a:pt x="384850" y="84694"/>
                  <a:pt x="358738" y="117068"/>
                </a:cubicBezTo>
                <a:lnTo>
                  <a:pt x="283320" y="41733"/>
                </a:lnTo>
                <a:cubicBezTo>
                  <a:pt x="315730" y="14883"/>
                  <a:pt x="355359" y="1074"/>
                  <a:pt x="395141" y="0"/>
                </a:cubicBezTo>
                <a:close/>
              </a:path>
            </a:pathLst>
          </a:custGeom>
          <a:solidFill>
            <a:srgbClr val="D3292A"/>
          </a:solidFill>
          <a:ln>
            <a:noFill/>
          </a:ln>
        </p:spPr>
        <p:txBody>
          <a:bodyPr/>
          <a:lstStyle/>
          <a:p>
            <a:endParaRPr dirty="0">
              <a:latin typeface="汉仪综艺体简" panose="0201060900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73497" y="1917654"/>
            <a:ext cx="7880154" cy="2635042"/>
            <a:chOff x="2873497" y="1917654"/>
            <a:chExt cx="7880154" cy="2635042"/>
          </a:xfrm>
        </p:grpSpPr>
        <p:sp>
          <p:nvSpPr>
            <p:cNvPr id="15" name="文本框 14"/>
            <p:cNvSpPr txBox="1"/>
            <p:nvPr/>
          </p:nvSpPr>
          <p:spPr>
            <a:xfrm>
              <a:off x="2873497" y="1917654"/>
              <a:ext cx="7233596" cy="1445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i="1" spc="300" dirty="0">
                  <a:solidFill>
                    <a:srgbClr val="D3292A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篮球</a:t>
              </a:r>
              <a:r>
                <a:rPr lang="zh-CN" altLang="en-US" sz="8800" i="1" spc="300" dirty="0">
                  <a:solidFill>
                    <a:srgbClr val="3787C4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运球</a:t>
              </a:r>
              <a:endParaRPr lang="en-US" altLang="zh-CN" sz="8800" i="1" spc="300" dirty="0">
                <a:solidFill>
                  <a:srgbClr val="3787C4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657651" y="3106146"/>
              <a:ext cx="6096000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800" i="1" spc="300" dirty="0">
                  <a:solidFill>
                    <a:srgbClr val="3787C4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说课</a:t>
              </a:r>
              <a:r>
                <a:rPr lang="zh-CN" altLang="en-US" sz="8800" i="1" spc="300" dirty="0">
                  <a:solidFill>
                    <a:srgbClr val="D3292A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稿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37" presetID="16" presetClass="entr" presetSubtype="21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2" presetClass="entr" presetSubtype="4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46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 descr="图片包含 游戏机, 电脑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063" y="-580571"/>
            <a:ext cx="13224126" cy="7438571"/>
          </a:xfrm>
          <a:prstGeom prst="rect">
            <a:avLst/>
          </a:prstGeom>
        </p:spPr>
      </p:pic>
      <p:pic>
        <p:nvPicPr>
          <p:cNvPr id="7" name="图片 6" descr="图片包含 游戏机, 桌子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0" b="53227"/>
          <a:stretch>
            <a:fillRect/>
          </a:stretch>
        </p:blipFill>
        <p:spPr>
          <a:xfrm>
            <a:off x="9593942" y="0"/>
            <a:ext cx="2598057" cy="3207657"/>
          </a:xfrm>
          <a:prstGeom prst="rect">
            <a:avLst/>
          </a:prstGeom>
        </p:spPr>
      </p:pic>
      <p:pic>
        <p:nvPicPr>
          <p:cNvPr id="9" name="图片 8" descr="图片包含 游戏机, 画&#10;&#10;描述已自动生成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9" r="66310"/>
          <a:stretch>
            <a:fillRect/>
          </a:stretch>
        </p:blipFill>
        <p:spPr>
          <a:xfrm>
            <a:off x="0" y="660708"/>
            <a:ext cx="4905829" cy="619729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413760" y="1611931"/>
            <a:ext cx="7233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i="1" spc="3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教学</a:t>
            </a:r>
            <a:r>
              <a:rPr lang="zh-CN" altLang="en-US" sz="9600" b="1" i="1" spc="300" dirty="0">
                <a:solidFill>
                  <a:srgbClr val="3787C4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目标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146582" y="1062140"/>
            <a:ext cx="5767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i="1" spc="-300">
                <a:solidFill>
                  <a:srgbClr val="3787C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BASKETBALL DRIAN SAYS LESSONS</a:t>
            </a:r>
            <a:endParaRPr lang="zh-CN" altLang="en-US" b="1" i="1" spc="-300">
              <a:solidFill>
                <a:srgbClr val="3787C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86011" y="3160080"/>
            <a:ext cx="3206271" cy="2690926"/>
            <a:chOff x="5315039" y="3429000"/>
            <a:chExt cx="2851261" cy="2392977"/>
          </a:xfrm>
        </p:grpSpPr>
        <p:grpSp>
          <p:nvGrpSpPr>
            <p:cNvPr id="6" name="组合 5"/>
            <p:cNvGrpSpPr/>
            <p:nvPr/>
          </p:nvGrpSpPr>
          <p:grpSpPr>
            <a:xfrm>
              <a:off x="5894816" y="3454529"/>
              <a:ext cx="2271484" cy="2367448"/>
              <a:chOff x="7913582" y="3489291"/>
              <a:chExt cx="2271484" cy="2367448"/>
            </a:xfrm>
          </p:grpSpPr>
          <p:sp>
            <p:nvSpPr>
              <p:cNvPr id="18" name="shoot_119558"/>
              <p:cNvSpPr>
                <a:spLocks noChangeAspect="1"/>
              </p:cNvSpPr>
              <p:nvPr/>
            </p:nvSpPr>
            <p:spPr bwMode="auto">
              <a:xfrm flipH="1">
                <a:off x="7913582" y="3489291"/>
                <a:ext cx="2271484" cy="2367448"/>
              </a:xfrm>
              <a:custGeom>
                <a:avLst/>
                <a:gdLst>
                  <a:gd name="connsiteX0" fmla="*/ 440934 w 582941"/>
                  <a:gd name="connsiteY0" fmla="*/ 248531 h 607568"/>
                  <a:gd name="connsiteX1" fmla="*/ 516398 w 582941"/>
                  <a:gd name="connsiteY1" fmla="*/ 323866 h 607568"/>
                  <a:gd name="connsiteX2" fmla="*/ 404508 w 582941"/>
                  <a:gd name="connsiteY2" fmla="*/ 365599 h 607568"/>
                  <a:gd name="connsiteX3" fmla="*/ 440934 w 582941"/>
                  <a:gd name="connsiteY3" fmla="*/ 248531 h 607568"/>
                  <a:gd name="connsiteX4" fmla="*/ 399770 w 582941"/>
                  <a:gd name="connsiteY4" fmla="*/ 207603 h 607568"/>
                  <a:gd name="connsiteX5" fmla="*/ 416054 w 582941"/>
                  <a:gd name="connsiteY5" fmla="*/ 223861 h 607568"/>
                  <a:gd name="connsiteX6" fmla="*/ 369505 w 582941"/>
                  <a:gd name="connsiteY6" fmla="*/ 363129 h 607568"/>
                  <a:gd name="connsiteX7" fmla="*/ 283320 w 582941"/>
                  <a:gd name="connsiteY7" fmla="*/ 323864 h 607568"/>
                  <a:gd name="connsiteX8" fmla="*/ 582941 w 582941"/>
                  <a:gd name="connsiteY8" fmla="*/ 187655 h 607568"/>
                  <a:gd name="connsiteX9" fmla="*/ 541132 w 582941"/>
                  <a:gd name="connsiteY9" fmla="*/ 299197 h 607568"/>
                  <a:gd name="connsiteX10" fmla="*/ 465661 w 582941"/>
                  <a:gd name="connsiteY10" fmla="*/ 223864 h 607568"/>
                  <a:gd name="connsiteX11" fmla="*/ 582941 w 582941"/>
                  <a:gd name="connsiteY11" fmla="*/ 187655 h 607568"/>
                  <a:gd name="connsiteX12" fmla="*/ 31346 w 582941"/>
                  <a:gd name="connsiteY12" fmla="*/ 169851 h 607568"/>
                  <a:gd name="connsiteX13" fmla="*/ 62691 w 582941"/>
                  <a:gd name="connsiteY13" fmla="*/ 201149 h 607568"/>
                  <a:gd name="connsiteX14" fmla="*/ 62691 w 582941"/>
                  <a:gd name="connsiteY14" fmla="*/ 285225 h 607568"/>
                  <a:gd name="connsiteX15" fmla="*/ 96803 w 582941"/>
                  <a:gd name="connsiteY15" fmla="*/ 348896 h 607568"/>
                  <a:gd name="connsiteX16" fmla="*/ 156574 w 582941"/>
                  <a:gd name="connsiteY16" fmla="*/ 388633 h 607568"/>
                  <a:gd name="connsiteX17" fmla="*/ 134448 w 582941"/>
                  <a:gd name="connsiteY17" fmla="*/ 295658 h 607568"/>
                  <a:gd name="connsiteX18" fmla="*/ 153962 w 582941"/>
                  <a:gd name="connsiteY18" fmla="*/ 264360 h 607568"/>
                  <a:gd name="connsiteX19" fmla="*/ 184539 w 582941"/>
                  <a:gd name="connsiteY19" fmla="*/ 281543 h 607568"/>
                  <a:gd name="connsiteX20" fmla="*/ 217268 w 582941"/>
                  <a:gd name="connsiteY20" fmla="*/ 381422 h 607568"/>
                  <a:gd name="connsiteX21" fmla="*/ 224643 w 582941"/>
                  <a:gd name="connsiteY21" fmla="*/ 585782 h 607568"/>
                  <a:gd name="connsiteX22" fmla="*/ 219265 w 582941"/>
                  <a:gd name="connsiteY22" fmla="*/ 607568 h 607568"/>
                  <a:gd name="connsiteX23" fmla="*/ 62691 w 582941"/>
                  <a:gd name="connsiteY23" fmla="*/ 607568 h 607568"/>
                  <a:gd name="connsiteX24" fmla="*/ 112475 w 582941"/>
                  <a:gd name="connsiteY24" fmla="*/ 507996 h 607568"/>
                  <a:gd name="connsiteX25" fmla="*/ 101566 w 582941"/>
                  <a:gd name="connsiteY25" fmla="*/ 466725 h 607568"/>
                  <a:gd name="connsiteX26" fmla="*/ 52243 w 582941"/>
                  <a:gd name="connsiteY26" fmla="*/ 433893 h 607568"/>
                  <a:gd name="connsiteX27" fmla="*/ 23356 w 582941"/>
                  <a:gd name="connsiteY27" fmla="*/ 396151 h 607568"/>
                  <a:gd name="connsiteX28" fmla="*/ 3842 w 582941"/>
                  <a:gd name="connsiteY28" fmla="*/ 337389 h 607568"/>
                  <a:gd name="connsiteX29" fmla="*/ 0 w 582941"/>
                  <a:gd name="connsiteY29" fmla="*/ 314376 h 607568"/>
                  <a:gd name="connsiteX30" fmla="*/ 0 w 582941"/>
                  <a:gd name="connsiteY30" fmla="*/ 201149 h 607568"/>
                  <a:gd name="connsiteX31" fmla="*/ 31346 w 582941"/>
                  <a:gd name="connsiteY31" fmla="*/ 169851 h 607568"/>
                  <a:gd name="connsiteX32" fmla="*/ 358768 w 582941"/>
                  <a:gd name="connsiteY32" fmla="*/ 166464 h 607568"/>
                  <a:gd name="connsiteX33" fmla="*/ 375055 w 582941"/>
                  <a:gd name="connsiteY33" fmla="*/ 182730 h 607568"/>
                  <a:gd name="connsiteX34" fmla="*/ 258583 w 582941"/>
                  <a:gd name="connsiteY34" fmla="*/ 299197 h 607568"/>
                  <a:gd name="connsiteX35" fmla="*/ 219247 w 582941"/>
                  <a:gd name="connsiteY35" fmla="*/ 213112 h 607568"/>
                  <a:gd name="connsiteX36" fmla="*/ 229850 w 582941"/>
                  <a:gd name="connsiteY36" fmla="*/ 213419 h 607568"/>
                  <a:gd name="connsiteX37" fmla="*/ 358768 w 582941"/>
                  <a:gd name="connsiteY37" fmla="*/ 166464 h 607568"/>
                  <a:gd name="connsiteX38" fmla="*/ 541135 w 582941"/>
                  <a:gd name="connsiteY38" fmla="*/ 66402 h 607568"/>
                  <a:gd name="connsiteX39" fmla="*/ 580471 w 582941"/>
                  <a:gd name="connsiteY39" fmla="*/ 152495 h 607568"/>
                  <a:gd name="connsiteX40" fmla="*/ 440797 w 582941"/>
                  <a:gd name="connsiteY40" fmla="*/ 198994 h 607568"/>
                  <a:gd name="connsiteX41" fmla="*/ 424663 w 582941"/>
                  <a:gd name="connsiteY41" fmla="*/ 182727 h 607568"/>
                  <a:gd name="connsiteX42" fmla="*/ 258561 w 582941"/>
                  <a:gd name="connsiteY42" fmla="*/ 66402 h 607568"/>
                  <a:gd name="connsiteX43" fmla="*/ 333986 w 582941"/>
                  <a:gd name="connsiteY43" fmla="*/ 141735 h 607568"/>
                  <a:gd name="connsiteX44" fmla="*/ 216777 w 582941"/>
                  <a:gd name="connsiteY44" fmla="*/ 178097 h 607568"/>
                  <a:gd name="connsiteX45" fmla="*/ 258561 w 582941"/>
                  <a:gd name="connsiteY45" fmla="*/ 66402 h 607568"/>
                  <a:gd name="connsiteX46" fmla="*/ 430213 w 582941"/>
                  <a:gd name="connsiteY46" fmla="*/ 2470 h 607568"/>
                  <a:gd name="connsiteX47" fmla="*/ 516398 w 582941"/>
                  <a:gd name="connsiteY47" fmla="*/ 41735 h 607568"/>
                  <a:gd name="connsiteX48" fmla="*/ 399795 w 582941"/>
                  <a:gd name="connsiteY48" fmla="*/ 157996 h 607568"/>
                  <a:gd name="connsiteX49" fmla="*/ 383664 w 582941"/>
                  <a:gd name="connsiteY49" fmla="*/ 141738 h 607568"/>
                  <a:gd name="connsiteX50" fmla="*/ 430213 w 582941"/>
                  <a:gd name="connsiteY50" fmla="*/ 2470 h 607568"/>
                  <a:gd name="connsiteX51" fmla="*/ 395141 w 582941"/>
                  <a:gd name="connsiteY51" fmla="*/ 0 h 607568"/>
                  <a:gd name="connsiteX52" fmla="*/ 358738 w 582941"/>
                  <a:gd name="connsiteY52" fmla="*/ 117068 h 607568"/>
                  <a:gd name="connsiteX53" fmla="*/ 283320 w 582941"/>
                  <a:gd name="connsiteY53" fmla="*/ 41733 h 607568"/>
                  <a:gd name="connsiteX54" fmla="*/ 395141 w 582941"/>
                  <a:gd name="connsiteY54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582941" h="607568">
                    <a:moveTo>
                      <a:pt x="440934" y="248531"/>
                    </a:moveTo>
                    <a:lnTo>
                      <a:pt x="516398" y="323866"/>
                    </a:lnTo>
                    <a:cubicBezTo>
                      <a:pt x="483969" y="350716"/>
                      <a:pt x="444315" y="364525"/>
                      <a:pt x="404508" y="365599"/>
                    </a:cubicBezTo>
                    <a:cubicBezTo>
                      <a:pt x="401588" y="323712"/>
                      <a:pt x="414806" y="280905"/>
                      <a:pt x="440934" y="248531"/>
                    </a:cubicBezTo>
                    <a:close/>
                    <a:moveTo>
                      <a:pt x="399770" y="207603"/>
                    </a:moveTo>
                    <a:lnTo>
                      <a:pt x="416054" y="223861"/>
                    </a:lnTo>
                    <a:cubicBezTo>
                      <a:pt x="383485" y="262513"/>
                      <a:pt x="366740" y="312207"/>
                      <a:pt x="369505" y="363129"/>
                    </a:cubicBezTo>
                    <a:cubicBezTo>
                      <a:pt x="338626" y="357914"/>
                      <a:pt x="308822" y="344877"/>
                      <a:pt x="283320" y="323864"/>
                    </a:cubicBezTo>
                    <a:close/>
                    <a:moveTo>
                      <a:pt x="582941" y="187655"/>
                    </a:moveTo>
                    <a:cubicBezTo>
                      <a:pt x="581865" y="227393"/>
                      <a:pt x="568031" y="266824"/>
                      <a:pt x="541132" y="299197"/>
                    </a:cubicBezTo>
                    <a:lnTo>
                      <a:pt x="465661" y="223864"/>
                    </a:lnTo>
                    <a:cubicBezTo>
                      <a:pt x="498094" y="197781"/>
                      <a:pt x="540979" y="184740"/>
                      <a:pt x="582941" y="187655"/>
                    </a:cubicBezTo>
                    <a:close/>
                    <a:moveTo>
                      <a:pt x="31346" y="169851"/>
                    </a:moveTo>
                    <a:cubicBezTo>
                      <a:pt x="48555" y="169851"/>
                      <a:pt x="62691" y="183813"/>
                      <a:pt x="62691" y="201149"/>
                    </a:cubicBezTo>
                    <a:lnTo>
                      <a:pt x="62691" y="285225"/>
                    </a:lnTo>
                    <a:cubicBezTo>
                      <a:pt x="62691" y="310847"/>
                      <a:pt x="75445" y="334628"/>
                      <a:pt x="96803" y="348896"/>
                    </a:cubicBezTo>
                    <a:lnTo>
                      <a:pt x="156574" y="388633"/>
                    </a:lnTo>
                    <a:lnTo>
                      <a:pt x="134448" y="295658"/>
                    </a:lnTo>
                    <a:cubicBezTo>
                      <a:pt x="131068" y="281697"/>
                      <a:pt x="139826" y="267582"/>
                      <a:pt x="153962" y="264360"/>
                    </a:cubicBezTo>
                    <a:cubicBezTo>
                      <a:pt x="167023" y="261291"/>
                      <a:pt x="180391" y="268809"/>
                      <a:pt x="184539" y="281543"/>
                    </a:cubicBezTo>
                    <a:lnTo>
                      <a:pt x="217268" y="381422"/>
                    </a:lnTo>
                    <a:cubicBezTo>
                      <a:pt x="239087" y="447394"/>
                      <a:pt x="241545" y="518276"/>
                      <a:pt x="224643" y="585782"/>
                    </a:cubicBezTo>
                    <a:lnTo>
                      <a:pt x="219265" y="607568"/>
                    </a:lnTo>
                    <a:lnTo>
                      <a:pt x="62691" y="607568"/>
                    </a:lnTo>
                    <a:lnTo>
                      <a:pt x="112475" y="507996"/>
                    </a:lnTo>
                    <a:cubicBezTo>
                      <a:pt x="119851" y="493421"/>
                      <a:pt x="115088" y="475777"/>
                      <a:pt x="101566" y="466725"/>
                    </a:cubicBezTo>
                    <a:lnTo>
                      <a:pt x="52243" y="433893"/>
                    </a:lnTo>
                    <a:cubicBezTo>
                      <a:pt x="38721" y="424841"/>
                      <a:pt x="28580" y="411646"/>
                      <a:pt x="23356" y="396151"/>
                    </a:cubicBezTo>
                    <a:lnTo>
                      <a:pt x="3842" y="337389"/>
                    </a:lnTo>
                    <a:cubicBezTo>
                      <a:pt x="1229" y="330025"/>
                      <a:pt x="0" y="322200"/>
                      <a:pt x="0" y="314376"/>
                    </a:cubicBezTo>
                    <a:lnTo>
                      <a:pt x="0" y="201149"/>
                    </a:lnTo>
                    <a:cubicBezTo>
                      <a:pt x="0" y="183813"/>
                      <a:pt x="13983" y="169851"/>
                      <a:pt x="31346" y="169851"/>
                    </a:cubicBezTo>
                    <a:close/>
                    <a:moveTo>
                      <a:pt x="358768" y="166464"/>
                    </a:moveTo>
                    <a:lnTo>
                      <a:pt x="375055" y="182730"/>
                    </a:lnTo>
                    <a:lnTo>
                      <a:pt x="258583" y="299197"/>
                    </a:lnTo>
                    <a:cubicBezTo>
                      <a:pt x="237532" y="273725"/>
                      <a:pt x="224472" y="243956"/>
                      <a:pt x="219247" y="213112"/>
                    </a:cubicBezTo>
                    <a:cubicBezTo>
                      <a:pt x="222781" y="213266"/>
                      <a:pt x="226315" y="213419"/>
                      <a:pt x="229850" y="213419"/>
                    </a:cubicBezTo>
                    <a:cubicBezTo>
                      <a:pt x="277022" y="213419"/>
                      <a:pt x="322658" y="196847"/>
                      <a:pt x="358768" y="166464"/>
                    </a:cubicBezTo>
                    <a:close/>
                    <a:moveTo>
                      <a:pt x="541135" y="66402"/>
                    </a:moveTo>
                    <a:cubicBezTo>
                      <a:pt x="562186" y="91877"/>
                      <a:pt x="575247" y="121649"/>
                      <a:pt x="580471" y="152495"/>
                    </a:cubicBezTo>
                    <a:cubicBezTo>
                      <a:pt x="529457" y="149732"/>
                      <a:pt x="479672" y="166613"/>
                      <a:pt x="440797" y="198994"/>
                    </a:cubicBezTo>
                    <a:lnTo>
                      <a:pt x="424663" y="182727"/>
                    </a:lnTo>
                    <a:close/>
                    <a:moveTo>
                      <a:pt x="258561" y="66402"/>
                    </a:moveTo>
                    <a:lnTo>
                      <a:pt x="333986" y="141735"/>
                    </a:lnTo>
                    <a:cubicBezTo>
                      <a:pt x="301573" y="167818"/>
                      <a:pt x="258714" y="180859"/>
                      <a:pt x="216777" y="178097"/>
                    </a:cubicBezTo>
                    <a:cubicBezTo>
                      <a:pt x="217853" y="138360"/>
                      <a:pt x="231678" y="98775"/>
                      <a:pt x="258561" y="66402"/>
                    </a:cubicBezTo>
                    <a:close/>
                    <a:moveTo>
                      <a:pt x="430213" y="2470"/>
                    </a:moveTo>
                    <a:cubicBezTo>
                      <a:pt x="461092" y="7685"/>
                      <a:pt x="490896" y="20722"/>
                      <a:pt x="516398" y="41735"/>
                    </a:cubicBezTo>
                    <a:lnTo>
                      <a:pt x="399795" y="157996"/>
                    </a:lnTo>
                    <a:lnTo>
                      <a:pt x="383664" y="141738"/>
                    </a:lnTo>
                    <a:cubicBezTo>
                      <a:pt x="416080" y="103086"/>
                      <a:pt x="432979" y="53392"/>
                      <a:pt x="430213" y="2470"/>
                    </a:cubicBezTo>
                    <a:close/>
                    <a:moveTo>
                      <a:pt x="395141" y="0"/>
                    </a:moveTo>
                    <a:cubicBezTo>
                      <a:pt x="398059" y="41887"/>
                      <a:pt x="384850" y="84694"/>
                      <a:pt x="358738" y="117068"/>
                    </a:cubicBezTo>
                    <a:lnTo>
                      <a:pt x="283320" y="41733"/>
                    </a:lnTo>
                    <a:cubicBezTo>
                      <a:pt x="315730" y="14883"/>
                      <a:pt x="355359" y="1074"/>
                      <a:pt x="395141" y="0"/>
                    </a:cubicBezTo>
                    <a:close/>
                  </a:path>
                </a:pathLst>
              </a:custGeom>
              <a:solidFill>
                <a:srgbClr val="D3292A"/>
              </a:solidFill>
              <a:ln>
                <a:noFill/>
              </a:ln>
            </p:spPr>
            <p:txBody>
              <a:bodyPr/>
              <a:lstStyle/>
              <a:p>
                <a:endParaRPr dirty="0">
                  <a:latin typeface="汉仪综艺体简" panose="02010609000101010101" pitchFamily="49" charset="-122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7913582" y="3489291"/>
                <a:ext cx="1446550" cy="1446550"/>
              </a:xfrm>
              <a:prstGeom prst="ellipse">
                <a:avLst/>
              </a:prstGeom>
              <a:solidFill>
                <a:srgbClr val="D329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综艺体简" panose="02010609000101010101" pitchFamily="49" charset="-122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5315039" y="3429000"/>
              <a:ext cx="2271484" cy="12863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800" b="1" i="1" spc="300" dirty="0">
                  <a:solidFill>
                    <a:schemeClr val="bg1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03</a:t>
              </a:r>
              <a:endParaRPr lang="zh-CN" altLang="en-US" sz="8800" i="1" spc="300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endParaRPr>
            </a:p>
          </p:txBody>
        </p:sp>
      </p:grpSp>
      <p:pic>
        <p:nvPicPr>
          <p:cNvPr id="22" name="图片 21" descr="图片包含 男人, 体育, 播放器, 球&#10;&#10;描述已自动生成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01" t="43175"/>
          <a:stretch>
            <a:fillRect/>
          </a:stretch>
        </p:blipFill>
        <p:spPr>
          <a:xfrm>
            <a:off x="9278230" y="2960914"/>
            <a:ext cx="2913770" cy="38970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16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37" presetID="10" presetClass="entr" presetSubtype="0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2088034" y="1750977"/>
            <a:ext cx="8416492" cy="3947415"/>
            <a:chOff x="2088034" y="1750977"/>
            <a:chExt cx="8416492" cy="3947415"/>
          </a:xfrm>
        </p:grpSpPr>
        <p:grpSp>
          <p:nvGrpSpPr>
            <p:cNvPr id="4" name="组合 3"/>
            <p:cNvGrpSpPr/>
            <p:nvPr/>
          </p:nvGrpSpPr>
          <p:grpSpPr>
            <a:xfrm>
              <a:off x="2088034" y="1750977"/>
              <a:ext cx="448564" cy="3947415"/>
              <a:chOff x="2312316" y="1750977"/>
              <a:chExt cx="448564" cy="3947415"/>
            </a:xfrm>
          </p:grpSpPr>
          <p:sp>
            <p:nvSpPr>
              <p:cNvPr id="2" name="Freeform 34"/>
              <p:cNvSpPr>
                <a:spLocks noEditPoints="1"/>
              </p:cNvSpPr>
              <p:nvPr/>
            </p:nvSpPr>
            <p:spPr bwMode="auto">
              <a:xfrm rot="5400000" flipV="1">
                <a:off x="2312316" y="1750977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Freeform 34"/>
              <p:cNvSpPr>
                <a:spLocks noEditPoints="1"/>
              </p:cNvSpPr>
              <p:nvPr/>
            </p:nvSpPr>
            <p:spPr bwMode="auto">
              <a:xfrm rot="5400000" flipV="1">
                <a:off x="2312316" y="2679792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 rot="5400000" flipV="1">
                <a:off x="2312316" y="3505363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Freeform 34"/>
              <p:cNvSpPr>
                <a:spLocks noEditPoints="1"/>
              </p:cNvSpPr>
              <p:nvPr/>
            </p:nvSpPr>
            <p:spPr bwMode="auto">
              <a:xfrm rot="5400000" flipV="1">
                <a:off x="2312316" y="4489737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Freeform 34"/>
              <p:cNvSpPr>
                <a:spLocks noEditPoints="1"/>
              </p:cNvSpPr>
              <p:nvPr/>
            </p:nvSpPr>
            <p:spPr bwMode="auto">
              <a:xfrm rot="5400000" flipV="1">
                <a:off x="2312316" y="5249828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10055962" y="1750977"/>
              <a:ext cx="448564" cy="3947415"/>
              <a:chOff x="2312316" y="1750977"/>
              <a:chExt cx="448564" cy="3947415"/>
            </a:xfrm>
          </p:grpSpPr>
          <p:sp>
            <p:nvSpPr>
              <p:cNvPr id="17" name="Freeform 34"/>
              <p:cNvSpPr>
                <a:spLocks noEditPoints="1"/>
              </p:cNvSpPr>
              <p:nvPr/>
            </p:nvSpPr>
            <p:spPr bwMode="auto">
              <a:xfrm rot="5400000" flipV="1">
                <a:off x="2312316" y="1750977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Freeform 34"/>
              <p:cNvSpPr>
                <a:spLocks noEditPoints="1"/>
              </p:cNvSpPr>
              <p:nvPr/>
            </p:nvSpPr>
            <p:spPr bwMode="auto">
              <a:xfrm rot="5400000" flipV="1">
                <a:off x="2312316" y="2679792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Freeform 34"/>
              <p:cNvSpPr>
                <a:spLocks noEditPoints="1"/>
              </p:cNvSpPr>
              <p:nvPr/>
            </p:nvSpPr>
            <p:spPr bwMode="auto">
              <a:xfrm rot="5400000" flipV="1">
                <a:off x="2312316" y="3505363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Freeform 34"/>
              <p:cNvSpPr>
                <a:spLocks noEditPoints="1"/>
              </p:cNvSpPr>
              <p:nvPr/>
            </p:nvSpPr>
            <p:spPr bwMode="auto">
              <a:xfrm rot="5400000" flipV="1">
                <a:off x="2312316" y="4489737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Freeform 34"/>
              <p:cNvSpPr>
                <a:spLocks noEditPoints="1"/>
              </p:cNvSpPr>
              <p:nvPr/>
            </p:nvSpPr>
            <p:spPr bwMode="auto">
              <a:xfrm rot="5400000" flipV="1">
                <a:off x="2312316" y="5249828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055712" y="1598065"/>
            <a:ext cx="6599690" cy="4435097"/>
            <a:chOff x="3055712" y="1598065"/>
            <a:chExt cx="6599690" cy="4435097"/>
          </a:xfrm>
        </p:grpSpPr>
        <p:sp>
          <p:nvSpPr>
            <p:cNvPr id="7" name="文本框 6"/>
            <p:cNvSpPr txBox="1"/>
            <p:nvPr/>
          </p:nvSpPr>
          <p:spPr>
            <a:xfrm>
              <a:off x="3055712" y="1598065"/>
              <a:ext cx="6599690" cy="1530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为了激发学生对篮球运动的兴趣，本次课我主要通过各种提问、自练、示范、互动、比赛等教法，使简单的运球变得有趣、丰富。</a:t>
              </a: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通过启发思维、讲解示范、分层教学、教学比赛等方法来完成教学任务。 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055712" y="3394876"/>
              <a:ext cx="6599690" cy="2638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提问学生：你们玩过篮球吗？看过</a:t>
              </a:r>
              <a:r>
                <a:rPr lang="en-US" altLang="zh-CN" sz="1600" dirty="0">
                  <a:latin typeface="汉仪综艺体简" panose="02010609000101010101" pitchFamily="49" charset="-122"/>
                  <a:cs typeface="+mn-ea"/>
                  <a:sym typeface="+mn-lt"/>
                </a:rPr>
                <a:t>NBA</a:t>
              </a: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吗？认识姚明和易建联吗？你们还认识哪些篮球明星呢？</a:t>
              </a: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endParaRPr lang="zh-CN" altLang="en-US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首先唤起他们的求知欲，让他们回忆篮球场上运动员精彩的动作</a:t>
              </a: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由浅深入启发学生积极思维，对学生进行思想动员，然后引出本次课的学习内容</a:t>
              </a:r>
              <a:r>
                <a:rPr lang="en-US" altLang="zh-CN" sz="1600" dirty="0">
                  <a:latin typeface="汉仪综艺体简" panose="02010609000101010101" pitchFamily="49" charset="-122"/>
                  <a:cs typeface="+mn-ea"/>
                  <a:sym typeface="+mn-lt"/>
                </a:rPr>
                <a:t>——</a:t>
              </a: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篮球运球。 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3128906" y="2438252"/>
              <a:ext cx="6209058" cy="2590799"/>
              <a:chOff x="3128906" y="2438252"/>
              <a:chExt cx="6209058" cy="2590799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3128906" y="2438252"/>
                <a:ext cx="6209058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3128906" y="4238298"/>
                <a:ext cx="6209058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3128906" y="5029051"/>
                <a:ext cx="6209058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3128906" y="3211753"/>
                <a:ext cx="6209058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游戏机, 桌子, 乐高, 钟表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949" y="2106160"/>
            <a:ext cx="3564147" cy="3564147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4807580" y="2106160"/>
            <a:ext cx="6401758" cy="1221344"/>
            <a:chOff x="4807580" y="2106160"/>
            <a:chExt cx="6401758" cy="1221344"/>
          </a:xfrm>
        </p:grpSpPr>
        <p:sp>
          <p:nvSpPr>
            <p:cNvPr id="7" name="文本框 6"/>
            <p:cNvSpPr txBox="1"/>
            <p:nvPr/>
          </p:nvSpPr>
          <p:spPr>
            <a:xfrm>
              <a:off x="4807580" y="2106160"/>
              <a:ext cx="6401758" cy="1160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教师讲解示范是体育教学方法核心之一，教师带有启发性地讲解示范，不仅能使学生了解动作的要领、方法和直观正确的动作概念，而且还能促使学生思维，提高学生学习的兴趣，调动学生学习的积极性。</a:t>
              </a: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907983" y="3327504"/>
              <a:ext cx="6207243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4497742" y="3817477"/>
            <a:ext cx="7355782" cy="2116045"/>
            <a:chOff x="4497742" y="3817477"/>
            <a:chExt cx="7355782" cy="2116045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8011605" y="3817477"/>
              <a:ext cx="0" cy="906175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组合 25"/>
            <p:cNvGrpSpPr/>
            <p:nvPr/>
          </p:nvGrpSpPr>
          <p:grpSpPr>
            <a:xfrm>
              <a:off x="4497742" y="3817477"/>
              <a:ext cx="7355782" cy="2116045"/>
              <a:chOff x="4497742" y="3817477"/>
              <a:chExt cx="7355782" cy="2116045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4497742" y="3992606"/>
                <a:ext cx="7355782" cy="1940916"/>
                <a:chOff x="4497742" y="3992606"/>
                <a:chExt cx="7355782" cy="1940916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4814096" y="3992606"/>
                  <a:ext cx="7039428" cy="1940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1600" dirty="0">
                      <a:latin typeface="汉仪综艺体简" panose="02010609000101010101" pitchFamily="49" charset="-122"/>
                      <a:cs typeface="+mn-ea"/>
                      <a:sym typeface="+mn-lt"/>
                    </a:rPr>
                    <a:t>关注学生个体差异，实施分层教学</a:t>
                  </a:r>
                  <a:endParaRPr lang="en-US" altLang="zh-CN" sz="1600" dirty="0">
                    <a:latin typeface="汉仪综艺体简" panose="02010609000101010101" pitchFamily="49" charset="-122"/>
                    <a:cs typeface="+mn-ea"/>
                    <a:sym typeface="+mn-lt"/>
                  </a:endParaRPr>
                </a:p>
                <a:p>
                  <a:pPr algn="just">
                    <a:lnSpc>
                      <a:spcPct val="150000"/>
                    </a:lnSpc>
                  </a:pPr>
                  <a:endParaRPr lang="zh-CN" altLang="en-US" sz="1600" dirty="0">
                    <a:latin typeface="汉仪综艺体简" panose="02010609000101010101" pitchFamily="49" charset="-122"/>
                    <a:cs typeface="+mn-ea"/>
                    <a:sym typeface="+mn-lt"/>
                  </a:endParaRPr>
                </a:p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1600" dirty="0">
                      <a:latin typeface="汉仪综艺体简" panose="02010609000101010101" pitchFamily="49" charset="-122"/>
                      <a:cs typeface="+mn-ea"/>
                      <a:sym typeface="+mn-lt"/>
                    </a:rPr>
                    <a:t>对于有困难的学生，教师要给予及时的关照与帮助，要鼓励他们主</a:t>
                  </a:r>
                </a:p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1600" dirty="0">
                      <a:latin typeface="汉仪综艺体简" panose="02010609000101010101" pitchFamily="49" charset="-122"/>
                      <a:cs typeface="+mn-ea"/>
                      <a:sym typeface="+mn-lt"/>
                    </a:rPr>
                    <a:t>动参与体育活动，及时地肯定他们的点滴进步，从而激发他们爱好</a:t>
                  </a:r>
                </a:p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1600" dirty="0">
                      <a:latin typeface="汉仪综艺体简" panose="02010609000101010101" pitchFamily="49" charset="-122"/>
                      <a:cs typeface="+mn-ea"/>
                      <a:sym typeface="+mn-lt"/>
                    </a:rPr>
                    <a:t>体育活动的兴趣和信心</a:t>
                  </a:r>
                  <a:r>
                    <a:rPr lang="zh-CN" altLang="en-US" dirty="0">
                      <a:latin typeface="汉仪综艺体简" panose="02010609000101010101" pitchFamily="49" charset="-122"/>
                      <a:cs typeface="+mn-ea"/>
                      <a:sym typeface="+mn-lt"/>
                    </a:rPr>
                    <a:t>。</a:t>
                  </a:r>
                </a:p>
              </p:txBody>
            </p:sp>
            <p:cxnSp>
              <p:nvCxnSpPr>
                <p:cNvPr id="12" name="直接连接符 11"/>
                <p:cNvCxnSpPr/>
                <p:nvPr/>
              </p:nvCxnSpPr>
              <p:spPr>
                <a:xfrm>
                  <a:off x="4683365" y="4558205"/>
                  <a:ext cx="3650445" cy="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>
                  <a:off x="4497742" y="3992606"/>
                  <a:ext cx="3650445" cy="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直接连接符 20"/>
              <p:cNvCxnSpPr/>
              <p:nvPr/>
            </p:nvCxnSpPr>
            <p:spPr>
              <a:xfrm flipH="1">
                <a:off x="4814096" y="3817477"/>
                <a:ext cx="0" cy="906175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242085" y="1971262"/>
            <a:ext cx="7047669" cy="3628332"/>
            <a:chOff x="702051" y="1963046"/>
            <a:chExt cx="7238530" cy="3628332"/>
          </a:xfrm>
        </p:grpSpPr>
        <p:sp>
          <p:nvSpPr>
            <p:cNvPr id="7" name="文本框 6"/>
            <p:cNvSpPr txBox="1"/>
            <p:nvPr/>
          </p:nvSpPr>
          <p:spPr>
            <a:xfrm>
              <a:off x="814355" y="1963046"/>
              <a:ext cx="7126226" cy="1899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采用运球接力比赛，使学生在基本掌握运球技能的基础上让他们适当竞争，提高学生学习兴趣，这符合篮球本身的特点。</a:t>
              </a: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endParaRPr lang="zh-CN" altLang="en-US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在比赛过程中既锻炼身体、掌握运球技能，同时检验学生学以致用的能力，培养学生团结合作的意识，使学生在技术、素质、心理、生理上都得到提高。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02051" y="4430419"/>
              <a:ext cx="6890059" cy="1160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   体验：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   通过老师的启发和学生的自主练习，充分调动学生学习的兴趣，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   较好体现学生的主体作用。 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29399" y="2176737"/>
            <a:ext cx="412686" cy="2757095"/>
            <a:chOff x="3829399" y="2176737"/>
            <a:chExt cx="412686" cy="2757095"/>
          </a:xfrm>
        </p:grpSpPr>
        <p:grpSp>
          <p:nvGrpSpPr>
            <p:cNvPr id="12" name="组合 11"/>
            <p:cNvGrpSpPr/>
            <p:nvPr/>
          </p:nvGrpSpPr>
          <p:grpSpPr>
            <a:xfrm>
              <a:off x="3829399" y="2176737"/>
              <a:ext cx="412686" cy="369332"/>
              <a:chOff x="4433639" y="2780791"/>
              <a:chExt cx="3292726" cy="2934512"/>
            </a:xfrm>
            <a:solidFill>
              <a:schemeClr val="accent5"/>
            </a:solidFill>
          </p:grpSpPr>
          <p:sp>
            <p:nvSpPr>
              <p:cNvPr id="13" name="Freeform 10"/>
              <p:cNvSpPr>
                <a:spLocks noEditPoints="1"/>
              </p:cNvSpPr>
              <p:nvPr/>
            </p:nvSpPr>
            <p:spPr bwMode="auto">
              <a:xfrm>
                <a:off x="4433639" y="2974014"/>
                <a:ext cx="3292726" cy="1741231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392" tIns="45697" rIns="91392" bIns="45697" numCol="1" anchor="t" anchorCtr="0" compatLnSpc="1"/>
              <a:lstStyle/>
              <a:p>
                <a:endParaRPr lang="zh-CN" altLang="en-US" sz="2400" dirty="0"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5004103" y="2780791"/>
                <a:ext cx="2151792" cy="2934512"/>
                <a:chOff x="4870417" y="2546803"/>
                <a:chExt cx="2152829" cy="2935530"/>
              </a:xfrm>
              <a:grpFill/>
            </p:grpSpPr>
            <p:sp>
              <p:nvSpPr>
                <p:cNvPr id="15" name="Freeform 9"/>
                <p:cNvSpPr>
                  <a:spLocks noEditPoints="1"/>
                </p:cNvSpPr>
                <p:nvPr/>
              </p:nvSpPr>
              <p:spPr bwMode="auto">
                <a:xfrm>
                  <a:off x="4870417" y="2546803"/>
                  <a:ext cx="2152829" cy="2935530"/>
                </a:xfrm>
                <a:custGeom>
                  <a:avLst/>
                  <a:gdLst>
                    <a:gd name="T0" fmla="*/ 222 w 597"/>
                    <a:gd name="T1" fmla="*/ 575 h 814"/>
                    <a:gd name="T2" fmla="*/ 253 w 597"/>
                    <a:gd name="T3" fmla="*/ 598 h 814"/>
                    <a:gd name="T4" fmla="*/ 344 w 597"/>
                    <a:gd name="T5" fmla="*/ 598 h 814"/>
                    <a:gd name="T6" fmla="*/ 375 w 597"/>
                    <a:gd name="T7" fmla="*/ 575 h 814"/>
                    <a:gd name="T8" fmla="*/ 414 w 597"/>
                    <a:gd name="T9" fmla="*/ 509 h 814"/>
                    <a:gd name="T10" fmla="*/ 539 w 597"/>
                    <a:gd name="T11" fmla="*/ 298 h 814"/>
                    <a:gd name="T12" fmla="*/ 298 w 597"/>
                    <a:gd name="T13" fmla="*/ 57 h 814"/>
                    <a:gd name="T14" fmla="*/ 57 w 597"/>
                    <a:gd name="T15" fmla="*/ 298 h 814"/>
                    <a:gd name="T16" fmla="*/ 183 w 597"/>
                    <a:gd name="T17" fmla="*/ 509 h 814"/>
                    <a:gd name="T18" fmla="*/ 222 w 597"/>
                    <a:gd name="T19" fmla="*/ 575 h 814"/>
                    <a:gd name="T20" fmla="*/ 354 w 597"/>
                    <a:gd name="T21" fmla="*/ 782 h 814"/>
                    <a:gd name="T22" fmla="*/ 314 w 597"/>
                    <a:gd name="T23" fmla="*/ 814 h 814"/>
                    <a:gd name="T24" fmla="*/ 282 w 597"/>
                    <a:gd name="T25" fmla="*/ 814 h 814"/>
                    <a:gd name="T26" fmla="*/ 242 w 597"/>
                    <a:gd name="T27" fmla="*/ 782 h 814"/>
                    <a:gd name="T28" fmla="*/ 226 w 597"/>
                    <a:gd name="T29" fmla="*/ 782 h 814"/>
                    <a:gd name="T30" fmla="*/ 165 w 597"/>
                    <a:gd name="T31" fmla="*/ 722 h 814"/>
                    <a:gd name="T32" fmla="*/ 165 w 597"/>
                    <a:gd name="T33" fmla="*/ 576 h 814"/>
                    <a:gd name="T34" fmla="*/ 155 w 597"/>
                    <a:gd name="T35" fmla="*/ 559 h 814"/>
                    <a:gd name="T36" fmla="*/ 0 w 597"/>
                    <a:gd name="T37" fmla="*/ 298 h 814"/>
                    <a:gd name="T38" fmla="*/ 298 w 597"/>
                    <a:gd name="T39" fmla="*/ 0 h 814"/>
                    <a:gd name="T40" fmla="*/ 597 w 597"/>
                    <a:gd name="T41" fmla="*/ 298 h 814"/>
                    <a:gd name="T42" fmla="*/ 441 w 597"/>
                    <a:gd name="T43" fmla="*/ 559 h 814"/>
                    <a:gd name="T44" fmla="*/ 431 w 597"/>
                    <a:gd name="T45" fmla="*/ 576 h 814"/>
                    <a:gd name="T46" fmla="*/ 432 w 597"/>
                    <a:gd name="T47" fmla="*/ 722 h 814"/>
                    <a:gd name="T48" fmla="*/ 371 w 597"/>
                    <a:gd name="T49" fmla="*/ 782 h 814"/>
                    <a:gd name="T50" fmla="*/ 354 w 597"/>
                    <a:gd name="T51" fmla="*/ 782 h 8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97" h="814">
                      <a:moveTo>
                        <a:pt x="222" y="575"/>
                      </a:moveTo>
                      <a:cubicBezTo>
                        <a:pt x="224" y="589"/>
                        <a:pt x="238" y="598"/>
                        <a:pt x="253" y="598"/>
                      </a:cubicBezTo>
                      <a:cubicBezTo>
                        <a:pt x="344" y="598"/>
                        <a:pt x="344" y="598"/>
                        <a:pt x="344" y="598"/>
                      </a:cubicBezTo>
                      <a:cubicBezTo>
                        <a:pt x="358" y="598"/>
                        <a:pt x="373" y="589"/>
                        <a:pt x="375" y="575"/>
                      </a:cubicBezTo>
                      <a:cubicBezTo>
                        <a:pt x="377" y="547"/>
                        <a:pt x="390" y="523"/>
                        <a:pt x="414" y="509"/>
                      </a:cubicBezTo>
                      <a:cubicBezTo>
                        <a:pt x="491" y="467"/>
                        <a:pt x="539" y="386"/>
                        <a:pt x="539" y="298"/>
                      </a:cubicBezTo>
                      <a:cubicBezTo>
                        <a:pt x="539" y="165"/>
                        <a:pt x="431" y="57"/>
                        <a:pt x="298" y="57"/>
                      </a:cubicBezTo>
                      <a:cubicBezTo>
                        <a:pt x="165" y="57"/>
                        <a:pt x="57" y="165"/>
                        <a:pt x="57" y="298"/>
                      </a:cubicBezTo>
                      <a:cubicBezTo>
                        <a:pt x="57" y="386"/>
                        <a:pt x="105" y="467"/>
                        <a:pt x="183" y="509"/>
                      </a:cubicBezTo>
                      <a:cubicBezTo>
                        <a:pt x="207" y="523"/>
                        <a:pt x="219" y="547"/>
                        <a:pt x="222" y="575"/>
                      </a:cubicBezTo>
                      <a:close/>
                      <a:moveTo>
                        <a:pt x="354" y="782"/>
                      </a:moveTo>
                      <a:cubicBezTo>
                        <a:pt x="350" y="800"/>
                        <a:pt x="334" y="814"/>
                        <a:pt x="314" y="814"/>
                      </a:cubicBezTo>
                      <a:cubicBezTo>
                        <a:pt x="282" y="814"/>
                        <a:pt x="282" y="814"/>
                        <a:pt x="282" y="814"/>
                      </a:cubicBezTo>
                      <a:cubicBezTo>
                        <a:pt x="263" y="814"/>
                        <a:pt x="247" y="800"/>
                        <a:pt x="242" y="782"/>
                      </a:cubicBezTo>
                      <a:cubicBezTo>
                        <a:pt x="226" y="782"/>
                        <a:pt x="226" y="782"/>
                        <a:pt x="226" y="782"/>
                      </a:cubicBezTo>
                      <a:cubicBezTo>
                        <a:pt x="193" y="782"/>
                        <a:pt x="165" y="755"/>
                        <a:pt x="165" y="722"/>
                      </a:cubicBezTo>
                      <a:cubicBezTo>
                        <a:pt x="165" y="576"/>
                        <a:pt x="165" y="576"/>
                        <a:pt x="165" y="576"/>
                      </a:cubicBezTo>
                      <a:cubicBezTo>
                        <a:pt x="165" y="569"/>
                        <a:pt x="162" y="563"/>
                        <a:pt x="155" y="559"/>
                      </a:cubicBezTo>
                      <a:cubicBezTo>
                        <a:pt x="60" y="507"/>
                        <a:pt x="0" y="407"/>
                        <a:pt x="0" y="298"/>
                      </a:cubicBezTo>
                      <a:cubicBezTo>
                        <a:pt x="0" y="133"/>
                        <a:pt x="134" y="0"/>
                        <a:pt x="298" y="0"/>
                      </a:cubicBezTo>
                      <a:cubicBezTo>
                        <a:pt x="463" y="0"/>
                        <a:pt x="597" y="133"/>
                        <a:pt x="597" y="298"/>
                      </a:cubicBezTo>
                      <a:cubicBezTo>
                        <a:pt x="597" y="407"/>
                        <a:pt x="537" y="507"/>
                        <a:pt x="441" y="559"/>
                      </a:cubicBezTo>
                      <a:cubicBezTo>
                        <a:pt x="435" y="563"/>
                        <a:pt x="431" y="569"/>
                        <a:pt x="431" y="576"/>
                      </a:cubicBezTo>
                      <a:cubicBezTo>
                        <a:pt x="432" y="722"/>
                        <a:pt x="432" y="722"/>
                        <a:pt x="432" y="722"/>
                      </a:cubicBezTo>
                      <a:cubicBezTo>
                        <a:pt x="432" y="755"/>
                        <a:pt x="404" y="782"/>
                        <a:pt x="371" y="782"/>
                      </a:cubicBezTo>
                      <a:cubicBezTo>
                        <a:pt x="354" y="782"/>
                        <a:pt x="354" y="782"/>
                        <a:pt x="354" y="782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5"/>
                  </a:solidFill>
                </a:ln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 defTabSz="457200"/>
                  <a:endParaRPr lang="zh-CN" altLang="en-US" dirty="0">
                    <a:solidFill>
                      <a:schemeClr val="lt1"/>
                    </a:solidFill>
                    <a:latin typeface="汉仪综艺体简" panose="0201060900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Freeform 134"/>
                <p:cNvSpPr/>
                <p:nvPr/>
              </p:nvSpPr>
              <p:spPr bwMode="auto">
                <a:xfrm>
                  <a:off x="5743262" y="3257509"/>
                  <a:ext cx="407143" cy="814266"/>
                </a:xfrm>
                <a:custGeom>
                  <a:avLst/>
                  <a:gdLst>
                    <a:gd name="T0" fmla="*/ 19 w 64"/>
                    <a:gd name="T1" fmla="*/ 0 h 128"/>
                    <a:gd name="T2" fmla="*/ 59 w 64"/>
                    <a:gd name="T3" fmla="*/ 0 h 128"/>
                    <a:gd name="T4" fmla="*/ 46 w 64"/>
                    <a:gd name="T5" fmla="*/ 30 h 128"/>
                    <a:gd name="T6" fmla="*/ 64 w 64"/>
                    <a:gd name="T7" fmla="*/ 30 h 128"/>
                    <a:gd name="T8" fmla="*/ 32 w 64"/>
                    <a:gd name="T9" fmla="*/ 76 h 128"/>
                    <a:gd name="T10" fmla="*/ 51 w 64"/>
                    <a:gd name="T11" fmla="*/ 76 h 128"/>
                    <a:gd name="T12" fmla="*/ 19 w 64"/>
                    <a:gd name="T13" fmla="*/ 128 h 128"/>
                    <a:gd name="T14" fmla="*/ 19 w 64"/>
                    <a:gd name="T15" fmla="*/ 92 h 128"/>
                    <a:gd name="T16" fmla="*/ 0 w 64"/>
                    <a:gd name="T17" fmla="*/ 92 h 128"/>
                    <a:gd name="T18" fmla="*/ 18 w 64"/>
                    <a:gd name="T19" fmla="*/ 47 h 128"/>
                    <a:gd name="T20" fmla="*/ 0 w 64"/>
                    <a:gd name="T21" fmla="*/ 47 h 128"/>
                    <a:gd name="T22" fmla="*/ 19 w 64"/>
                    <a:gd name="T23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4" h="128">
                      <a:moveTo>
                        <a:pt x="19" y="0"/>
                      </a:moveTo>
                      <a:lnTo>
                        <a:pt x="59" y="0"/>
                      </a:lnTo>
                      <a:lnTo>
                        <a:pt x="46" y="30"/>
                      </a:lnTo>
                      <a:lnTo>
                        <a:pt x="64" y="30"/>
                      </a:lnTo>
                      <a:lnTo>
                        <a:pt x="32" y="76"/>
                      </a:lnTo>
                      <a:lnTo>
                        <a:pt x="51" y="76"/>
                      </a:lnTo>
                      <a:lnTo>
                        <a:pt x="19" y="128"/>
                      </a:lnTo>
                      <a:lnTo>
                        <a:pt x="19" y="92"/>
                      </a:lnTo>
                      <a:lnTo>
                        <a:pt x="0" y="92"/>
                      </a:lnTo>
                      <a:lnTo>
                        <a:pt x="18" y="47"/>
                      </a:lnTo>
                      <a:lnTo>
                        <a:pt x="0" y="47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5"/>
                  </a:solidFill>
                </a:ln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 defTabSz="457200"/>
                  <a:endParaRPr lang="zh-CN" altLang="en-US" dirty="0">
                    <a:solidFill>
                      <a:schemeClr val="lt1"/>
                    </a:solidFill>
                    <a:latin typeface="汉仪综艺体简" panose="02010609000101010101" pitchFamily="49" charset="-122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7" name="组合 16"/>
            <p:cNvGrpSpPr/>
            <p:nvPr/>
          </p:nvGrpSpPr>
          <p:grpSpPr>
            <a:xfrm>
              <a:off x="3829399" y="3299019"/>
              <a:ext cx="412686" cy="369332"/>
              <a:chOff x="4433639" y="2780791"/>
              <a:chExt cx="3292726" cy="2934512"/>
            </a:xfrm>
            <a:solidFill>
              <a:schemeClr val="accent5"/>
            </a:solidFill>
          </p:grpSpPr>
          <p:sp>
            <p:nvSpPr>
              <p:cNvPr id="18" name="Freeform 10"/>
              <p:cNvSpPr>
                <a:spLocks noEditPoints="1"/>
              </p:cNvSpPr>
              <p:nvPr/>
            </p:nvSpPr>
            <p:spPr bwMode="auto">
              <a:xfrm>
                <a:off x="4433639" y="2974014"/>
                <a:ext cx="3292726" cy="1741231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392" tIns="45697" rIns="91392" bIns="45697" numCol="1" anchor="t" anchorCtr="0" compatLnSpc="1"/>
              <a:lstStyle/>
              <a:p>
                <a:endParaRPr lang="zh-CN" altLang="en-US" sz="2400" dirty="0"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5004103" y="2780791"/>
                <a:ext cx="2151792" cy="2934512"/>
                <a:chOff x="4870417" y="2546803"/>
                <a:chExt cx="2152829" cy="2935530"/>
              </a:xfrm>
              <a:grpFill/>
            </p:grpSpPr>
            <p:sp>
              <p:nvSpPr>
                <p:cNvPr id="20" name="Freeform 9"/>
                <p:cNvSpPr>
                  <a:spLocks noEditPoints="1"/>
                </p:cNvSpPr>
                <p:nvPr/>
              </p:nvSpPr>
              <p:spPr bwMode="auto">
                <a:xfrm>
                  <a:off x="4870417" y="2546803"/>
                  <a:ext cx="2152829" cy="2935530"/>
                </a:xfrm>
                <a:custGeom>
                  <a:avLst/>
                  <a:gdLst>
                    <a:gd name="T0" fmla="*/ 222 w 597"/>
                    <a:gd name="T1" fmla="*/ 575 h 814"/>
                    <a:gd name="T2" fmla="*/ 253 w 597"/>
                    <a:gd name="T3" fmla="*/ 598 h 814"/>
                    <a:gd name="T4" fmla="*/ 344 w 597"/>
                    <a:gd name="T5" fmla="*/ 598 h 814"/>
                    <a:gd name="T6" fmla="*/ 375 w 597"/>
                    <a:gd name="T7" fmla="*/ 575 h 814"/>
                    <a:gd name="T8" fmla="*/ 414 w 597"/>
                    <a:gd name="T9" fmla="*/ 509 h 814"/>
                    <a:gd name="T10" fmla="*/ 539 w 597"/>
                    <a:gd name="T11" fmla="*/ 298 h 814"/>
                    <a:gd name="T12" fmla="*/ 298 w 597"/>
                    <a:gd name="T13" fmla="*/ 57 h 814"/>
                    <a:gd name="T14" fmla="*/ 57 w 597"/>
                    <a:gd name="T15" fmla="*/ 298 h 814"/>
                    <a:gd name="T16" fmla="*/ 183 w 597"/>
                    <a:gd name="T17" fmla="*/ 509 h 814"/>
                    <a:gd name="T18" fmla="*/ 222 w 597"/>
                    <a:gd name="T19" fmla="*/ 575 h 814"/>
                    <a:gd name="T20" fmla="*/ 354 w 597"/>
                    <a:gd name="T21" fmla="*/ 782 h 814"/>
                    <a:gd name="T22" fmla="*/ 314 w 597"/>
                    <a:gd name="T23" fmla="*/ 814 h 814"/>
                    <a:gd name="T24" fmla="*/ 282 w 597"/>
                    <a:gd name="T25" fmla="*/ 814 h 814"/>
                    <a:gd name="T26" fmla="*/ 242 w 597"/>
                    <a:gd name="T27" fmla="*/ 782 h 814"/>
                    <a:gd name="T28" fmla="*/ 226 w 597"/>
                    <a:gd name="T29" fmla="*/ 782 h 814"/>
                    <a:gd name="T30" fmla="*/ 165 w 597"/>
                    <a:gd name="T31" fmla="*/ 722 h 814"/>
                    <a:gd name="T32" fmla="*/ 165 w 597"/>
                    <a:gd name="T33" fmla="*/ 576 h 814"/>
                    <a:gd name="T34" fmla="*/ 155 w 597"/>
                    <a:gd name="T35" fmla="*/ 559 h 814"/>
                    <a:gd name="T36" fmla="*/ 0 w 597"/>
                    <a:gd name="T37" fmla="*/ 298 h 814"/>
                    <a:gd name="T38" fmla="*/ 298 w 597"/>
                    <a:gd name="T39" fmla="*/ 0 h 814"/>
                    <a:gd name="T40" fmla="*/ 597 w 597"/>
                    <a:gd name="T41" fmla="*/ 298 h 814"/>
                    <a:gd name="T42" fmla="*/ 441 w 597"/>
                    <a:gd name="T43" fmla="*/ 559 h 814"/>
                    <a:gd name="T44" fmla="*/ 431 w 597"/>
                    <a:gd name="T45" fmla="*/ 576 h 814"/>
                    <a:gd name="T46" fmla="*/ 432 w 597"/>
                    <a:gd name="T47" fmla="*/ 722 h 814"/>
                    <a:gd name="T48" fmla="*/ 371 w 597"/>
                    <a:gd name="T49" fmla="*/ 782 h 814"/>
                    <a:gd name="T50" fmla="*/ 354 w 597"/>
                    <a:gd name="T51" fmla="*/ 782 h 8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97" h="814">
                      <a:moveTo>
                        <a:pt x="222" y="575"/>
                      </a:moveTo>
                      <a:cubicBezTo>
                        <a:pt x="224" y="589"/>
                        <a:pt x="238" y="598"/>
                        <a:pt x="253" y="598"/>
                      </a:cubicBezTo>
                      <a:cubicBezTo>
                        <a:pt x="344" y="598"/>
                        <a:pt x="344" y="598"/>
                        <a:pt x="344" y="598"/>
                      </a:cubicBezTo>
                      <a:cubicBezTo>
                        <a:pt x="358" y="598"/>
                        <a:pt x="373" y="589"/>
                        <a:pt x="375" y="575"/>
                      </a:cubicBezTo>
                      <a:cubicBezTo>
                        <a:pt x="377" y="547"/>
                        <a:pt x="390" y="523"/>
                        <a:pt x="414" y="509"/>
                      </a:cubicBezTo>
                      <a:cubicBezTo>
                        <a:pt x="491" y="467"/>
                        <a:pt x="539" y="386"/>
                        <a:pt x="539" y="298"/>
                      </a:cubicBezTo>
                      <a:cubicBezTo>
                        <a:pt x="539" y="165"/>
                        <a:pt x="431" y="57"/>
                        <a:pt x="298" y="57"/>
                      </a:cubicBezTo>
                      <a:cubicBezTo>
                        <a:pt x="165" y="57"/>
                        <a:pt x="57" y="165"/>
                        <a:pt x="57" y="298"/>
                      </a:cubicBezTo>
                      <a:cubicBezTo>
                        <a:pt x="57" y="386"/>
                        <a:pt x="105" y="467"/>
                        <a:pt x="183" y="509"/>
                      </a:cubicBezTo>
                      <a:cubicBezTo>
                        <a:pt x="207" y="523"/>
                        <a:pt x="219" y="547"/>
                        <a:pt x="222" y="575"/>
                      </a:cubicBezTo>
                      <a:close/>
                      <a:moveTo>
                        <a:pt x="354" y="782"/>
                      </a:moveTo>
                      <a:cubicBezTo>
                        <a:pt x="350" y="800"/>
                        <a:pt x="334" y="814"/>
                        <a:pt x="314" y="814"/>
                      </a:cubicBezTo>
                      <a:cubicBezTo>
                        <a:pt x="282" y="814"/>
                        <a:pt x="282" y="814"/>
                        <a:pt x="282" y="814"/>
                      </a:cubicBezTo>
                      <a:cubicBezTo>
                        <a:pt x="263" y="814"/>
                        <a:pt x="247" y="800"/>
                        <a:pt x="242" y="782"/>
                      </a:cubicBezTo>
                      <a:cubicBezTo>
                        <a:pt x="226" y="782"/>
                        <a:pt x="226" y="782"/>
                        <a:pt x="226" y="782"/>
                      </a:cubicBezTo>
                      <a:cubicBezTo>
                        <a:pt x="193" y="782"/>
                        <a:pt x="165" y="755"/>
                        <a:pt x="165" y="722"/>
                      </a:cubicBezTo>
                      <a:cubicBezTo>
                        <a:pt x="165" y="576"/>
                        <a:pt x="165" y="576"/>
                        <a:pt x="165" y="576"/>
                      </a:cubicBezTo>
                      <a:cubicBezTo>
                        <a:pt x="165" y="569"/>
                        <a:pt x="162" y="563"/>
                        <a:pt x="155" y="559"/>
                      </a:cubicBezTo>
                      <a:cubicBezTo>
                        <a:pt x="60" y="507"/>
                        <a:pt x="0" y="407"/>
                        <a:pt x="0" y="298"/>
                      </a:cubicBezTo>
                      <a:cubicBezTo>
                        <a:pt x="0" y="133"/>
                        <a:pt x="134" y="0"/>
                        <a:pt x="298" y="0"/>
                      </a:cubicBezTo>
                      <a:cubicBezTo>
                        <a:pt x="463" y="0"/>
                        <a:pt x="597" y="133"/>
                        <a:pt x="597" y="298"/>
                      </a:cubicBezTo>
                      <a:cubicBezTo>
                        <a:pt x="597" y="407"/>
                        <a:pt x="537" y="507"/>
                        <a:pt x="441" y="559"/>
                      </a:cubicBezTo>
                      <a:cubicBezTo>
                        <a:pt x="435" y="563"/>
                        <a:pt x="431" y="569"/>
                        <a:pt x="431" y="576"/>
                      </a:cubicBezTo>
                      <a:cubicBezTo>
                        <a:pt x="432" y="722"/>
                        <a:pt x="432" y="722"/>
                        <a:pt x="432" y="722"/>
                      </a:cubicBezTo>
                      <a:cubicBezTo>
                        <a:pt x="432" y="755"/>
                        <a:pt x="404" y="782"/>
                        <a:pt x="371" y="782"/>
                      </a:cubicBezTo>
                      <a:cubicBezTo>
                        <a:pt x="354" y="782"/>
                        <a:pt x="354" y="782"/>
                        <a:pt x="354" y="782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5"/>
                  </a:solidFill>
                </a:ln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 defTabSz="457200"/>
                  <a:endParaRPr lang="zh-CN" altLang="en-US" dirty="0">
                    <a:solidFill>
                      <a:schemeClr val="lt1"/>
                    </a:solidFill>
                    <a:latin typeface="汉仪综艺体简" panose="0201060900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 134"/>
                <p:cNvSpPr/>
                <p:nvPr/>
              </p:nvSpPr>
              <p:spPr bwMode="auto">
                <a:xfrm>
                  <a:off x="5743262" y="3257509"/>
                  <a:ext cx="407143" cy="814266"/>
                </a:xfrm>
                <a:custGeom>
                  <a:avLst/>
                  <a:gdLst>
                    <a:gd name="T0" fmla="*/ 19 w 64"/>
                    <a:gd name="T1" fmla="*/ 0 h 128"/>
                    <a:gd name="T2" fmla="*/ 59 w 64"/>
                    <a:gd name="T3" fmla="*/ 0 h 128"/>
                    <a:gd name="T4" fmla="*/ 46 w 64"/>
                    <a:gd name="T5" fmla="*/ 30 h 128"/>
                    <a:gd name="T6" fmla="*/ 64 w 64"/>
                    <a:gd name="T7" fmla="*/ 30 h 128"/>
                    <a:gd name="T8" fmla="*/ 32 w 64"/>
                    <a:gd name="T9" fmla="*/ 76 h 128"/>
                    <a:gd name="T10" fmla="*/ 51 w 64"/>
                    <a:gd name="T11" fmla="*/ 76 h 128"/>
                    <a:gd name="T12" fmla="*/ 19 w 64"/>
                    <a:gd name="T13" fmla="*/ 128 h 128"/>
                    <a:gd name="T14" fmla="*/ 19 w 64"/>
                    <a:gd name="T15" fmla="*/ 92 h 128"/>
                    <a:gd name="T16" fmla="*/ 0 w 64"/>
                    <a:gd name="T17" fmla="*/ 92 h 128"/>
                    <a:gd name="T18" fmla="*/ 18 w 64"/>
                    <a:gd name="T19" fmla="*/ 47 h 128"/>
                    <a:gd name="T20" fmla="*/ 0 w 64"/>
                    <a:gd name="T21" fmla="*/ 47 h 128"/>
                    <a:gd name="T22" fmla="*/ 19 w 64"/>
                    <a:gd name="T23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4" h="128">
                      <a:moveTo>
                        <a:pt x="19" y="0"/>
                      </a:moveTo>
                      <a:lnTo>
                        <a:pt x="59" y="0"/>
                      </a:lnTo>
                      <a:lnTo>
                        <a:pt x="46" y="30"/>
                      </a:lnTo>
                      <a:lnTo>
                        <a:pt x="64" y="30"/>
                      </a:lnTo>
                      <a:lnTo>
                        <a:pt x="32" y="76"/>
                      </a:lnTo>
                      <a:lnTo>
                        <a:pt x="51" y="76"/>
                      </a:lnTo>
                      <a:lnTo>
                        <a:pt x="19" y="128"/>
                      </a:lnTo>
                      <a:lnTo>
                        <a:pt x="19" y="92"/>
                      </a:lnTo>
                      <a:lnTo>
                        <a:pt x="0" y="92"/>
                      </a:lnTo>
                      <a:lnTo>
                        <a:pt x="18" y="47"/>
                      </a:lnTo>
                      <a:lnTo>
                        <a:pt x="0" y="47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5"/>
                  </a:solidFill>
                </a:ln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 defTabSz="457200"/>
                  <a:endParaRPr lang="zh-CN" altLang="en-US" dirty="0">
                    <a:solidFill>
                      <a:schemeClr val="lt1"/>
                    </a:solidFill>
                    <a:latin typeface="汉仪综艺体简" panose="02010609000101010101" pitchFamily="49" charset="-122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2" name="组合 21"/>
            <p:cNvGrpSpPr/>
            <p:nvPr/>
          </p:nvGrpSpPr>
          <p:grpSpPr>
            <a:xfrm>
              <a:off x="3829399" y="4564500"/>
              <a:ext cx="412686" cy="369332"/>
              <a:chOff x="4433639" y="2780791"/>
              <a:chExt cx="3292726" cy="2934512"/>
            </a:xfrm>
            <a:solidFill>
              <a:schemeClr val="accent5"/>
            </a:solidFill>
          </p:grpSpPr>
          <p:sp>
            <p:nvSpPr>
              <p:cNvPr id="23" name="Freeform 10"/>
              <p:cNvSpPr>
                <a:spLocks noEditPoints="1"/>
              </p:cNvSpPr>
              <p:nvPr/>
            </p:nvSpPr>
            <p:spPr bwMode="auto">
              <a:xfrm>
                <a:off x="4433639" y="2974014"/>
                <a:ext cx="3292726" cy="1741231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392" tIns="45697" rIns="91392" bIns="45697" numCol="1" anchor="t" anchorCtr="0" compatLnSpc="1"/>
              <a:lstStyle/>
              <a:p>
                <a:endParaRPr lang="zh-CN" altLang="en-US" sz="2400" dirty="0"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5004103" y="2780791"/>
                <a:ext cx="2151792" cy="2934512"/>
                <a:chOff x="4870417" y="2546803"/>
                <a:chExt cx="2152829" cy="2935530"/>
              </a:xfrm>
              <a:grpFill/>
            </p:grpSpPr>
            <p:sp>
              <p:nvSpPr>
                <p:cNvPr id="25" name="Freeform 9"/>
                <p:cNvSpPr>
                  <a:spLocks noEditPoints="1"/>
                </p:cNvSpPr>
                <p:nvPr/>
              </p:nvSpPr>
              <p:spPr bwMode="auto">
                <a:xfrm>
                  <a:off x="4870417" y="2546803"/>
                  <a:ext cx="2152829" cy="2935530"/>
                </a:xfrm>
                <a:custGeom>
                  <a:avLst/>
                  <a:gdLst>
                    <a:gd name="T0" fmla="*/ 222 w 597"/>
                    <a:gd name="T1" fmla="*/ 575 h 814"/>
                    <a:gd name="T2" fmla="*/ 253 w 597"/>
                    <a:gd name="T3" fmla="*/ 598 h 814"/>
                    <a:gd name="T4" fmla="*/ 344 w 597"/>
                    <a:gd name="T5" fmla="*/ 598 h 814"/>
                    <a:gd name="T6" fmla="*/ 375 w 597"/>
                    <a:gd name="T7" fmla="*/ 575 h 814"/>
                    <a:gd name="T8" fmla="*/ 414 w 597"/>
                    <a:gd name="T9" fmla="*/ 509 h 814"/>
                    <a:gd name="T10" fmla="*/ 539 w 597"/>
                    <a:gd name="T11" fmla="*/ 298 h 814"/>
                    <a:gd name="T12" fmla="*/ 298 w 597"/>
                    <a:gd name="T13" fmla="*/ 57 h 814"/>
                    <a:gd name="T14" fmla="*/ 57 w 597"/>
                    <a:gd name="T15" fmla="*/ 298 h 814"/>
                    <a:gd name="T16" fmla="*/ 183 w 597"/>
                    <a:gd name="T17" fmla="*/ 509 h 814"/>
                    <a:gd name="T18" fmla="*/ 222 w 597"/>
                    <a:gd name="T19" fmla="*/ 575 h 814"/>
                    <a:gd name="T20" fmla="*/ 354 w 597"/>
                    <a:gd name="T21" fmla="*/ 782 h 814"/>
                    <a:gd name="T22" fmla="*/ 314 w 597"/>
                    <a:gd name="T23" fmla="*/ 814 h 814"/>
                    <a:gd name="T24" fmla="*/ 282 w 597"/>
                    <a:gd name="T25" fmla="*/ 814 h 814"/>
                    <a:gd name="T26" fmla="*/ 242 w 597"/>
                    <a:gd name="T27" fmla="*/ 782 h 814"/>
                    <a:gd name="T28" fmla="*/ 226 w 597"/>
                    <a:gd name="T29" fmla="*/ 782 h 814"/>
                    <a:gd name="T30" fmla="*/ 165 w 597"/>
                    <a:gd name="T31" fmla="*/ 722 h 814"/>
                    <a:gd name="T32" fmla="*/ 165 w 597"/>
                    <a:gd name="T33" fmla="*/ 576 h 814"/>
                    <a:gd name="T34" fmla="*/ 155 w 597"/>
                    <a:gd name="T35" fmla="*/ 559 h 814"/>
                    <a:gd name="T36" fmla="*/ 0 w 597"/>
                    <a:gd name="T37" fmla="*/ 298 h 814"/>
                    <a:gd name="T38" fmla="*/ 298 w 597"/>
                    <a:gd name="T39" fmla="*/ 0 h 814"/>
                    <a:gd name="T40" fmla="*/ 597 w 597"/>
                    <a:gd name="T41" fmla="*/ 298 h 814"/>
                    <a:gd name="T42" fmla="*/ 441 w 597"/>
                    <a:gd name="T43" fmla="*/ 559 h 814"/>
                    <a:gd name="T44" fmla="*/ 431 w 597"/>
                    <a:gd name="T45" fmla="*/ 576 h 814"/>
                    <a:gd name="T46" fmla="*/ 432 w 597"/>
                    <a:gd name="T47" fmla="*/ 722 h 814"/>
                    <a:gd name="T48" fmla="*/ 371 w 597"/>
                    <a:gd name="T49" fmla="*/ 782 h 814"/>
                    <a:gd name="T50" fmla="*/ 354 w 597"/>
                    <a:gd name="T51" fmla="*/ 782 h 8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97" h="814">
                      <a:moveTo>
                        <a:pt x="222" y="575"/>
                      </a:moveTo>
                      <a:cubicBezTo>
                        <a:pt x="224" y="589"/>
                        <a:pt x="238" y="598"/>
                        <a:pt x="253" y="598"/>
                      </a:cubicBezTo>
                      <a:cubicBezTo>
                        <a:pt x="344" y="598"/>
                        <a:pt x="344" y="598"/>
                        <a:pt x="344" y="598"/>
                      </a:cubicBezTo>
                      <a:cubicBezTo>
                        <a:pt x="358" y="598"/>
                        <a:pt x="373" y="589"/>
                        <a:pt x="375" y="575"/>
                      </a:cubicBezTo>
                      <a:cubicBezTo>
                        <a:pt x="377" y="547"/>
                        <a:pt x="390" y="523"/>
                        <a:pt x="414" y="509"/>
                      </a:cubicBezTo>
                      <a:cubicBezTo>
                        <a:pt x="491" y="467"/>
                        <a:pt x="539" y="386"/>
                        <a:pt x="539" y="298"/>
                      </a:cubicBezTo>
                      <a:cubicBezTo>
                        <a:pt x="539" y="165"/>
                        <a:pt x="431" y="57"/>
                        <a:pt x="298" y="57"/>
                      </a:cubicBezTo>
                      <a:cubicBezTo>
                        <a:pt x="165" y="57"/>
                        <a:pt x="57" y="165"/>
                        <a:pt x="57" y="298"/>
                      </a:cubicBezTo>
                      <a:cubicBezTo>
                        <a:pt x="57" y="386"/>
                        <a:pt x="105" y="467"/>
                        <a:pt x="183" y="509"/>
                      </a:cubicBezTo>
                      <a:cubicBezTo>
                        <a:pt x="207" y="523"/>
                        <a:pt x="219" y="547"/>
                        <a:pt x="222" y="575"/>
                      </a:cubicBezTo>
                      <a:close/>
                      <a:moveTo>
                        <a:pt x="354" y="782"/>
                      </a:moveTo>
                      <a:cubicBezTo>
                        <a:pt x="350" y="800"/>
                        <a:pt x="334" y="814"/>
                        <a:pt x="314" y="814"/>
                      </a:cubicBezTo>
                      <a:cubicBezTo>
                        <a:pt x="282" y="814"/>
                        <a:pt x="282" y="814"/>
                        <a:pt x="282" y="814"/>
                      </a:cubicBezTo>
                      <a:cubicBezTo>
                        <a:pt x="263" y="814"/>
                        <a:pt x="247" y="800"/>
                        <a:pt x="242" y="782"/>
                      </a:cubicBezTo>
                      <a:cubicBezTo>
                        <a:pt x="226" y="782"/>
                        <a:pt x="226" y="782"/>
                        <a:pt x="226" y="782"/>
                      </a:cubicBezTo>
                      <a:cubicBezTo>
                        <a:pt x="193" y="782"/>
                        <a:pt x="165" y="755"/>
                        <a:pt x="165" y="722"/>
                      </a:cubicBezTo>
                      <a:cubicBezTo>
                        <a:pt x="165" y="576"/>
                        <a:pt x="165" y="576"/>
                        <a:pt x="165" y="576"/>
                      </a:cubicBezTo>
                      <a:cubicBezTo>
                        <a:pt x="165" y="569"/>
                        <a:pt x="162" y="563"/>
                        <a:pt x="155" y="559"/>
                      </a:cubicBezTo>
                      <a:cubicBezTo>
                        <a:pt x="60" y="507"/>
                        <a:pt x="0" y="407"/>
                        <a:pt x="0" y="298"/>
                      </a:cubicBezTo>
                      <a:cubicBezTo>
                        <a:pt x="0" y="133"/>
                        <a:pt x="134" y="0"/>
                        <a:pt x="298" y="0"/>
                      </a:cubicBezTo>
                      <a:cubicBezTo>
                        <a:pt x="463" y="0"/>
                        <a:pt x="597" y="133"/>
                        <a:pt x="597" y="298"/>
                      </a:cubicBezTo>
                      <a:cubicBezTo>
                        <a:pt x="597" y="407"/>
                        <a:pt x="537" y="507"/>
                        <a:pt x="441" y="559"/>
                      </a:cubicBezTo>
                      <a:cubicBezTo>
                        <a:pt x="435" y="563"/>
                        <a:pt x="431" y="569"/>
                        <a:pt x="431" y="576"/>
                      </a:cubicBezTo>
                      <a:cubicBezTo>
                        <a:pt x="432" y="722"/>
                        <a:pt x="432" y="722"/>
                        <a:pt x="432" y="722"/>
                      </a:cubicBezTo>
                      <a:cubicBezTo>
                        <a:pt x="432" y="755"/>
                        <a:pt x="404" y="782"/>
                        <a:pt x="371" y="782"/>
                      </a:cubicBezTo>
                      <a:cubicBezTo>
                        <a:pt x="354" y="782"/>
                        <a:pt x="354" y="782"/>
                        <a:pt x="354" y="782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5"/>
                  </a:solidFill>
                </a:ln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 defTabSz="457200"/>
                  <a:endParaRPr lang="zh-CN" altLang="en-US" dirty="0">
                    <a:solidFill>
                      <a:schemeClr val="lt1"/>
                    </a:solidFill>
                    <a:latin typeface="汉仪综艺体简" panose="0201060900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34"/>
                <p:cNvSpPr/>
                <p:nvPr/>
              </p:nvSpPr>
              <p:spPr bwMode="auto">
                <a:xfrm>
                  <a:off x="5743262" y="3257509"/>
                  <a:ext cx="407143" cy="814266"/>
                </a:xfrm>
                <a:custGeom>
                  <a:avLst/>
                  <a:gdLst>
                    <a:gd name="T0" fmla="*/ 19 w 64"/>
                    <a:gd name="T1" fmla="*/ 0 h 128"/>
                    <a:gd name="T2" fmla="*/ 59 w 64"/>
                    <a:gd name="T3" fmla="*/ 0 h 128"/>
                    <a:gd name="T4" fmla="*/ 46 w 64"/>
                    <a:gd name="T5" fmla="*/ 30 h 128"/>
                    <a:gd name="T6" fmla="*/ 64 w 64"/>
                    <a:gd name="T7" fmla="*/ 30 h 128"/>
                    <a:gd name="T8" fmla="*/ 32 w 64"/>
                    <a:gd name="T9" fmla="*/ 76 h 128"/>
                    <a:gd name="T10" fmla="*/ 51 w 64"/>
                    <a:gd name="T11" fmla="*/ 76 h 128"/>
                    <a:gd name="T12" fmla="*/ 19 w 64"/>
                    <a:gd name="T13" fmla="*/ 128 h 128"/>
                    <a:gd name="T14" fmla="*/ 19 w 64"/>
                    <a:gd name="T15" fmla="*/ 92 h 128"/>
                    <a:gd name="T16" fmla="*/ 0 w 64"/>
                    <a:gd name="T17" fmla="*/ 92 h 128"/>
                    <a:gd name="T18" fmla="*/ 18 w 64"/>
                    <a:gd name="T19" fmla="*/ 47 h 128"/>
                    <a:gd name="T20" fmla="*/ 0 w 64"/>
                    <a:gd name="T21" fmla="*/ 47 h 128"/>
                    <a:gd name="T22" fmla="*/ 19 w 64"/>
                    <a:gd name="T23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4" h="128">
                      <a:moveTo>
                        <a:pt x="19" y="0"/>
                      </a:moveTo>
                      <a:lnTo>
                        <a:pt x="59" y="0"/>
                      </a:lnTo>
                      <a:lnTo>
                        <a:pt x="46" y="30"/>
                      </a:lnTo>
                      <a:lnTo>
                        <a:pt x="64" y="30"/>
                      </a:lnTo>
                      <a:lnTo>
                        <a:pt x="32" y="76"/>
                      </a:lnTo>
                      <a:lnTo>
                        <a:pt x="51" y="76"/>
                      </a:lnTo>
                      <a:lnTo>
                        <a:pt x="19" y="128"/>
                      </a:lnTo>
                      <a:lnTo>
                        <a:pt x="19" y="92"/>
                      </a:lnTo>
                      <a:lnTo>
                        <a:pt x="0" y="92"/>
                      </a:lnTo>
                      <a:lnTo>
                        <a:pt x="18" y="47"/>
                      </a:lnTo>
                      <a:lnTo>
                        <a:pt x="0" y="47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5"/>
                  </a:solidFill>
                </a:ln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 defTabSz="457200"/>
                  <a:endParaRPr lang="zh-CN" altLang="en-US" dirty="0">
                    <a:solidFill>
                      <a:schemeClr val="lt1"/>
                    </a:solidFill>
                    <a:latin typeface="汉仪综艺体简" panose="02010609000101010101" pitchFamily="49" charset="-122"/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5" name="图片 4" descr="卡通人物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7911" y="1715609"/>
            <a:ext cx="3653754" cy="36537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4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/>
          <p:cNvSpPr/>
          <p:nvPr/>
        </p:nvSpPr>
        <p:spPr>
          <a:xfrm flipH="1">
            <a:off x="947735" y="2151937"/>
            <a:ext cx="5237404" cy="122893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汉仪综艺体简" panose="02010609000101010101" pitchFamily="49" charset="-122"/>
                <a:cs typeface="+mn-ea"/>
                <a:sym typeface="+mn-lt"/>
              </a:rPr>
              <a:t>完成和自己能力相适应的教学内容，充分展示不同的运球形式，体现学生个性化，发掘学生潜能。 </a:t>
            </a:r>
          </a:p>
        </p:txBody>
      </p:sp>
      <p:sp>
        <p:nvSpPr>
          <p:cNvPr id="12" name="矩形: 圆角 11"/>
          <p:cNvSpPr/>
          <p:nvPr/>
        </p:nvSpPr>
        <p:spPr>
          <a:xfrm flipH="1">
            <a:off x="947735" y="3988957"/>
            <a:ext cx="5323668" cy="122893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汉仪综艺体简" panose="02010609000101010101" pitchFamily="49" charset="-122"/>
                <a:cs typeface="+mn-ea"/>
                <a:sym typeface="+mn-lt"/>
              </a:rPr>
              <a:t>通过运球接力跑，体验到篮球的乐趣，发展学生力量素质，提高学生的练习兴趣。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692113" y="3205329"/>
            <a:ext cx="3572919" cy="1023178"/>
            <a:chOff x="1424694" y="3230331"/>
            <a:chExt cx="3572919" cy="1023178"/>
          </a:xfrm>
        </p:grpSpPr>
        <p:grpSp>
          <p:nvGrpSpPr>
            <p:cNvPr id="7" name="组合 6"/>
            <p:cNvGrpSpPr/>
            <p:nvPr/>
          </p:nvGrpSpPr>
          <p:grpSpPr>
            <a:xfrm>
              <a:off x="1424694" y="3328648"/>
              <a:ext cx="1204952" cy="915526"/>
              <a:chOff x="2094308" y="673431"/>
              <a:chExt cx="728311" cy="553373"/>
            </a:xfrm>
            <a:solidFill>
              <a:schemeClr val="accent5"/>
            </a:solidFill>
          </p:grpSpPr>
          <p:sp>
            <p:nvSpPr>
              <p:cNvPr id="9" name="Freeform 20"/>
              <p:cNvSpPr>
                <a:spLocks noEditPoints="1"/>
              </p:cNvSpPr>
              <p:nvPr/>
            </p:nvSpPr>
            <p:spPr bwMode="auto">
              <a:xfrm>
                <a:off x="2094308" y="747512"/>
                <a:ext cx="482863" cy="4792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6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Freeform 21"/>
              <p:cNvSpPr>
                <a:spLocks noEditPoints="1"/>
              </p:cNvSpPr>
              <p:nvPr/>
            </p:nvSpPr>
            <p:spPr bwMode="auto">
              <a:xfrm>
                <a:off x="2537007" y="673431"/>
                <a:ext cx="285612" cy="285612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 flipV="1">
              <a:off x="2612220" y="3230331"/>
              <a:ext cx="1204952" cy="915526"/>
              <a:chOff x="2094308" y="673431"/>
              <a:chExt cx="728311" cy="553373"/>
            </a:xfrm>
            <a:solidFill>
              <a:schemeClr val="accent3"/>
            </a:solidFill>
          </p:grpSpPr>
          <p:sp>
            <p:nvSpPr>
              <p:cNvPr id="15" name="Freeform 20"/>
              <p:cNvSpPr>
                <a:spLocks noEditPoints="1"/>
              </p:cNvSpPr>
              <p:nvPr/>
            </p:nvSpPr>
            <p:spPr bwMode="auto">
              <a:xfrm>
                <a:off x="2094308" y="747512"/>
                <a:ext cx="482863" cy="4792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6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Freeform 21"/>
              <p:cNvSpPr>
                <a:spLocks noEditPoints="1"/>
              </p:cNvSpPr>
              <p:nvPr/>
            </p:nvSpPr>
            <p:spPr bwMode="auto">
              <a:xfrm>
                <a:off x="2537007" y="673431"/>
                <a:ext cx="285612" cy="285612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3792661" y="3337983"/>
              <a:ext cx="1204952" cy="915526"/>
              <a:chOff x="2094308" y="673431"/>
              <a:chExt cx="728311" cy="553373"/>
            </a:xfrm>
            <a:solidFill>
              <a:schemeClr val="accent5"/>
            </a:solidFill>
          </p:grpSpPr>
          <p:sp>
            <p:nvSpPr>
              <p:cNvPr id="18" name="Freeform 20"/>
              <p:cNvSpPr>
                <a:spLocks noEditPoints="1"/>
              </p:cNvSpPr>
              <p:nvPr/>
            </p:nvSpPr>
            <p:spPr bwMode="auto">
              <a:xfrm>
                <a:off x="2094308" y="747512"/>
                <a:ext cx="482863" cy="4792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6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Freeform 21"/>
              <p:cNvSpPr>
                <a:spLocks noEditPoints="1"/>
              </p:cNvSpPr>
              <p:nvPr/>
            </p:nvSpPr>
            <p:spPr bwMode="auto">
              <a:xfrm>
                <a:off x="2537007" y="673431"/>
                <a:ext cx="285612" cy="285612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4" name="图片 3" descr="图片包含 桌子, 玩具, 蛋糕, 房间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403" y="1641216"/>
            <a:ext cx="4486747" cy="44867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 descr="图片包含 游戏机, 电脑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063" y="-580571"/>
            <a:ext cx="13224126" cy="7438571"/>
          </a:xfrm>
          <a:prstGeom prst="rect">
            <a:avLst/>
          </a:prstGeom>
        </p:spPr>
      </p:pic>
      <p:pic>
        <p:nvPicPr>
          <p:cNvPr id="7" name="图片 6" descr="图片包含 游戏机, 桌子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0" b="53227"/>
          <a:stretch>
            <a:fillRect/>
          </a:stretch>
        </p:blipFill>
        <p:spPr>
          <a:xfrm>
            <a:off x="9593942" y="0"/>
            <a:ext cx="2598057" cy="3207657"/>
          </a:xfrm>
          <a:prstGeom prst="rect">
            <a:avLst/>
          </a:prstGeom>
        </p:spPr>
      </p:pic>
      <p:pic>
        <p:nvPicPr>
          <p:cNvPr id="9" name="图片 8" descr="图片包含 游戏机, 画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9" r="66310"/>
          <a:stretch>
            <a:fillRect/>
          </a:stretch>
        </p:blipFill>
        <p:spPr>
          <a:xfrm>
            <a:off x="0" y="660708"/>
            <a:ext cx="4905829" cy="619729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413760" y="1611931"/>
            <a:ext cx="72335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i="1" spc="3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教法</a:t>
            </a:r>
            <a:r>
              <a:rPr lang="zh-CN" altLang="en-US" sz="8800" b="1" i="1" spc="300" dirty="0">
                <a:solidFill>
                  <a:srgbClr val="3787C4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与学法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146582" y="1062140"/>
            <a:ext cx="5767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i="1" spc="-300">
                <a:solidFill>
                  <a:srgbClr val="3787C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BASKETBALL DRIAN SAYS LESSONS</a:t>
            </a:r>
            <a:endParaRPr lang="zh-CN" altLang="en-US" b="1" i="1" spc="-300">
              <a:solidFill>
                <a:srgbClr val="3787C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86011" y="3160080"/>
            <a:ext cx="3206271" cy="2690926"/>
            <a:chOff x="5315039" y="3429000"/>
            <a:chExt cx="2851261" cy="2392977"/>
          </a:xfrm>
        </p:grpSpPr>
        <p:grpSp>
          <p:nvGrpSpPr>
            <p:cNvPr id="6" name="组合 5"/>
            <p:cNvGrpSpPr/>
            <p:nvPr/>
          </p:nvGrpSpPr>
          <p:grpSpPr>
            <a:xfrm>
              <a:off x="5894816" y="3454529"/>
              <a:ext cx="2271484" cy="2367448"/>
              <a:chOff x="7913582" y="3489291"/>
              <a:chExt cx="2271484" cy="2367448"/>
            </a:xfrm>
          </p:grpSpPr>
          <p:sp>
            <p:nvSpPr>
              <p:cNvPr id="18" name="shoot_119558"/>
              <p:cNvSpPr>
                <a:spLocks noChangeAspect="1"/>
              </p:cNvSpPr>
              <p:nvPr/>
            </p:nvSpPr>
            <p:spPr bwMode="auto">
              <a:xfrm flipH="1">
                <a:off x="7913582" y="3489291"/>
                <a:ext cx="2271484" cy="2367448"/>
              </a:xfrm>
              <a:custGeom>
                <a:avLst/>
                <a:gdLst>
                  <a:gd name="connsiteX0" fmla="*/ 440934 w 582941"/>
                  <a:gd name="connsiteY0" fmla="*/ 248531 h 607568"/>
                  <a:gd name="connsiteX1" fmla="*/ 516398 w 582941"/>
                  <a:gd name="connsiteY1" fmla="*/ 323866 h 607568"/>
                  <a:gd name="connsiteX2" fmla="*/ 404508 w 582941"/>
                  <a:gd name="connsiteY2" fmla="*/ 365599 h 607568"/>
                  <a:gd name="connsiteX3" fmla="*/ 440934 w 582941"/>
                  <a:gd name="connsiteY3" fmla="*/ 248531 h 607568"/>
                  <a:gd name="connsiteX4" fmla="*/ 399770 w 582941"/>
                  <a:gd name="connsiteY4" fmla="*/ 207603 h 607568"/>
                  <a:gd name="connsiteX5" fmla="*/ 416054 w 582941"/>
                  <a:gd name="connsiteY5" fmla="*/ 223861 h 607568"/>
                  <a:gd name="connsiteX6" fmla="*/ 369505 w 582941"/>
                  <a:gd name="connsiteY6" fmla="*/ 363129 h 607568"/>
                  <a:gd name="connsiteX7" fmla="*/ 283320 w 582941"/>
                  <a:gd name="connsiteY7" fmla="*/ 323864 h 607568"/>
                  <a:gd name="connsiteX8" fmla="*/ 582941 w 582941"/>
                  <a:gd name="connsiteY8" fmla="*/ 187655 h 607568"/>
                  <a:gd name="connsiteX9" fmla="*/ 541132 w 582941"/>
                  <a:gd name="connsiteY9" fmla="*/ 299197 h 607568"/>
                  <a:gd name="connsiteX10" fmla="*/ 465661 w 582941"/>
                  <a:gd name="connsiteY10" fmla="*/ 223864 h 607568"/>
                  <a:gd name="connsiteX11" fmla="*/ 582941 w 582941"/>
                  <a:gd name="connsiteY11" fmla="*/ 187655 h 607568"/>
                  <a:gd name="connsiteX12" fmla="*/ 31346 w 582941"/>
                  <a:gd name="connsiteY12" fmla="*/ 169851 h 607568"/>
                  <a:gd name="connsiteX13" fmla="*/ 62691 w 582941"/>
                  <a:gd name="connsiteY13" fmla="*/ 201149 h 607568"/>
                  <a:gd name="connsiteX14" fmla="*/ 62691 w 582941"/>
                  <a:gd name="connsiteY14" fmla="*/ 285225 h 607568"/>
                  <a:gd name="connsiteX15" fmla="*/ 96803 w 582941"/>
                  <a:gd name="connsiteY15" fmla="*/ 348896 h 607568"/>
                  <a:gd name="connsiteX16" fmla="*/ 156574 w 582941"/>
                  <a:gd name="connsiteY16" fmla="*/ 388633 h 607568"/>
                  <a:gd name="connsiteX17" fmla="*/ 134448 w 582941"/>
                  <a:gd name="connsiteY17" fmla="*/ 295658 h 607568"/>
                  <a:gd name="connsiteX18" fmla="*/ 153962 w 582941"/>
                  <a:gd name="connsiteY18" fmla="*/ 264360 h 607568"/>
                  <a:gd name="connsiteX19" fmla="*/ 184539 w 582941"/>
                  <a:gd name="connsiteY19" fmla="*/ 281543 h 607568"/>
                  <a:gd name="connsiteX20" fmla="*/ 217268 w 582941"/>
                  <a:gd name="connsiteY20" fmla="*/ 381422 h 607568"/>
                  <a:gd name="connsiteX21" fmla="*/ 224643 w 582941"/>
                  <a:gd name="connsiteY21" fmla="*/ 585782 h 607568"/>
                  <a:gd name="connsiteX22" fmla="*/ 219265 w 582941"/>
                  <a:gd name="connsiteY22" fmla="*/ 607568 h 607568"/>
                  <a:gd name="connsiteX23" fmla="*/ 62691 w 582941"/>
                  <a:gd name="connsiteY23" fmla="*/ 607568 h 607568"/>
                  <a:gd name="connsiteX24" fmla="*/ 112475 w 582941"/>
                  <a:gd name="connsiteY24" fmla="*/ 507996 h 607568"/>
                  <a:gd name="connsiteX25" fmla="*/ 101566 w 582941"/>
                  <a:gd name="connsiteY25" fmla="*/ 466725 h 607568"/>
                  <a:gd name="connsiteX26" fmla="*/ 52243 w 582941"/>
                  <a:gd name="connsiteY26" fmla="*/ 433893 h 607568"/>
                  <a:gd name="connsiteX27" fmla="*/ 23356 w 582941"/>
                  <a:gd name="connsiteY27" fmla="*/ 396151 h 607568"/>
                  <a:gd name="connsiteX28" fmla="*/ 3842 w 582941"/>
                  <a:gd name="connsiteY28" fmla="*/ 337389 h 607568"/>
                  <a:gd name="connsiteX29" fmla="*/ 0 w 582941"/>
                  <a:gd name="connsiteY29" fmla="*/ 314376 h 607568"/>
                  <a:gd name="connsiteX30" fmla="*/ 0 w 582941"/>
                  <a:gd name="connsiteY30" fmla="*/ 201149 h 607568"/>
                  <a:gd name="connsiteX31" fmla="*/ 31346 w 582941"/>
                  <a:gd name="connsiteY31" fmla="*/ 169851 h 607568"/>
                  <a:gd name="connsiteX32" fmla="*/ 358768 w 582941"/>
                  <a:gd name="connsiteY32" fmla="*/ 166464 h 607568"/>
                  <a:gd name="connsiteX33" fmla="*/ 375055 w 582941"/>
                  <a:gd name="connsiteY33" fmla="*/ 182730 h 607568"/>
                  <a:gd name="connsiteX34" fmla="*/ 258583 w 582941"/>
                  <a:gd name="connsiteY34" fmla="*/ 299197 h 607568"/>
                  <a:gd name="connsiteX35" fmla="*/ 219247 w 582941"/>
                  <a:gd name="connsiteY35" fmla="*/ 213112 h 607568"/>
                  <a:gd name="connsiteX36" fmla="*/ 229850 w 582941"/>
                  <a:gd name="connsiteY36" fmla="*/ 213419 h 607568"/>
                  <a:gd name="connsiteX37" fmla="*/ 358768 w 582941"/>
                  <a:gd name="connsiteY37" fmla="*/ 166464 h 607568"/>
                  <a:gd name="connsiteX38" fmla="*/ 541135 w 582941"/>
                  <a:gd name="connsiteY38" fmla="*/ 66402 h 607568"/>
                  <a:gd name="connsiteX39" fmla="*/ 580471 w 582941"/>
                  <a:gd name="connsiteY39" fmla="*/ 152495 h 607568"/>
                  <a:gd name="connsiteX40" fmla="*/ 440797 w 582941"/>
                  <a:gd name="connsiteY40" fmla="*/ 198994 h 607568"/>
                  <a:gd name="connsiteX41" fmla="*/ 424663 w 582941"/>
                  <a:gd name="connsiteY41" fmla="*/ 182727 h 607568"/>
                  <a:gd name="connsiteX42" fmla="*/ 258561 w 582941"/>
                  <a:gd name="connsiteY42" fmla="*/ 66402 h 607568"/>
                  <a:gd name="connsiteX43" fmla="*/ 333986 w 582941"/>
                  <a:gd name="connsiteY43" fmla="*/ 141735 h 607568"/>
                  <a:gd name="connsiteX44" fmla="*/ 216777 w 582941"/>
                  <a:gd name="connsiteY44" fmla="*/ 178097 h 607568"/>
                  <a:gd name="connsiteX45" fmla="*/ 258561 w 582941"/>
                  <a:gd name="connsiteY45" fmla="*/ 66402 h 607568"/>
                  <a:gd name="connsiteX46" fmla="*/ 430213 w 582941"/>
                  <a:gd name="connsiteY46" fmla="*/ 2470 h 607568"/>
                  <a:gd name="connsiteX47" fmla="*/ 516398 w 582941"/>
                  <a:gd name="connsiteY47" fmla="*/ 41735 h 607568"/>
                  <a:gd name="connsiteX48" fmla="*/ 399795 w 582941"/>
                  <a:gd name="connsiteY48" fmla="*/ 157996 h 607568"/>
                  <a:gd name="connsiteX49" fmla="*/ 383664 w 582941"/>
                  <a:gd name="connsiteY49" fmla="*/ 141738 h 607568"/>
                  <a:gd name="connsiteX50" fmla="*/ 430213 w 582941"/>
                  <a:gd name="connsiteY50" fmla="*/ 2470 h 607568"/>
                  <a:gd name="connsiteX51" fmla="*/ 395141 w 582941"/>
                  <a:gd name="connsiteY51" fmla="*/ 0 h 607568"/>
                  <a:gd name="connsiteX52" fmla="*/ 358738 w 582941"/>
                  <a:gd name="connsiteY52" fmla="*/ 117068 h 607568"/>
                  <a:gd name="connsiteX53" fmla="*/ 283320 w 582941"/>
                  <a:gd name="connsiteY53" fmla="*/ 41733 h 607568"/>
                  <a:gd name="connsiteX54" fmla="*/ 395141 w 582941"/>
                  <a:gd name="connsiteY54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582941" h="607568">
                    <a:moveTo>
                      <a:pt x="440934" y="248531"/>
                    </a:moveTo>
                    <a:lnTo>
                      <a:pt x="516398" y="323866"/>
                    </a:lnTo>
                    <a:cubicBezTo>
                      <a:pt x="483969" y="350716"/>
                      <a:pt x="444315" y="364525"/>
                      <a:pt x="404508" y="365599"/>
                    </a:cubicBezTo>
                    <a:cubicBezTo>
                      <a:pt x="401588" y="323712"/>
                      <a:pt x="414806" y="280905"/>
                      <a:pt x="440934" y="248531"/>
                    </a:cubicBezTo>
                    <a:close/>
                    <a:moveTo>
                      <a:pt x="399770" y="207603"/>
                    </a:moveTo>
                    <a:lnTo>
                      <a:pt x="416054" y="223861"/>
                    </a:lnTo>
                    <a:cubicBezTo>
                      <a:pt x="383485" y="262513"/>
                      <a:pt x="366740" y="312207"/>
                      <a:pt x="369505" y="363129"/>
                    </a:cubicBezTo>
                    <a:cubicBezTo>
                      <a:pt x="338626" y="357914"/>
                      <a:pt x="308822" y="344877"/>
                      <a:pt x="283320" y="323864"/>
                    </a:cubicBezTo>
                    <a:close/>
                    <a:moveTo>
                      <a:pt x="582941" y="187655"/>
                    </a:moveTo>
                    <a:cubicBezTo>
                      <a:pt x="581865" y="227393"/>
                      <a:pt x="568031" y="266824"/>
                      <a:pt x="541132" y="299197"/>
                    </a:cubicBezTo>
                    <a:lnTo>
                      <a:pt x="465661" y="223864"/>
                    </a:lnTo>
                    <a:cubicBezTo>
                      <a:pt x="498094" y="197781"/>
                      <a:pt x="540979" y="184740"/>
                      <a:pt x="582941" y="187655"/>
                    </a:cubicBezTo>
                    <a:close/>
                    <a:moveTo>
                      <a:pt x="31346" y="169851"/>
                    </a:moveTo>
                    <a:cubicBezTo>
                      <a:pt x="48555" y="169851"/>
                      <a:pt x="62691" y="183813"/>
                      <a:pt x="62691" y="201149"/>
                    </a:cubicBezTo>
                    <a:lnTo>
                      <a:pt x="62691" y="285225"/>
                    </a:lnTo>
                    <a:cubicBezTo>
                      <a:pt x="62691" y="310847"/>
                      <a:pt x="75445" y="334628"/>
                      <a:pt x="96803" y="348896"/>
                    </a:cubicBezTo>
                    <a:lnTo>
                      <a:pt x="156574" y="388633"/>
                    </a:lnTo>
                    <a:lnTo>
                      <a:pt x="134448" y="295658"/>
                    </a:lnTo>
                    <a:cubicBezTo>
                      <a:pt x="131068" y="281697"/>
                      <a:pt x="139826" y="267582"/>
                      <a:pt x="153962" y="264360"/>
                    </a:cubicBezTo>
                    <a:cubicBezTo>
                      <a:pt x="167023" y="261291"/>
                      <a:pt x="180391" y="268809"/>
                      <a:pt x="184539" y="281543"/>
                    </a:cubicBezTo>
                    <a:lnTo>
                      <a:pt x="217268" y="381422"/>
                    </a:lnTo>
                    <a:cubicBezTo>
                      <a:pt x="239087" y="447394"/>
                      <a:pt x="241545" y="518276"/>
                      <a:pt x="224643" y="585782"/>
                    </a:cubicBezTo>
                    <a:lnTo>
                      <a:pt x="219265" y="607568"/>
                    </a:lnTo>
                    <a:lnTo>
                      <a:pt x="62691" y="607568"/>
                    </a:lnTo>
                    <a:lnTo>
                      <a:pt x="112475" y="507996"/>
                    </a:lnTo>
                    <a:cubicBezTo>
                      <a:pt x="119851" y="493421"/>
                      <a:pt x="115088" y="475777"/>
                      <a:pt x="101566" y="466725"/>
                    </a:cubicBezTo>
                    <a:lnTo>
                      <a:pt x="52243" y="433893"/>
                    </a:lnTo>
                    <a:cubicBezTo>
                      <a:pt x="38721" y="424841"/>
                      <a:pt x="28580" y="411646"/>
                      <a:pt x="23356" y="396151"/>
                    </a:cubicBezTo>
                    <a:lnTo>
                      <a:pt x="3842" y="337389"/>
                    </a:lnTo>
                    <a:cubicBezTo>
                      <a:pt x="1229" y="330025"/>
                      <a:pt x="0" y="322200"/>
                      <a:pt x="0" y="314376"/>
                    </a:cubicBezTo>
                    <a:lnTo>
                      <a:pt x="0" y="201149"/>
                    </a:lnTo>
                    <a:cubicBezTo>
                      <a:pt x="0" y="183813"/>
                      <a:pt x="13983" y="169851"/>
                      <a:pt x="31346" y="169851"/>
                    </a:cubicBezTo>
                    <a:close/>
                    <a:moveTo>
                      <a:pt x="358768" y="166464"/>
                    </a:moveTo>
                    <a:lnTo>
                      <a:pt x="375055" y="182730"/>
                    </a:lnTo>
                    <a:lnTo>
                      <a:pt x="258583" y="299197"/>
                    </a:lnTo>
                    <a:cubicBezTo>
                      <a:pt x="237532" y="273725"/>
                      <a:pt x="224472" y="243956"/>
                      <a:pt x="219247" y="213112"/>
                    </a:cubicBezTo>
                    <a:cubicBezTo>
                      <a:pt x="222781" y="213266"/>
                      <a:pt x="226315" y="213419"/>
                      <a:pt x="229850" y="213419"/>
                    </a:cubicBezTo>
                    <a:cubicBezTo>
                      <a:pt x="277022" y="213419"/>
                      <a:pt x="322658" y="196847"/>
                      <a:pt x="358768" y="166464"/>
                    </a:cubicBezTo>
                    <a:close/>
                    <a:moveTo>
                      <a:pt x="541135" y="66402"/>
                    </a:moveTo>
                    <a:cubicBezTo>
                      <a:pt x="562186" y="91877"/>
                      <a:pt x="575247" y="121649"/>
                      <a:pt x="580471" y="152495"/>
                    </a:cubicBezTo>
                    <a:cubicBezTo>
                      <a:pt x="529457" y="149732"/>
                      <a:pt x="479672" y="166613"/>
                      <a:pt x="440797" y="198994"/>
                    </a:cubicBezTo>
                    <a:lnTo>
                      <a:pt x="424663" y="182727"/>
                    </a:lnTo>
                    <a:close/>
                    <a:moveTo>
                      <a:pt x="258561" y="66402"/>
                    </a:moveTo>
                    <a:lnTo>
                      <a:pt x="333986" y="141735"/>
                    </a:lnTo>
                    <a:cubicBezTo>
                      <a:pt x="301573" y="167818"/>
                      <a:pt x="258714" y="180859"/>
                      <a:pt x="216777" y="178097"/>
                    </a:cubicBezTo>
                    <a:cubicBezTo>
                      <a:pt x="217853" y="138360"/>
                      <a:pt x="231678" y="98775"/>
                      <a:pt x="258561" y="66402"/>
                    </a:cubicBezTo>
                    <a:close/>
                    <a:moveTo>
                      <a:pt x="430213" y="2470"/>
                    </a:moveTo>
                    <a:cubicBezTo>
                      <a:pt x="461092" y="7685"/>
                      <a:pt x="490896" y="20722"/>
                      <a:pt x="516398" y="41735"/>
                    </a:cubicBezTo>
                    <a:lnTo>
                      <a:pt x="399795" y="157996"/>
                    </a:lnTo>
                    <a:lnTo>
                      <a:pt x="383664" y="141738"/>
                    </a:lnTo>
                    <a:cubicBezTo>
                      <a:pt x="416080" y="103086"/>
                      <a:pt x="432979" y="53392"/>
                      <a:pt x="430213" y="2470"/>
                    </a:cubicBezTo>
                    <a:close/>
                    <a:moveTo>
                      <a:pt x="395141" y="0"/>
                    </a:moveTo>
                    <a:cubicBezTo>
                      <a:pt x="398059" y="41887"/>
                      <a:pt x="384850" y="84694"/>
                      <a:pt x="358738" y="117068"/>
                    </a:cubicBezTo>
                    <a:lnTo>
                      <a:pt x="283320" y="41733"/>
                    </a:lnTo>
                    <a:cubicBezTo>
                      <a:pt x="315730" y="14883"/>
                      <a:pt x="355359" y="1074"/>
                      <a:pt x="395141" y="0"/>
                    </a:cubicBezTo>
                    <a:close/>
                  </a:path>
                </a:pathLst>
              </a:custGeom>
              <a:solidFill>
                <a:srgbClr val="D3292A"/>
              </a:solidFill>
              <a:ln>
                <a:noFill/>
              </a:ln>
            </p:spPr>
            <p:txBody>
              <a:bodyPr/>
              <a:lstStyle/>
              <a:p>
                <a:endParaRPr dirty="0">
                  <a:latin typeface="汉仪综艺体简" panose="02010609000101010101" pitchFamily="49" charset="-122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7913582" y="3489291"/>
                <a:ext cx="1446550" cy="1446550"/>
              </a:xfrm>
              <a:prstGeom prst="ellipse">
                <a:avLst/>
              </a:prstGeom>
              <a:solidFill>
                <a:srgbClr val="D329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综艺体简" panose="02010609000101010101" pitchFamily="49" charset="-122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5315039" y="3429000"/>
              <a:ext cx="2271484" cy="12863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800" b="1" i="1" spc="300" dirty="0">
                  <a:solidFill>
                    <a:schemeClr val="bg1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04</a:t>
              </a:r>
              <a:endParaRPr lang="zh-CN" altLang="en-US" sz="8800" i="1" spc="300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endParaRPr>
            </a:p>
          </p:txBody>
        </p:sp>
      </p:grpSp>
      <p:pic>
        <p:nvPicPr>
          <p:cNvPr id="22" name="图片 21" descr="图片包含 男人, 体育, 播放器, 球&#10;&#10;描述已自动生成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01" t="43175"/>
          <a:stretch>
            <a:fillRect/>
          </a:stretch>
        </p:blipFill>
        <p:spPr>
          <a:xfrm>
            <a:off x="9278230" y="2960914"/>
            <a:ext cx="2913770" cy="38970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16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37" presetID="10" presetClass="entr" presetSubtype="0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129221" y="1529766"/>
            <a:ext cx="6188636" cy="1530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汉仪综艺体简" panose="02010609000101010101" pitchFamily="49" charset="-122"/>
                <a:cs typeface="+mn-ea"/>
                <a:sym typeface="+mn-lt"/>
              </a:rPr>
              <a:t>按人体的运动规律，人体的运动状态是一个逐渐增强的过程。</a:t>
            </a:r>
            <a:endParaRPr lang="en-US" altLang="zh-CN" sz="1600" dirty="0">
              <a:latin typeface="汉仪综艺体简" panose="0201060900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汉仪综艺体简" panose="02010609000101010101" pitchFamily="49" charset="-122"/>
                <a:cs typeface="+mn-ea"/>
                <a:sym typeface="+mn-lt"/>
              </a:rPr>
              <a:t>课前的热身运动是必不可少的，能够让学生的身体状态很快的适应学习技能部分的运动强度，同时也是预防运动损伤的最好手段。</a:t>
            </a:r>
            <a:endParaRPr lang="en-US" altLang="zh-CN" sz="1600" dirty="0">
              <a:latin typeface="汉仪综艺体简" panose="0201060900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汉仪综艺体简" panose="02010609000101010101" pitchFamily="49" charset="-122"/>
                <a:cs typeface="+mn-ea"/>
                <a:sym typeface="+mn-lt"/>
              </a:rPr>
              <a:t>因此在学习开始前采用螺旋跑和球操作为准备活动，导入热身阶段。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129222" y="4479372"/>
            <a:ext cx="6312094" cy="1160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汉仪综艺体简" panose="02010609000101010101" pitchFamily="49" charset="-122"/>
                <a:cs typeface="+mn-ea"/>
                <a:sym typeface="+mn-lt"/>
              </a:rPr>
              <a:t>这一部分是课的主体部分，是解决“教与学”的重要部分，在教学过程中，应采用以学生的主动参与、积极参与和合作学习为主，以快乐学习为主的方式。</a:t>
            </a:r>
          </a:p>
        </p:txBody>
      </p:sp>
      <p:pic>
        <p:nvPicPr>
          <p:cNvPr id="2" name="图片 1" descr="图片包含 游戏机, 娃娃, 玩具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38" y="2294911"/>
            <a:ext cx="4083982" cy="3023366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 flipV="1">
            <a:off x="6614493" y="3329796"/>
            <a:ext cx="2096188" cy="1284998"/>
            <a:chOff x="4112704" y="2301782"/>
            <a:chExt cx="3850843" cy="2360630"/>
          </a:xfrm>
          <a:solidFill>
            <a:schemeClr val="accent2"/>
          </a:solidFill>
        </p:grpSpPr>
        <p:sp>
          <p:nvSpPr>
            <p:cNvPr id="13" name="iṡlîḓè"/>
            <p:cNvSpPr/>
            <p:nvPr/>
          </p:nvSpPr>
          <p:spPr bwMode="auto">
            <a:xfrm rot="5400000" flipH="1">
              <a:off x="4192275" y="2222211"/>
              <a:ext cx="2360630" cy="2519772"/>
            </a:xfrm>
            <a:prstGeom prst="bentArrow">
              <a:avLst/>
            </a:prstGeom>
            <a:solidFill>
              <a:schemeClr val="accent5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4" name="îṧľíḓe"/>
            <p:cNvSpPr/>
            <p:nvPr/>
          </p:nvSpPr>
          <p:spPr bwMode="auto">
            <a:xfrm rot="16200000">
              <a:off x="5523346" y="2222211"/>
              <a:ext cx="2360629" cy="2519773"/>
            </a:xfrm>
            <a:prstGeom prst="bentArrow">
              <a:avLst>
                <a:gd name="adj1" fmla="val 25000"/>
                <a:gd name="adj2" fmla="val 25403"/>
                <a:gd name="adj3" fmla="val 25000"/>
                <a:gd name="adj4" fmla="val 4375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6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074305" y="1444882"/>
            <a:ext cx="7367010" cy="4588280"/>
            <a:chOff x="4074305" y="1444882"/>
            <a:chExt cx="7367010" cy="4588280"/>
          </a:xfrm>
        </p:grpSpPr>
        <p:sp>
          <p:nvSpPr>
            <p:cNvPr id="7" name="文本框 6"/>
            <p:cNvSpPr txBox="1"/>
            <p:nvPr/>
          </p:nvSpPr>
          <p:spPr>
            <a:xfrm>
              <a:off x="4630056" y="1544835"/>
              <a:ext cx="6811259" cy="1899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激发思维：通过老师提议，让学生充分发挥想象力，结合图片练习，尽量展示自己的运球方法。</a:t>
              </a: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讲解示范：通过教师的讲解示范，学生能学会基本的原地运球和行进间运球的动作和方法，树立正确的动作概念 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630055" y="3764208"/>
              <a:ext cx="6811259" cy="2268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分组练习：充分发挥学生的主体作用，给学生自由的学习空间，引导学生积极参与，主动学练。让学生在练习中熟悉球性，掌握基本篮球技术。</a:t>
              </a: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 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运球接力赛：学生运用自己已掌握的动作进行比赛，通过学习和比赛使学生掌握篮球的基本动作技能，还可以培养学生的集体意识和勇于竞争的意识。 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074305" y="1444882"/>
              <a:ext cx="555750" cy="4282112"/>
              <a:chOff x="4074305" y="1444882"/>
              <a:chExt cx="555750" cy="4282112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4094331" y="1444882"/>
                <a:ext cx="535724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CN" sz="5400" b="1" i="1" cap="none" spc="0" dirty="0">
                    <a:ln w="12700">
                      <a:solidFill>
                        <a:schemeClr val="accent5"/>
                      </a:solidFill>
                      <a:prstDash val="solid"/>
                    </a:ln>
                    <a:solidFill>
                      <a:schemeClr val="accent5"/>
                    </a:solidFill>
                    <a:effectLst/>
                    <a:latin typeface="汉仪综艺体简" panose="02010609000101010101" pitchFamily="49" charset="-122"/>
                  </a:rPr>
                  <a:t>1</a:t>
                </a:r>
                <a:endParaRPr lang="zh-CN" altLang="en-US" sz="5400" b="1" i="1" cap="none" spc="0" dirty="0">
                  <a:ln w="12700">
                    <a:solidFill>
                      <a:schemeClr val="accent5"/>
                    </a:solidFill>
                    <a:prstDash val="solid"/>
                  </a:ln>
                  <a:solidFill>
                    <a:schemeClr val="accent5"/>
                  </a:solidFill>
                  <a:effectLst/>
                  <a:latin typeface="汉仪综艺体简" panose="02010609000101010101" pitchFamily="49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4074305" y="2543544"/>
                <a:ext cx="535724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CN" sz="5400" b="1" i="1" dirty="0">
                    <a:ln w="12700">
                      <a:solidFill>
                        <a:schemeClr val="accent5"/>
                      </a:solidFill>
                      <a:prstDash val="solid"/>
                    </a:ln>
                    <a:solidFill>
                      <a:schemeClr val="accent5"/>
                    </a:solidFill>
                    <a:latin typeface="汉仪综艺体简" panose="02010609000101010101" pitchFamily="49" charset="-122"/>
                  </a:rPr>
                  <a:t>2</a:t>
                </a:r>
                <a:endParaRPr lang="zh-CN" altLang="en-US" sz="5400" b="1" i="1" cap="none" spc="0" dirty="0">
                  <a:ln w="12700">
                    <a:solidFill>
                      <a:schemeClr val="accent5"/>
                    </a:solidFill>
                    <a:prstDash val="solid"/>
                  </a:ln>
                  <a:solidFill>
                    <a:schemeClr val="accent5"/>
                  </a:solidFill>
                  <a:effectLst/>
                  <a:latin typeface="汉仪综艺体简" panose="02010609000101010101" pitchFamily="49" charset="-122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4074305" y="3673604"/>
                <a:ext cx="535724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CN" sz="5400" b="1" i="1" dirty="0">
                    <a:ln w="12700">
                      <a:solidFill>
                        <a:schemeClr val="accent5"/>
                      </a:solidFill>
                      <a:prstDash val="solid"/>
                    </a:ln>
                    <a:solidFill>
                      <a:schemeClr val="accent5"/>
                    </a:solidFill>
                    <a:latin typeface="汉仪综艺体简" panose="02010609000101010101" pitchFamily="49" charset="-122"/>
                  </a:rPr>
                  <a:t>3</a:t>
                </a:r>
                <a:endParaRPr lang="zh-CN" altLang="en-US" sz="5400" b="1" i="1" cap="none" spc="0" dirty="0">
                  <a:ln w="12700">
                    <a:solidFill>
                      <a:schemeClr val="accent5"/>
                    </a:solidFill>
                    <a:prstDash val="solid"/>
                  </a:ln>
                  <a:solidFill>
                    <a:schemeClr val="accent5"/>
                  </a:solidFill>
                  <a:effectLst/>
                  <a:latin typeface="汉仪综艺体简" panose="02010609000101010101" pitchFamily="49" charset="-122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4074305" y="4803664"/>
                <a:ext cx="535724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CN" sz="5400" b="1" i="1" dirty="0">
                    <a:ln w="12700">
                      <a:solidFill>
                        <a:schemeClr val="accent5"/>
                      </a:solidFill>
                      <a:prstDash val="solid"/>
                    </a:ln>
                    <a:solidFill>
                      <a:schemeClr val="accent5"/>
                    </a:solidFill>
                    <a:latin typeface="汉仪综艺体简" panose="02010609000101010101" pitchFamily="49" charset="-122"/>
                  </a:rPr>
                  <a:t>4</a:t>
                </a:r>
                <a:endParaRPr lang="zh-CN" altLang="en-US" sz="5400" b="1" i="1" cap="none" spc="0" dirty="0">
                  <a:ln w="12700">
                    <a:solidFill>
                      <a:schemeClr val="accent5"/>
                    </a:solidFill>
                    <a:prstDash val="solid"/>
                  </a:ln>
                  <a:solidFill>
                    <a:schemeClr val="accent5"/>
                  </a:solidFill>
                  <a:effectLst/>
                  <a:latin typeface="汉仪综艺体简" panose="02010609000101010101" pitchFamily="49" charset="-122"/>
                </a:endParaRPr>
              </a:p>
            </p:txBody>
          </p:sp>
        </p:grpSp>
      </p:grpSp>
      <p:pic>
        <p:nvPicPr>
          <p:cNvPr id="6" name="图片 5" descr="图片包含 游戏机, 桌子, 乐高, 钟表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85" y="2054336"/>
            <a:ext cx="3564147" cy="3564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4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37814" y="5383221"/>
            <a:ext cx="10516372" cy="42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汉仪综艺体简" panose="02010609000101010101" pitchFamily="49" charset="-122"/>
                <a:cs typeface="+mn-ea"/>
                <a:sym typeface="+mn-lt"/>
              </a:rPr>
              <a:t>非常感谢同学们与老师共同完成了一节丰富多彩的体育课，希望同学们在今后的锻炼中能应用到今天所学到的技能。 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168947" y="2260379"/>
            <a:ext cx="5231854" cy="1576457"/>
            <a:chOff x="1168947" y="2260379"/>
            <a:chExt cx="5231854" cy="1576457"/>
          </a:xfrm>
        </p:grpSpPr>
        <p:sp>
          <p:nvSpPr>
            <p:cNvPr id="7" name="文本框 6"/>
            <p:cNvSpPr txBox="1"/>
            <p:nvPr/>
          </p:nvSpPr>
          <p:spPr>
            <a:xfrm>
              <a:off x="1168947" y="2260379"/>
              <a:ext cx="5231854" cy="1576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                                  </a:t>
              </a:r>
              <a:r>
                <a:rPr lang="zh-CN" altLang="en-US" dirty="0">
                  <a:latin typeface="汉仪综艺体简" panose="02010609000101010101" pitchFamily="49" charset="-122"/>
                  <a:cs typeface="+mn-ea"/>
                  <a:sym typeface="+mn-lt"/>
                </a:rPr>
                <a:t>恢复身心部分</a:t>
              </a:r>
              <a:endParaRPr lang="zh-CN" altLang="en-US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这一部分是人体活动由动态恢复到静态的一个部分，安排了韵律操这一内容，可以让学生在轻快的音乐声中得到充分放松，使身心得到恢复。 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2865727" y="2717320"/>
              <a:ext cx="1309458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2794229" y="4422470"/>
            <a:ext cx="6468696" cy="738318"/>
            <a:chOff x="2794229" y="4422470"/>
            <a:chExt cx="6468696" cy="738318"/>
          </a:xfrm>
        </p:grpSpPr>
        <p:sp>
          <p:nvSpPr>
            <p:cNvPr id="9" name="文本框 8"/>
            <p:cNvSpPr txBox="1"/>
            <p:nvPr/>
          </p:nvSpPr>
          <p:spPr>
            <a:xfrm>
              <a:off x="3284866" y="4822234"/>
              <a:ext cx="562226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汉仪综艺体简" panose="02010609000101010101" pitchFamily="49" charset="-122"/>
                  <a:cs typeface="+mn-ea"/>
                </a:rPr>
                <a:t>最后简要小结本次课的教学过程，让全体同学们自评、互评。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2794229" y="4767526"/>
              <a:ext cx="412686" cy="369332"/>
              <a:chOff x="3829399" y="4564500"/>
              <a:chExt cx="412686" cy="369332"/>
            </a:xfrm>
          </p:grpSpPr>
          <p:sp>
            <p:nvSpPr>
              <p:cNvPr id="5" name="Freeform 10"/>
              <p:cNvSpPr>
                <a:spLocks noEditPoints="1"/>
              </p:cNvSpPr>
              <p:nvPr/>
            </p:nvSpPr>
            <p:spPr bwMode="auto">
              <a:xfrm>
                <a:off x="3829399" y="4588819"/>
                <a:ext cx="412686" cy="219148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392" tIns="45697" rIns="91392" bIns="45697" numCol="1" anchor="t" anchorCtr="0" compatLnSpc="1"/>
              <a:lstStyle/>
              <a:p>
                <a:endParaRPr lang="zh-CN" altLang="en-US" sz="2400" dirty="0"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6" name="Freeform 9"/>
              <p:cNvSpPr>
                <a:spLocks noEditPoints="1"/>
              </p:cNvSpPr>
              <p:nvPr/>
            </p:nvSpPr>
            <p:spPr bwMode="auto">
              <a:xfrm>
                <a:off x="3900897" y="4564500"/>
                <a:ext cx="269690" cy="369332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457200"/>
                <a:endParaRPr lang="zh-CN" altLang="en-US" dirty="0">
                  <a:solidFill>
                    <a:schemeClr val="lt1"/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Freeform 134"/>
              <p:cNvSpPr/>
              <p:nvPr/>
            </p:nvSpPr>
            <p:spPr bwMode="auto">
              <a:xfrm>
                <a:off x="4010240" y="4653917"/>
                <a:ext cx="51004" cy="102446"/>
              </a:xfrm>
              <a:custGeom>
                <a:avLst/>
                <a:gdLst>
                  <a:gd name="T0" fmla="*/ 19 w 64"/>
                  <a:gd name="T1" fmla="*/ 0 h 128"/>
                  <a:gd name="T2" fmla="*/ 59 w 64"/>
                  <a:gd name="T3" fmla="*/ 0 h 128"/>
                  <a:gd name="T4" fmla="*/ 46 w 64"/>
                  <a:gd name="T5" fmla="*/ 30 h 128"/>
                  <a:gd name="T6" fmla="*/ 64 w 64"/>
                  <a:gd name="T7" fmla="*/ 30 h 128"/>
                  <a:gd name="T8" fmla="*/ 32 w 64"/>
                  <a:gd name="T9" fmla="*/ 76 h 128"/>
                  <a:gd name="T10" fmla="*/ 51 w 64"/>
                  <a:gd name="T11" fmla="*/ 76 h 128"/>
                  <a:gd name="T12" fmla="*/ 19 w 64"/>
                  <a:gd name="T13" fmla="*/ 128 h 128"/>
                  <a:gd name="T14" fmla="*/ 19 w 64"/>
                  <a:gd name="T15" fmla="*/ 92 h 128"/>
                  <a:gd name="T16" fmla="*/ 0 w 64"/>
                  <a:gd name="T17" fmla="*/ 92 h 128"/>
                  <a:gd name="T18" fmla="*/ 18 w 64"/>
                  <a:gd name="T19" fmla="*/ 47 h 128"/>
                  <a:gd name="T20" fmla="*/ 0 w 64"/>
                  <a:gd name="T21" fmla="*/ 47 h 128"/>
                  <a:gd name="T22" fmla="*/ 19 w 64"/>
                  <a:gd name="T2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128">
                    <a:moveTo>
                      <a:pt x="19" y="0"/>
                    </a:moveTo>
                    <a:lnTo>
                      <a:pt x="59" y="0"/>
                    </a:lnTo>
                    <a:lnTo>
                      <a:pt x="46" y="30"/>
                    </a:lnTo>
                    <a:lnTo>
                      <a:pt x="64" y="30"/>
                    </a:lnTo>
                    <a:lnTo>
                      <a:pt x="32" y="76"/>
                    </a:lnTo>
                    <a:lnTo>
                      <a:pt x="51" y="76"/>
                    </a:lnTo>
                    <a:lnTo>
                      <a:pt x="19" y="128"/>
                    </a:lnTo>
                    <a:lnTo>
                      <a:pt x="19" y="92"/>
                    </a:lnTo>
                    <a:lnTo>
                      <a:pt x="0" y="92"/>
                    </a:lnTo>
                    <a:lnTo>
                      <a:pt x="18" y="47"/>
                    </a:lnTo>
                    <a:lnTo>
                      <a:pt x="0" y="47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457200"/>
                <a:endParaRPr lang="zh-CN" altLang="en-US" dirty="0">
                  <a:solidFill>
                    <a:schemeClr val="lt1"/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8850239" y="4767526"/>
              <a:ext cx="412686" cy="369332"/>
              <a:chOff x="3829399" y="4564500"/>
              <a:chExt cx="412686" cy="369332"/>
            </a:xfrm>
          </p:grpSpPr>
          <p:sp>
            <p:nvSpPr>
              <p:cNvPr id="19" name="Freeform 10"/>
              <p:cNvSpPr>
                <a:spLocks noEditPoints="1"/>
              </p:cNvSpPr>
              <p:nvPr/>
            </p:nvSpPr>
            <p:spPr bwMode="auto">
              <a:xfrm>
                <a:off x="3829399" y="4588819"/>
                <a:ext cx="412686" cy="219148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392" tIns="45697" rIns="91392" bIns="45697" numCol="1" anchor="t" anchorCtr="0" compatLnSpc="1"/>
              <a:lstStyle/>
              <a:p>
                <a:endParaRPr lang="zh-CN" altLang="en-US" sz="2400" dirty="0"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Freeform 9"/>
              <p:cNvSpPr>
                <a:spLocks noEditPoints="1"/>
              </p:cNvSpPr>
              <p:nvPr/>
            </p:nvSpPr>
            <p:spPr bwMode="auto">
              <a:xfrm>
                <a:off x="3900897" y="4564500"/>
                <a:ext cx="269690" cy="369332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457200"/>
                <a:endParaRPr lang="zh-CN" altLang="en-US" dirty="0">
                  <a:solidFill>
                    <a:schemeClr val="lt1"/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Freeform 134"/>
              <p:cNvSpPr/>
              <p:nvPr/>
            </p:nvSpPr>
            <p:spPr bwMode="auto">
              <a:xfrm>
                <a:off x="4010240" y="4653917"/>
                <a:ext cx="51004" cy="102446"/>
              </a:xfrm>
              <a:custGeom>
                <a:avLst/>
                <a:gdLst>
                  <a:gd name="T0" fmla="*/ 19 w 64"/>
                  <a:gd name="T1" fmla="*/ 0 h 128"/>
                  <a:gd name="T2" fmla="*/ 59 w 64"/>
                  <a:gd name="T3" fmla="*/ 0 h 128"/>
                  <a:gd name="T4" fmla="*/ 46 w 64"/>
                  <a:gd name="T5" fmla="*/ 30 h 128"/>
                  <a:gd name="T6" fmla="*/ 64 w 64"/>
                  <a:gd name="T7" fmla="*/ 30 h 128"/>
                  <a:gd name="T8" fmla="*/ 32 w 64"/>
                  <a:gd name="T9" fmla="*/ 76 h 128"/>
                  <a:gd name="T10" fmla="*/ 51 w 64"/>
                  <a:gd name="T11" fmla="*/ 76 h 128"/>
                  <a:gd name="T12" fmla="*/ 19 w 64"/>
                  <a:gd name="T13" fmla="*/ 128 h 128"/>
                  <a:gd name="T14" fmla="*/ 19 w 64"/>
                  <a:gd name="T15" fmla="*/ 92 h 128"/>
                  <a:gd name="T16" fmla="*/ 0 w 64"/>
                  <a:gd name="T17" fmla="*/ 92 h 128"/>
                  <a:gd name="T18" fmla="*/ 18 w 64"/>
                  <a:gd name="T19" fmla="*/ 47 h 128"/>
                  <a:gd name="T20" fmla="*/ 0 w 64"/>
                  <a:gd name="T21" fmla="*/ 47 h 128"/>
                  <a:gd name="T22" fmla="*/ 19 w 64"/>
                  <a:gd name="T2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128">
                    <a:moveTo>
                      <a:pt x="19" y="0"/>
                    </a:moveTo>
                    <a:lnTo>
                      <a:pt x="59" y="0"/>
                    </a:lnTo>
                    <a:lnTo>
                      <a:pt x="46" y="30"/>
                    </a:lnTo>
                    <a:lnTo>
                      <a:pt x="64" y="30"/>
                    </a:lnTo>
                    <a:lnTo>
                      <a:pt x="32" y="76"/>
                    </a:lnTo>
                    <a:lnTo>
                      <a:pt x="51" y="76"/>
                    </a:lnTo>
                    <a:lnTo>
                      <a:pt x="19" y="128"/>
                    </a:lnTo>
                    <a:lnTo>
                      <a:pt x="19" y="92"/>
                    </a:lnTo>
                    <a:lnTo>
                      <a:pt x="0" y="92"/>
                    </a:lnTo>
                    <a:lnTo>
                      <a:pt x="18" y="47"/>
                    </a:lnTo>
                    <a:lnTo>
                      <a:pt x="0" y="47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457200"/>
                <a:endParaRPr lang="zh-CN" altLang="en-US" dirty="0">
                  <a:solidFill>
                    <a:schemeClr val="lt1"/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24" name="直接连接符 23"/>
            <p:cNvCxnSpPr/>
            <p:nvPr/>
          </p:nvCxnSpPr>
          <p:spPr>
            <a:xfrm>
              <a:off x="2975070" y="4422470"/>
              <a:ext cx="6207243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图片 25" descr="卡通人物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812" y="1440533"/>
            <a:ext cx="3032544" cy="3032544"/>
          </a:xfrm>
          <a:prstGeom prst="rect">
            <a:avLst/>
          </a:prstGeom>
        </p:spPr>
      </p:pic>
      <p:sp>
        <p:nvSpPr>
          <p:cNvPr id="2" name="TextBox 4"/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5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6" presetClass="entr" presetSubtype="21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 descr="图片包含 游戏机, 花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 descr="图片包含 游戏机, 电脑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 descr="图片包含 游戏机, 桌子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0" b="53227"/>
          <a:stretch>
            <a:fillRect/>
          </a:stretch>
        </p:blipFill>
        <p:spPr>
          <a:xfrm>
            <a:off x="9593942" y="0"/>
            <a:ext cx="2598057" cy="3207657"/>
          </a:xfrm>
          <a:prstGeom prst="rect">
            <a:avLst/>
          </a:prstGeom>
        </p:spPr>
      </p:pic>
      <p:pic>
        <p:nvPicPr>
          <p:cNvPr id="9" name="图片 8" descr="图片包含 游戏机, 画&#10;&#10;描述已自动生成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9" r="66310"/>
          <a:stretch>
            <a:fillRect/>
          </a:stretch>
        </p:blipFill>
        <p:spPr>
          <a:xfrm>
            <a:off x="0" y="1669142"/>
            <a:ext cx="4107543" cy="5188857"/>
          </a:xfrm>
          <a:prstGeom prst="rect">
            <a:avLst/>
          </a:prstGeom>
        </p:spPr>
      </p:pic>
      <p:pic>
        <p:nvPicPr>
          <p:cNvPr id="11" name="图片 10" descr="图片包含 男人, 体育, 播放器, 球&#10;&#10;描述已自动生成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01" t="43175"/>
          <a:stretch>
            <a:fillRect/>
          </a:stretch>
        </p:blipFill>
        <p:spPr>
          <a:xfrm>
            <a:off x="9278230" y="2960914"/>
            <a:ext cx="2913770" cy="3897086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545658" y="1299275"/>
            <a:ext cx="5767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i="1" spc="-300" dirty="0">
                <a:solidFill>
                  <a:srgbClr val="3787C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BASKETBALL DRIAN SAYS LESSONS</a:t>
            </a:r>
            <a:endParaRPr lang="zh-CN" altLang="en-US" b="1" i="1" spc="-300" dirty="0">
              <a:solidFill>
                <a:srgbClr val="3787C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65457" y="4995055"/>
            <a:ext cx="4712773" cy="369332"/>
          </a:xfrm>
          <a:prstGeom prst="rect">
            <a:avLst/>
          </a:prstGeom>
          <a:solidFill>
            <a:srgbClr val="D3292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主讲</a:t>
            </a:r>
            <a:r>
              <a:rPr lang="zh-CN" altLang="en-US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优品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         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时间：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shoot_119558"/>
          <p:cNvSpPr>
            <a:spLocks noChangeAspect="1"/>
          </p:cNvSpPr>
          <p:nvPr/>
        </p:nvSpPr>
        <p:spPr bwMode="auto">
          <a:xfrm>
            <a:off x="4384517" y="3249904"/>
            <a:ext cx="1674412" cy="1745151"/>
          </a:xfrm>
          <a:custGeom>
            <a:avLst/>
            <a:gdLst>
              <a:gd name="connsiteX0" fmla="*/ 440934 w 582941"/>
              <a:gd name="connsiteY0" fmla="*/ 248531 h 607568"/>
              <a:gd name="connsiteX1" fmla="*/ 516398 w 582941"/>
              <a:gd name="connsiteY1" fmla="*/ 323866 h 607568"/>
              <a:gd name="connsiteX2" fmla="*/ 404508 w 582941"/>
              <a:gd name="connsiteY2" fmla="*/ 365599 h 607568"/>
              <a:gd name="connsiteX3" fmla="*/ 440934 w 582941"/>
              <a:gd name="connsiteY3" fmla="*/ 248531 h 607568"/>
              <a:gd name="connsiteX4" fmla="*/ 399770 w 582941"/>
              <a:gd name="connsiteY4" fmla="*/ 207603 h 607568"/>
              <a:gd name="connsiteX5" fmla="*/ 416054 w 582941"/>
              <a:gd name="connsiteY5" fmla="*/ 223861 h 607568"/>
              <a:gd name="connsiteX6" fmla="*/ 369505 w 582941"/>
              <a:gd name="connsiteY6" fmla="*/ 363129 h 607568"/>
              <a:gd name="connsiteX7" fmla="*/ 283320 w 582941"/>
              <a:gd name="connsiteY7" fmla="*/ 323864 h 607568"/>
              <a:gd name="connsiteX8" fmla="*/ 582941 w 582941"/>
              <a:gd name="connsiteY8" fmla="*/ 187655 h 607568"/>
              <a:gd name="connsiteX9" fmla="*/ 541132 w 582941"/>
              <a:gd name="connsiteY9" fmla="*/ 299197 h 607568"/>
              <a:gd name="connsiteX10" fmla="*/ 465661 w 582941"/>
              <a:gd name="connsiteY10" fmla="*/ 223864 h 607568"/>
              <a:gd name="connsiteX11" fmla="*/ 582941 w 582941"/>
              <a:gd name="connsiteY11" fmla="*/ 187655 h 607568"/>
              <a:gd name="connsiteX12" fmla="*/ 31346 w 582941"/>
              <a:gd name="connsiteY12" fmla="*/ 169851 h 607568"/>
              <a:gd name="connsiteX13" fmla="*/ 62691 w 582941"/>
              <a:gd name="connsiteY13" fmla="*/ 201149 h 607568"/>
              <a:gd name="connsiteX14" fmla="*/ 62691 w 582941"/>
              <a:gd name="connsiteY14" fmla="*/ 285225 h 607568"/>
              <a:gd name="connsiteX15" fmla="*/ 96803 w 582941"/>
              <a:gd name="connsiteY15" fmla="*/ 348896 h 607568"/>
              <a:gd name="connsiteX16" fmla="*/ 156574 w 582941"/>
              <a:gd name="connsiteY16" fmla="*/ 388633 h 607568"/>
              <a:gd name="connsiteX17" fmla="*/ 134448 w 582941"/>
              <a:gd name="connsiteY17" fmla="*/ 295658 h 607568"/>
              <a:gd name="connsiteX18" fmla="*/ 153962 w 582941"/>
              <a:gd name="connsiteY18" fmla="*/ 264360 h 607568"/>
              <a:gd name="connsiteX19" fmla="*/ 184539 w 582941"/>
              <a:gd name="connsiteY19" fmla="*/ 281543 h 607568"/>
              <a:gd name="connsiteX20" fmla="*/ 217268 w 582941"/>
              <a:gd name="connsiteY20" fmla="*/ 381422 h 607568"/>
              <a:gd name="connsiteX21" fmla="*/ 224643 w 582941"/>
              <a:gd name="connsiteY21" fmla="*/ 585782 h 607568"/>
              <a:gd name="connsiteX22" fmla="*/ 219265 w 582941"/>
              <a:gd name="connsiteY22" fmla="*/ 607568 h 607568"/>
              <a:gd name="connsiteX23" fmla="*/ 62691 w 582941"/>
              <a:gd name="connsiteY23" fmla="*/ 607568 h 607568"/>
              <a:gd name="connsiteX24" fmla="*/ 112475 w 582941"/>
              <a:gd name="connsiteY24" fmla="*/ 507996 h 607568"/>
              <a:gd name="connsiteX25" fmla="*/ 101566 w 582941"/>
              <a:gd name="connsiteY25" fmla="*/ 466725 h 607568"/>
              <a:gd name="connsiteX26" fmla="*/ 52243 w 582941"/>
              <a:gd name="connsiteY26" fmla="*/ 433893 h 607568"/>
              <a:gd name="connsiteX27" fmla="*/ 23356 w 582941"/>
              <a:gd name="connsiteY27" fmla="*/ 396151 h 607568"/>
              <a:gd name="connsiteX28" fmla="*/ 3842 w 582941"/>
              <a:gd name="connsiteY28" fmla="*/ 337389 h 607568"/>
              <a:gd name="connsiteX29" fmla="*/ 0 w 582941"/>
              <a:gd name="connsiteY29" fmla="*/ 314376 h 607568"/>
              <a:gd name="connsiteX30" fmla="*/ 0 w 582941"/>
              <a:gd name="connsiteY30" fmla="*/ 201149 h 607568"/>
              <a:gd name="connsiteX31" fmla="*/ 31346 w 582941"/>
              <a:gd name="connsiteY31" fmla="*/ 169851 h 607568"/>
              <a:gd name="connsiteX32" fmla="*/ 358768 w 582941"/>
              <a:gd name="connsiteY32" fmla="*/ 166464 h 607568"/>
              <a:gd name="connsiteX33" fmla="*/ 375055 w 582941"/>
              <a:gd name="connsiteY33" fmla="*/ 182730 h 607568"/>
              <a:gd name="connsiteX34" fmla="*/ 258583 w 582941"/>
              <a:gd name="connsiteY34" fmla="*/ 299197 h 607568"/>
              <a:gd name="connsiteX35" fmla="*/ 219247 w 582941"/>
              <a:gd name="connsiteY35" fmla="*/ 213112 h 607568"/>
              <a:gd name="connsiteX36" fmla="*/ 229850 w 582941"/>
              <a:gd name="connsiteY36" fmla="*/ 213419 h 607568"/>
              <a:gd name="connsiteX37" fmla="*/ 358768 w 582941"/>
              <a:gd name="connsiteY37" fmla="*/ 166464 h 607568"/>
              <a:gd name="connsiteX38" fmla="*/ 541135 w 582941"/>
              <a:gd name="connsiteY38" fmla="*/ 66402 h 607568"/>
              <a:gd name="connsiteX39" fmla="*/ 580471 w 582941"/>
              <a:gd name="connsiteY39" fmla="*/ 152495 h 607568"/>
              <a:gd name="connsiteX40" fmla="*/ 440797 w 582941"/>
              <a:gd name="connsiteY40" fmla="*/ 198994 h 607568"/>
              <a:gd name="connsiteX41" fmla="*/ 424663 w 582941"/>
              <a:gd name="connsiteY41" fmla="*/ 182727 h 607568"/>
              <a:gd name="connsiteX42" fmla="*/ 258561 w 582941"/>
              <a:gd name="connsiteY42" fmla="*/ 66402 h 607568"/>
              <a:gd name="connsiteX43" fmla="*/ 333986 w 582941"/>
              <a:gd name="connsiteY43" fmla="*/ 141735 h 607568"/>
              <a:gd name="connsiteX44" fmla="*/ 216777 w 582941"/>
              <a:gd name="connsiteY44" fmla="*/ 178097 h 607568"/>
              <a:gd name="connsiteX45" fmla="*/ 258561 w 582941"/>
              <a:gd name="connsiteY45" fmla="*/ 66402 h 607568"/>
              <a:gd name="connsiteX46" fmla="*/ 430213 w 582941"/>
              <a:gd name="connsiteY46" fmla="*/ 2470 h 607568"/>
              <a:gd name="connsiteX47" fmla="*/ 516398 w 582941"/>
              <a:gd name="connsiteY47" fmla="*/ 41735 h 607568"/>
              <a:gd name="connsiteX48" fmla="*/ 399795 w 582941"/>
              <a:gd name="connsiteY48" fmla="*/ 157996 h 607568"/>
              <a:gd name="connsiteX49" fmla="*/ 383664 w 582941"/>
              <a:gd name="connsiteY49" fmla="*/ 141738 h 607568"/>
              <a:gd name="connsiteX50" fmla="*/ 430213 w 582941"/>
              <a:gd name="connsiteY50" fmla="*/ 2470 h 607568"/>
              <a:gd name="connsiteX51" fmla="*/ 395141 w 582941"/>
              <a:gd name="connsiteY51" fmla="*/ 0 h 607568"/>
              <a:gd name="connsiteX52" fmla="*/ 358738 w 582941"/>
              <a:gd name="connsiteY52" fmla="*/ 117068 h 607568"/>
              <a:gd name="connsiteX53" fmla="*/ 283320 w 582941"/>
              <a:gd name="connsiteY53" fmla="*/ 41733 h 607568"/>
              <a:gd name="connsiteX54" fmla="*/ 395141 w 582941"/>
              <a:gd name="connsiteY54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582941" h="607568">
                <a:moveTo>
                  <a:pt x="440934" y="248531"/>
                </a:moveTo>
                <a:lnTo>
                  <a:pt x="516398" y="323866"/>
                </a:lnTo>
                <a:cubicBezTo>
                  <a:pt x="483969" y="350716"/>
                  <a:pt x="444315" y="364525"/>
                  <a:pt x="404508" y="365599"/>
                </a:cubicBezTo>
                <a:cubicBezTo>
                  <a:pt x="401588" y="323712"/>
                  <a:pt x="414806" y="280905"/>
                  <a:pt x="440934" y="248531"/>
                </a:cubicBezTo>
                <a:close/>
                <a:moveTo>
                  <a:pt x="399770" y="207603"/>
                </a:moveTo>
                <a:lnTo>
                  <a:pt x="416054" y="223861"/>
                </a:lnTo>
                <a:cubicBezTo>
                  <a:pt x="383485" y="262513"/>
                  <a:pt x="366740" y="312207"/>
                  <a:pt x="369505" y="363129"/>
                </a:cubicBezTo>
                <a:cubicBezTo>
                  <a:pt x="338626" y="357914"/>
                  <a:pt x="308822" y="344877"/>
                  <a:pt x="283320" y="323864"/>
                </a:cubicBezTo>
                <a:close/>
                <a:moveTo>
                  <a:pt x="582941" y="187655"/>
                </a:moveTo>
                <a:cubicBezTo>
                  <a:pt x="581865" y="227393"/>
                  <a:pt x="568031" y="266824"/>
                  <a:pt x="541132" y="299197"/>
                </a:cubicBezTo>
                <a:lnTo>
                  <a:pt x="465661" y="223864"/>
                </a:lnTo>
                <a:cubicBezTo>
                  <a:pt x="498094" y="197781"/>
                  <a:pt x="540979" y="184740"/>
                  <a:pt x="582941" y="187655"/>
                </a:cubicBezTo>
                <a:close/>
                <a:moveTo>
                  <a:pt x="31346" y="169851"/>
                </a:moveTo>
                <a:cubicBezTo>
                  <a:pt x="48555" y="169851"/>
                  <a:pt x="62691" y="183813"/>
                  <a:pt x="62691" y="201149"/>
                </a:cubicBezTo>
                <a:lnTo>
                  <a:pt x="62691" y="285225"/>
                </a:lnTo>
                <a:cubicBezTo>
                  <a:pt x="62691" y="310847"/>
                  <a:pt x="75445" y="334628"/>
                  <a:pt x="96803" y="348896"/>
                </a:cubicBezTo>
                <a:lnTo>
                  <a:pt x="156574" y="388633"/>
                </a:lnTo>
                <a:lnTo>
                  <a:pt x="134448" y="295658"/>
                </a:lnTo>
                <a:cubicBezTo>
                  <a:pt x="131068" y="281697"/>
                  <a:pt x="139826" y="267582"/>
                  <a:pt x="153962" y="264360"/>
                </a:cubicBezTo>
                <a:cubicBezTo>
                  <a:pt x="167023" y="261291"/>
                  <a:pt x="180391" y="268809"/>
                  <a:pt x="184539" y="281543"/>
                </a:cubicBezTo>
                <a:lnTo>
                  <a:pt x="217268" y="381422"/>
                </a:lnTo>
                <a:cubicBezTo>
                  <a:pt x="239087" y="447394"/>
                  <a:pt x="241545" y="518276"/>
                  <a:pt x="224643" y="585782"/>
                </a:cubicBezTo>
                <a:lnTo>
                  <a:pt x="219265" y="607568"/>
                </a:lnTo>
                <a:lnTo>
                  <a:pt x="62691" y="607568"/>
                </a:lnTo>
                <a:lnTo>
                  <a:pt x="112475" y="507996"/>
                </a:lnTo>
                <a:cubicBezTo>
                  <a:pt x="119851" y="493421"/>
                  <a:pt x="115088" y="475777"/>
                  <a:pt x="101566" y="466725"/>
                </a:cubicBezTo>
                <a:lnTo>
                  <a:pt x="52243" y="433893"/>
                </a:lnTo>
                <a:cubicBezTo>
                  <a:pt x="38721" y="424841"/>
                  <a:pt x="28580" y="411646"/>
                  <a:pt x="23356" y="396151"/>
                </a:cubicBezTo>
                <a:lnTo>
                  <a:pt x="3842" y="337389"/>
                </a:lnTo>
                <a:cubicBezTo>
                  <a:pt x="1229" y="330025"/>
                  <a:pt x="0" y="322200"/>
                  <a:pt x="0" y="314376"/>
                </a:cubicBezTo>
                <a:lnTo>
                  <a:pt x="0" y="201149"/>
                </a:lnTo>
                <a:cubicBezTo>
                  <a:pt x="0" y="183813"/>
                  <a:pt x="13983" y="169851"/>
                  <a:pt x="31346" y="169851"/>
                </a:cubicBezTo>
                <a:close/>
                <a:moveTo>
                  <a:pt x="358768" y="166464"/>
                </a:moveTo>
                <a:lnTo>
                  <a:pt x="375055" y="182730"/>
                </a:lnTo>
                <a:lnTo>
                  <a:pt x="258583" y="299197"/>
                </a:lnTo>
                <a:cubicBezTo>
                  <a:pt x="237532" y="273725"/>
                  <a:pt x="224472" y="243956"/>
                  <a:pt x="219247" y="213112"/>
                </a:cubicBezTo>
                <a:cubicBezTo>
                  <a:pt x="222781" y="213266"/>
                  <a:pt x="226315" y="213419"/>
                  <a:pt x="229850" y="213419"/>
                </a:cubicBezTo>
                <a:cubicBezTo>
                  <a:pt x="277022" y="213419"/>
                  <a:pt x="322658" y="196847"/>
                  <a:pt x="358768" y="166464"/>
                </a:cubicBezTo>
                <a:close/>
                <a:moveTo>
                  <a:pt x="541135" y="66402"/>
                </a:moveTo>
                <a:cubicBezTo>
                  <a:pt x="562186" y="91877"/>
                  <a:pt x="575247" y="121649"/>
                  <a:pt x="580471" y="152495"/>
                </a:cubicBezTo>
                <a:cubicBezTo>
                  <a:pt x="529457" y="149732"/>
                  <a:pt x="479672" y="166613"/>
                  <a:pt x="440797" y="198994"/>
                </a:cubicBezTo>
                <a:lnTo>
                  <a:pt x="424663" y="182727"/>
                </a:lnTo>
                <a:close/>
                <a:moveTo>
                  <a:pt x="258561" y="66402"/>
                </a:moveTo>
                <a:lnTo>
                  <a:pt x="333986" y="141735"/>
                </a:lnTo>
                <a:cubicBezTo>
                  <a:pt x="301573" y="167818"/>
                  <a:pt x="258714" y="180859"/>
                  <a:pt x="216777" y="178097"/>
                </a:cubicBezTo>
                <a:cubicBezTo>
                  <a:pt x="217853" y="138360"/>
                  <a:pt x="231678" y="98775"/>
                  <a:pt x="258561" y="66402"/>
                </a:cubicBezTo>
                <a:close/>
                <a:moveTo>
                  <a:pt x="430213" y="2470"/>
                </a:moveTo>
                <a:cubicBezTo>
                  <a:pt x="461092" y="7685"/>
                  <a:pt x="490896" y="20722"/>
                  <a:pt x="516398" y="41735"/>
                </a:cubicBezTo>
                <a:lnTo>
                  <a:pt x="399795" y="157996"/>
                </a:lnTo>
                <a:lnTo>
                  <a:pt x="383664" y="141738"/>
                </a:lnTo>
                <a:cubicBezTo>
                  <a:pt x="416080" y="103086"/>
                  <a:pt x="432979" y="53392"/>
                  <a:pt x="430213" y="2470"/>
                </a:cubicBezTo>
                <a:close/>
                <a:moveTo>
                  <a:pt x="395141" y="0"/>
                </a:moveTo>
                <a:cubicBezTo>
                  <a:pt x="398059" y="41887"/>
                  <a:pt x="384850" y="84694"/>
                  <a:pt x="358738" y="117068"/>
                </a:cubicBezTo>
                <a:lnTo>
                  <a:pt x="283320" y="41733"/>
                </a:lnTo>
                <a:cubicBezTo>
                  <a:pt x="315730" y="14883"/>
                  <a:pt x="355359" y="1074"/>
                  <a:pt x="395141" y="0"/>
                </a:cubicBezTo>
                <a:close/>
              </a:path>
            </a:pathLst>
          </a:custGeom>
          <a:solidFill>
            <a:srgbClr val="D3292A"/>
          </a:solidFill>
          <a:ln>
            <a:noFill/>
          </a:ln>
        </p:spPr>
        <p:txBody>
          <a:bodyPr/>
          <a:lstStyle/>
          <a:p>
            <a:endParaRPr dirty="0">
              <a:latin typeface="汉仪综艺体简" panose="0201060900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73497" y="1917654"/>
            <a:ext cx="7880154" cy="2635042"/>
            <a:chOff x="2873497" y="1917654"/>
            <a:chExt cx="7880154" cy="2635042"/>
          </a:xfrm>
        </p:grpSpPr>
        <p:sp>
          <p:nvSpPr>
            <p:cNvPr id="15" name="文本框 14"/>
            <p:cNvSpPr txBox="1"/>
            <p:nvPr/>
          </p:nvSpPr>
          <p:spPr>
            <a:xfrm>
              <a:off x="2873497" y="1917654"/>
              <a:ext cx="723359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i="1" spc="300" dirty="0">
                  <a:solidFill>
                    <a:srgbClr val="D3292A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谢谢</a:t>
              </a:r>
              <a:r>
                <a:rPr lang="zh-CN" altLang="en-US" sz="8800" i="1" spc="300" dirty="0">
                  <a:solidFill>
                    <a:srgbClr val="3787C4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欣赏</a:t>
              </a:r>
              <a:endParaRPr lang="en-US" altLang="zh-CN" sz="8800" i="1" spc="300" dirty="0">
                <a:solidFill>
                  <a:srgbClr val="3787C4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657651" y="3106146"/>
              <a:ext cx="6096000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800" i="1" spc="300" dirty="0">
                  <a:solidFill>
                    <a:srgbClr val="3787C4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说课</a:t>
              </a:r>
              <a:r>
                <a:rPr lang="zh-CN" altLang="en-US" sz="8800" i="1" spc="300" dirty="0">
                  <a:solidFill>
                    <a:srgbClr val="D3292A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稿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drap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37" presetID="16" presetClass="entr" presetSubtype="21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2" presetClass="entr" presetSubtype="4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46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游戏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 descr="图片包含 游戏机, 花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白" descr="图片包含 游戏机, 电脑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3537" y="-620739"/>
            <a:ext cx="14399075" cy="8099479"/>
          </a:xfrm>
          <a:prstGeom prst="rect">
            <a:avLst/>
          </a:prstGeom>
        </p:spPr>
      </p:pic>
      <p:pic>
        <p:nvPicPr>
          <p:cNvPr id="13" name="图片 12" descr="图片包含 游戏机, 画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9" r="66310"/>
          <a:stretch>
            <a:fillRect/>
          </a:stretch>
        </p:blipFill>
        <p:spPr>
          <a:xfrm>
            <a:off x="0" y="1669142"/>
            <a:ext cx="4107543" cy="5188857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521127" y="1518145"/>
            <a:ext cx="636609" cy="3987420"/>
            <a:chOff x="6521127" y="1518145"/>
            <a:chExt cx="636609" cy="3987420"/>
          </a:xfrm>
        </p:grpSpPr>
        <p:sp>
          <p:nvSpPr>
            <p:cNvPr id="5" name="椭圆 4"/>
            <p:cNvSpPr/>
            <p:nvPr/>
          </p:nvSpPr>
          <p:spPr>
            <a:xfrm>
              <a:off x="6521127" y="3752019"/>
              <a:ext cx="636609" cy="636609"/>
            </a:xfrm>
            <a:prstGeom prst="ellipse">
              <a:avLst/>
            </a:prstGeom>
            <a:solidFill>
              <a:srgbClr val="D329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521127" y="1518145"/>
              <a:ext cx="636609" cy="636609"/>
            </a:xfrm>
            <a:prstGeom prst="ellipse">
              <a:avLst/>
            </a:prstGeom>
            <a:solidFill>
              <a:srgbClr val="D329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6521127" y="2635082"/>
              <a:ext cx="636609" cy="636609"/>
            </a:xfrm>
            <a:prstGeom prst="ellipse">
              <a:avLst/>
            </a:prstGeom>
            <a:solidFill>
              <a:srgbClr val="3787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521127" y="4868956"/>
              <a:ext cx="636609" cy="636609"/>
            </a:xfrm>
            <a:prstGeom prst="ellipse">
              <a:avLst/>
            </a:prstGeom>
            <a:solidFill>
              <a:srgbClr val="3787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527811" y="1544063"/>
            <a:ext cx="7871263" cy="865339"/>
            <a:chOff x="6527811" y="1544063"/>
            <a:chExt cx="7871263" cy="865339"/>
          </a:xfrm>
        </p:grpSpPr>
        <p:sp>
          <p:nvSpPr>
            <p:cNvPr id="29" name="文本框 28"/>
            <p:cNvSpPr txBox="1"/>
            <p:nvPr/>
          </p:nvSpPr>
          <p:spPr>
            <a:xfrm>
              <a:off x="6527811" y="1544063"/>
              <a:ext cx="3759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spc="600" dirty="0">
                  <a:solidFill>
                    <a:schemeClr val="bg1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01</a:t>
              </a:r>
              <a:r>
                <a:rPr lang="en-US" altLang="zh-CN" sz="3200" spc="600" dirty="0">
                  <a:solidFill>
                    <a:srgbClr val="D3292A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.</a:t>
              </a:r>
              <a:r>
                <a:rPr lang="zh-CN" altLang="en-US" sz="3200" spc="600" dirty="0">
                  <a:solidFill>
                    <a:srgbClr val="D3292A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教材分析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220618" y="2132403"/>
              <a:ext cx="7178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spc="300" dirty="0">
                  <a:solidFill>
                    <a:srgbClr val="D3292A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Basketball </a:t>
              </a:r>
              <a:r>
                <a:rPr lang="en-US" altLang="zh-CN" sz="1200" spc="300" dirty="0" err="1">
                  <a:solidFill>
                    <a:srgbClr val="D3292A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Drian</a:t>
              </a:r>
              <a:r>
                <a:rPr lang="en-US" altLang="zh-CN" sz="1200" spc="300" dirty="0">
                  <a:solidFill>
                    <a:srgbClr val="D3292A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 Says Lessons</a:t>
              </a:r>
              <a:endParaRPr lang="zh-CN" altLang="en-US" sz="1200" spc="300" dirty="0">
                <a:solidFill>
                  <a:srgbClr val="D3292A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70661" y="2657536"/>
            <a:ext cx="7928413" cy="882367"/>
            <a:chOff x="6470661" y="2657536"/>
            <a:chExt cx="7928413" cy="882367"/>
          </a:xfrm>
        </p:grpSpPr>
        <p:sp>
          <p:nvSpPr>
            <p:cNvPr id="30" name="文本框 29"/>
            <p:cNvSpPr txBox="1"/>
            <p:nvPr/>
          </p:nvSpPr>
          <p:spPr>
            <a:xfrm>
              <a:off x="6470661" y="2657536"/>
              <a:ext cx="3759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spc="600" dirty="0">
                  <a:solidFill>
                    <a:schemeClr val="bg1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02</a:t>
              </a:r>
              <a:r>
                <a:rPr lang="en-US" altLang="zh-CN" sz="3200" spc="600" dirty="0">
                  <a:solidFill>
                    <a:srgbClr val="3787C4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.</a:t>
              </a:r>
              <a:r>
                <a:rPr lang="zh-CN" altLang="en-US" sz="3200" spc="600" dirty="0">
                  <a:solidFill>
                    <a:srgbClr val="3787C4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教学难重点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220618" y="3262904"/>
              <a:ext cx="7178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spc="300" dirty="0">
                  <a:solidFill>
                    <a:srgbClr val="3787C4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Basketball </a:t>
              </a:r>
              <a:r>
                <a:rPr lang="en-US" altLang="zh-CN" sz="1200" spc="300" dirty="0" err="1">
                  <a:solidFill>
                    <a:srgbClr val="3787C4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Drian</a:t>
              </a:r>
              <a:r>
                <a:rPr lang="en-US" altLang="zh-CN" sz="1200" spc="300" dirty="0">
                  <a:solidFill>
                    <a:srgbClr val="3787C4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 Says Lessons</a:t>
              </a:r>
              <a:endParaRPr lang="zh-CN" altLang="en-US" sz="1200" spc="300" dirty="0">
                <a:solidFill>
                  <a:srgbClr val="3787C4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470661" y="3771009"/>
            <a:ext cx="7928413" cy="913909"/>
            <a:chOff x="6470661" y="3771009"/>
            <a:chExt cx="7928413" cy="913909"/>
          </a:xfrm>
        </p:grpSpPr>
        <p:sp>
          <p:nvSpPr>
            <p:cNvPr id="31" name="文本框 30"/>
            <p:cNvSpPr txBox="1"/>
            <p:nvPr/>
          </p:nvSpPr>
          <p:spPr>
            <a:xfrm>
              <a:off x="6470661" y="3771009"/>
              <a:ext cx="3759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spc="600" dirty="0">
                  <a:solidFill>
                    <a:schemeClr val="bg1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03</a:t>
              </a:r>
              <a:r>
                <a:rPr lang="en-US" altLang="zh-CN" sz="3200" spc="600" dirty="0">
                  <a:solidFill>
                    <a:srgbClr val="D3292A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.</a:t>
              </a:r>
              <a:r>
                <a:rPr lang="zh-CN" altLang="en-US" sz="3200" spc="600" dirty="0">
                  <a:solidFill>
                    <a:srgbClr val="D3292A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教学目标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20618" y="4407919"/>
              <a:ext cx="7178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spc="300" dirty="0">
                  <a:solidFill>
                    <a:srgbClr val="D3292A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Basketball </a:t>
              </a:r>
              <a:r>
                <a:rPr lang="en-US" altLang="zh-CN" sz="1200" spc="300" dirty="0" err="1">
                  <a:solidFill>
                    <a:srgbClr val="D3292A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Drian</a:t>
              </a:r>
              <a:r>
                <a:rPr lang="en-US" altLang="zh-CN" sz="1200" spc="300" dirty="0">
                  <a:solidFill>
                    <a:srgbClr val="D3292A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 Says Lessons</a:t>
              </a:r>
              <a:endParaRPr lang="zh-CN" altLang="en-US" sz="1200" spc="300" dirty="0">
                <a:solidFill>
                  <a:srgbClr val="D3292A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70661" y="4884481"/>
            <a:ext cx="7928413" cy="945452"/>
            <a:chOff x="6470661" y="4884481"/>
            <a:chExt cx="7928413" cy="945452"/>
          </a:xfrm>
        </p:grpSpPr>
        <p:sp>
          <p:nvSpPr>
            <p:cNvPr id="32" name="文本框 31"/>
            <p:cNvSpPr txBox="1"/>
            <p:nvPr/>
          </p:nvSpPr>
          <p:spPr>
            <a:xfrm>
              <a:off x="6470661" y="4884481"/>
              <a:ext cx="3759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spc="600" dirty="0">
                  <a:solidFill>
                    <a:schemeClr val="bg1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04</a:t>
              </a:r>
              <a:r>
                <a:rPr lang="en-US" altLang="zh-CN" sz="3200" spc="600" dirty="0">
                  <a:solidFill>
                    <a:srgbClr val="3787C4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.</a:t>
              </a:r>
              <a:r>
                <a:rPr lang="zh-CN" altLang="en-US" sz="3200" spc="600" dirty="0">
                  <a:solidFill>
                    <a:srgbClr val="3787C4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教法与学法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220618" y="5552934"/>
              <a:ext cx="7178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spc="300" dirty="0">
                  <a:solidFill>
                    <a:srgbClr val="3787C4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Basketball </a:t>
              </a:r>
              <a:r>
                <a:rPr lang="en-US" altLang="zh-CN" sz="1200" spc="300" dirty="0" err="1">
                  <a:solidFill>
                    <a:srgbClr val="3787C4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Drian</a:t>
              </a:r>
              <a:r>
                <a:rPr lang="en-US" altLang="zh-CN" sz="1200" spc="300" dirty="0">
                  <a:solidFill>
                    <a:srgbClr val="3787C4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 Says Lessons</a:t>
              </a:r>
              <a:endParaRPr lang="zh-CN" altLang="en-US" sz="1200" spc="300" dirty="0">
                <a:solidFill>
                  <a:srgbClr val="3787C4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802617" y="2137229"/>
            <a:ext cx="2249841" cy="3193398"/>
            <a:chOff x="3846159" y="2137229"/>
            <a:chExt cx="2249841" cy="3193398"/>
          </a:xfrm>
        </p:grpSpPr>
        <p:sp>
          <p:nvSpPr>
            <p:cNvPr id="22" name="文本框 21"/>
            <p:cNvSpPr txBox="1"/>
            <p:nvPr/>
          </p:nvSpPr>
          <p:spPr>
            <a:xfrm>
              <a:off x="4065100" y="2333545"/>
              <a:ext cx="1957099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800" b="1" i="1" spc="300" dirty="0">
                  <a:solidFill>
                    <a:srgbClr val="D3292A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目 录</a:t>
              </a:r>
            </a:p>
          </p:txBody>
        </p:sp>
        <p:sp>
          <p:nvSpPr>
            <p:cNvPr id="3" name="任意多边形: 形状 2"/>
            <p:cNvSpPr/>
            <p:nvPr/>
          </p:nvSpPr>
          <p:spPr>
            <a:xfrm>
              <a:off x="3846159" y="2137229"/>
              <a:ext cx="2249841" cy="3193398"/>
            </a:xfrm>
            <a:custGeom>
              <a:avLst/>
              <a:gdLst>
                <a:gd name="connsiteX0" fmla="*/ 5802086 w 5936343"/>
                <a:gd name="connsiteY0" fmla="*/ 5129893 h 5936343"/>
                <a:gd name="connsiteX1" fmla="*/ 5936343 w 5936343"/>
                <a:gd name="connsiteY1" fmla="*/ 5129893 h 5936343"/>
                <a:gd name="connsiteX2" fmla="*/ 5936343 w 5936343"/>
                <a:gd name="connsiteY2" fmla="*/ 5585564 h 5936343"/>
                <a:gd name="connsiteX3" fmla="*/ 5585564 w 5936343"/>
                <a:gd name="connsiteY3" fmla="*/ 5936343 h 5936343"/>
                <a:gd name="connsiteX4" fmla="*/ 350779 w 5936343"/>
                <a:gd name="connsiteY4" fmla="*/ 5936343 h 5936343"/>
                <a:gd name="connsiteX5" fmla="*/ 0 w 5936343"/>
                <a:gd name="connsiteY5" fmla="*/ 5585564 h 5936343"/>
                <a:gd name="connsiteX6" fmla="*/ 0 w 5936343"/>
                <a:gd name="connsiteY6" fmla="*/ 5533118 h 5936343"/>
                <a:gd name="connsiteX7" fmla="*/ 140905 w 5936343"/>
                <a:gd name="connsiteY7" fmla="*/ 5533118 h 5936343"/>
                <a:gd name="connsiteX8" fmla="*/ 141062 w 5936343"/>
                <a:gd name="connsiteY8" fmla="*/ 5534671 h 5936343"/>
                <a:gd name="connsiteX9" fmla="*/ 469169 w 5936343"/>
                <a:gd name="connsiteY9" fmla="*/ 5802086 h 5936343"/>
                <a:gd name="connsiteX10" fmla="*/ 5467174 w 5936343"/>
                <a:gd name="connsiteY10" fmla="*/ 5802086 h 5936343"/>
                <a:gd name="connsiteX11" fmla="*/ 5802086 w 5936343"/>
                <a:gd name="connsiteY11" fmla="*/ 5467174 h 5936343"/>
                <a:gd name="connsiteX12" fmla="*/ 350779 w 5936343"/>
                <a:gd name="connsiteY12" fmla="*/ 0 h 5936343"/>
                <a:gd name="connsiteX13" fmla="*/ 5585564 w 5936343"/>
                <a:gd name="connsiteY13" fmla="*/ 0 h 5936343"/>
                <a:gd name="connsiteX14" fmla="*/ 5929217 w 5936343"/>
                <a:gd name="connsiteY14" fmla="*/ 280085 h 5936343"/>
                <a:gd name="connsiteX15" fmla="*/ 5931617 w 5936343"/>
                <a:gd name="connsiteY15" fmla="*/ 303893 h 5936343"/>
                <a:gd name="connsiteX16" fmla="*/ 5756817 w 5936343"/>
                <a:gd name="connsiteY16" fmla="*/ 303893 h 5936343"/>
                <a:gd name="connsiteX17" fmla="*/ 5744889 w 5936343"/>
                <a:gd name="connsiteY17" fmla="*/ 281917 h 5936343"/>
                <a:gd name="connsiteX18" fmla="*/ 5467174 w 5936343"/>
                <a:gd name="connsiteY18" fmla="*/ 134257 h 5936343"/>
                <a:gd name="connsiteX19" fmla="*/ 469169 w 5936343"/>
                <a:gd name="connsiteY19" fmla="*/ 134257 h 5936343"/>
                <a:gd name="connsiteX20" fmla="*/ 134257 w 5936343"/>
                <a:gd name="connsiteY20" fmla="*/ 469169 h 5936343"/>
                <a:gd name="connsiteX21" fmla="*/ 134257 w 5936343"/>
                <a:gd name="connsiteY21" fmla="*/ 707118 h 5936343"/>
                <a:gd name="connsiteX22" fmla="*/ 0 w 5936343"/>
                <a:gd name="connsiteY22" fmla="*/ 707118 h 5936343"/>
                <a:gd name="connsiteX23" fmla="*/ 0 w 5936343"/>
                <a:gd name="connsiteY23" fmla="*/ 350779 h 5936343"/>
                <a:gd name="connsiteX24" fmla="*/ 350779 w 5936343"/>
                <a:gd name="connsiteY24" fmla="*/ 0 h 5936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36343" h="5936343">
                  <a:moveTo>
                    <a:pt x="5802086" y="5129893"/>
                  </a:moveTo>
                  <a:lnTo>
                    <a:pt x="5936343" y="5129893"/>
                  </a:lnTo>
                  <a:lnTo>
                    <a:pt x="5936343" y="5585564"/>
                  </a:lnTo>
                  <a:cubicBezTo>
                    <a:pt x="5936343" y="5779294"/>
                    <a:pt x="5779294" y="5936343"/>
                    <a:pt x="5585564" y="5936343"/>
                  </a:cubicBezTo>
                  <a:lnTo>
                    <a:pt x="350779" y="5936343"/>
                  </a:lnTo>
                  <a:cubicBezTo>
                    <a:pt x="157049" y="5936343"/>
                    <a:pt x="0" y="5779294"/>
                    <a:pt x="0" y="5585564"/>
                  </a:cubicBezTo>
                  <a:lnTo>
                    <a:pt x="0" y="5533118"/>
                  </a:lnTo>
                  <a:lnTo>
                    <a:pt x="140905" y="5533118"/>
                  </a:lnTo>
                  <a:lnTo>
                    <a:pt x="141062" y="5534671"/>
                  </a:lnTo>
                  <a:cubicBezTo>
                    <a:pt x="172291" y="5687285"/>
                    <a:pt x="307323" y="5802086"/>
                    <a:pt x="469169" y="5802086"/>
                  </a:cubicBezTo>
                  <a:lnTo>
                    <a:pt x="5467174" y="5802086"/>
                  </a:lnTo>
                  <a:cubicBezTo>
                    <a:pt x="5652141" y="5802086"/>
                    <a:pt x="5802086" y="5652141"/>
                    <a:pt x="5802086" y="5467174"/>
                  </a:cubicBezTo>
                  <a:close/>
                  <a:moveTo>
                    <a:pt x="350779" y="0"/>
                  </a:moveTo>
                  <a:lnTo>
                    <a:pt x="5585564" y="0"/>
                  </a:lnTo>
                  <a:cubicBezTo>
                    <a:pt x="5755078" y="0"/>
                    <a:pt x="5896508" y="120241"/>
                    <a:pt x="5929217" y="280085"/>
                  </a:cubicBezTo>
                  <a:lnTo>
                    <a:pt x="5931617" y="303893"/>
                  </a:lnTo>
                  <a:lnTo>
                    <a:pt x="5756817" y="303893"/>
                  </a:lnTo>
                  <a:lnTo>
                    <a:pt x="5744889" y="281917"/>
                  </a:lnTo>
                  <a:cubicBezTo>
                    <a:pt x="5684703" y="192830"/>
                    <a:pt x="5582779" y="134257"/>
                    <a:pt x="5467174" y="134257"/>
                  </a:cubicBezTo>
                  <a:lnTo>
                    <a:pt x="469169" y="134257"/>
                  </a:lnTo>
                  <a:cubicBezTo>
                    <a:pt x="284202" y="134257"/>
                    <a:pt x="134257" y="284202"/>
                    <a:pt x="134257" y="469169"/>
                  </a:cubicBezTo>
                  <a:lnTo>
                    <a:pt x="134257" y="707118"/>
                  </a:lnTo>
                  <a:lnTo>
                    <a:pt x="0" y="707118"/>
                  </a:lnTo>
                  <a:lnTo>
                    <a:pt x="0" y="350779"/>
                  </a:lnTo>
                  <a:cubicBezTo>
                    <a:pt x="0" y="157049"/>
                    <a:pt x="157049" y="0"/>
                    <a:pt x="350779" y="0"/>
                  </a:cubicBezTo>
                  <a:close/>
                </a:path>
              </a:pathLst>
            </a:custGeom>
            <a:solidFill>
              <a:srgbClr val="D329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474720" y="1341438"/>
            <a:ext cx="1472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6" presetClass="entr" presetSubtype="37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6" presetID="42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36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44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351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 descr="图片包含 游戏机, 电脑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063" y="-580571"/>
            <a:ext cx="13224126" cy="7438571"/>
          </a:xfrm>
          <a:prstGeom prst="rect">
            <a:avLst/>
          </a:prstGeom>
        </p:spPr>
      </p:pic>
      <p:pic>
        <p:nvPicPr>
          <p:cNvPr id="7" name="图片 6" descr="图片包含 游戏机, 桌子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0" b="53227"/>
          <a:stretch>
            <a:fillRect/>
          </a:stretch>
        </p:blipFill>
        <p:spPr>
          <a:xfrm>
            <a:off x="9593942" y="0"/>
            <a:ext cx="2598057" cy="3207657"/>
          </a:xfrm>
          <a:prstGeom prst="rect">
            <a:avLst/>
          </a:prstGeom>
        </p:spPr>
      </p:pic>
      <p:pic>
        <p:nvPicPr>
          <p:cNvPr id="9" name="图片 8" descr="图片包含 游戏机, 画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9" r="66310"/>
          <a:stretch>
            <a:fillRect/>
          </a:stretch>
        </p:blipFill>
        <p:spPr>
          <a:xfrm>
            <a:off x="0" y="660708"/>
            <a:ext cx="4905829" cy="619729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413760" y="1611931"/>
            <a:ext cx="7233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i="1" spc="3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教材</a:t>
            </a:r>
            <a:r>
              <a:rPr lang="zh-CN" altLang="en-US" sz="9600" b="1" i="1" spc="300" dirty="0">
                <a:solidFill>
                  <a:srgbClr val="3787C4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分析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146582" y="1062140"/>
            <a:ext cx="5767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i="1" spc="-300" dirty="0">
                <a:solidFill>
                  <a:srgbClr val="3787C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BASKETBALL DRIAN SAYS LESSONS</a:t>
            </a:r>
            <a:endParaRPr lang="zh-CN" altLang="en-US" b="1" i="1" spc="-300" dirty="0">
              <a:solidFill>
                <a:srgbClr val="3787C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86011" y="3160080"/>
            <a:ext cx="3206271" cy="2690926"/>
            <a:chOff x="5315039" y="3429000"/>
            <a:chExt cx="2851261" cy="2392977"/>
          </a:xfrm>
        </p:grpSpPr>
        <p:grpSp>
          <p:nvGrpSpPr>
            <p:cNvPr id="6" name="组合 5"/>
            <p:cNvGrpSpPr/>
            <p:nvPr/>
          </p:nvGrpSpPr>
          <p:grpSpPr>
            <a:xfrm>
              <a:off x="5894816" y="3454529"/>
              <a:ext cx="2271484" cy="2367448"/>
              <a:chOff x="7913582" y="3489291"/>
              <a:chExt cx="2271484" cy="2367448"/>
            </a:xfrm>
          </p:grpSpPr>
          <p:sp>
            <p:nvSpPr>
              <p:cNvPr id="18" name="shoot_119558"/>
              <p:cNvSpPr>
                <a:spLocks noChangeAspect="1"/>
              </p:cNvSpPr>
              <p:nvPr/>
            </p:nvSpPr>
            <p:spPr bwMode="auto">
              <a:xfrm flipH="1">
                <a:off x="7913582" y="3489291"/>
                <a:ext cx="2271484" cy="2367448"/>
              </a:xfrm>
              <a:custGeom>
                <a:avLst/>
                <a:gdLst>
                  <a:gd name="connsiteX0" fmla="*/ 440934 w 582941"/>
                  <a:gd name="connsiteY0" fmla="*/ 248531 h 607568"/>
                  <a:gd name="connsiteX1" fmla="*/ 516398 w 582941"/>
                  <a:gd name="connsiteY1" fmla="*/ 323866 h 607568"/>
                  <a:gd name="connsiteX2" fmla="*/ 404508 w 582941"/>
                  <a:gd name="connsiteY2" fmla="*/ 365599 h 607568"/>
                  <a:gd name="connsiteX3" fmla="*/ 440934 w 582941"/>
                  <a:gd name="connsiteY3" fmla="*/ 248531 h 607568"/>
                  <a:gd name="connsiteX4" fmla="*/ 399770 w 582941"/>
                  <a:gd name="connsiteY4" fmla="*/ 207603 h 607568"/>
                  <a:gd name="connsiteX5" fmla="*/ 416054 w 582941"/>
                  <a:gd name="connsiteY5" fmla="*/ 223861 h 607568"/>
                  <a:gd name="connsiteX6" fmla="*/ 369505 w 582941"/>
                  <a:gd name="connsiteY6" fmla="*/ 363129 h 607568"/>
                  <a:gd name="connsiteX7" fmla="*/ 283320 w 582941"/>
                  <a:gd name="connsiteY7" fmla="*/ 323864 h 607568"/>
                  <a:gd name="connsiteX8" fmla="*/ 582941 w 582941"/>
                  <a:gd name="connsiteY8" fmla="*/ 187655 h 607568"/>
                  <a:gd name="connsiteX9" fmla="*/ 541132 w 582941"/>
                  <a:gd name="connsiteY9" fmla="*/ 299197 h 607568"/>
                  <a:gd name="connsiteX10" fmla="*/ 465661 w 582941"/>
                  <a:gd name="connsiteY10" fmla="*/ 223864 h 607568"/>
                  <a:gd name="connsiteX11" fmla="*/ 582941 w 582941"/>
                  <a:gd name="connsiteY11" fmla="*/ 187655 h 607568"/>
                  <a:gd name="connsiteX12" fmla="*/ 31346 w 582941"/>
                  <a:gd name="connsiteY12" fmla="*/ 169851 h 607568"/>
                  <a:gd name="connsiteX13" fmla="*/ 62691 w 582941"/>
                  <a:gd name="connsiteY13" fmla="*/ 201149 h 607568"/>
                  <a:gd name="connsiteX14" fmla="*/ 62691 w 582941"/>
                  <a:gd name="connsiteY14" fmla="*/ 285225 h 607568"/>
                  <a:gd name="connsiteX15" fmla="*/ 96803 w 582941"/>
                  <a:gd name="connsiteY15" fmla="*/ 348896 h 607568"/>
                  <a:gd name="connsiteX16" fmla="*/ 156574 w 582941"/>
                  <a:gd name="connsiteY16" fmla="*/ 388633 h 607568"/>
                  <a:gd name="connsiteX17" fmla="*/ 134448 w 582941"/>
                  <a:gd name="connsiteY17" fmla="*/ 295658 h 607568"/>
                  <a:gd name="connsiteX18" fmla="*/ 153962 w 582941"/>
                  <a:gd name="connsiteY18" fmla="*/ 264360 h 607568"/>
                  <a:gd name="connsiteX19" fmla="*/ 184539 w 582941"/>
                  <a:gd name="connsiteY19" fmla="*/ 281543 h 607568"/>
                  <a:gd name="connsiteX20" fmla="*/ 217268 w 582941"/>
                  <a:gd name="connsiteY20" fmla="*/ 381422 h 607568"/>
                  <a:gd name="connsiteX21" fmla="*/ 224643 w 582941"/>
                  <a:gd name="connsiteY21" fmla="*/ 585782 h 607568"/>
                  <a:gd name="connsiteX22" fmla="*/ 219265 w 582941"/>
                  <a:gd name="connsiteY22" fmla="*/ 607568 h 607568"/>
                  <a:gd name="connsiteX23" fmla="*/ 62691 w 582941"/>
                  <a:gd name="connsiteY23" fmla="*/ 607568 h 607568"/>
                  <a:gd name="connsiteX24" fmla="*/ 112475 w 582941"/>
                  <a:gd name="connsiteY24" fmla="*/ 507996 h 607568"/>
                  <a:gd name="connsiteX25" fmla="*/ 101566 w 582941"/>
                  <a:gd name="connsiteY25" fmla="*/ 466725 h 607568"/>
                  <a:gd name="connsiteX26" fmla="*/ 52243 w 582941"/>
                  <a:gd name="connsiteY26" fmla="*/ 433893 h 607568"/>
                  <a:gd name="connsiteX27" fmla="*/ 23356 w 582941"/>
                  <a:gd name="connsiteY27" fmla="*/ 396151 h 607568"/>
                  <a:gd name="connsiteX28" fmla="*/ 3842 w 582941"/>
                  <a:gd name="connsiteY28" fmla="*/ 337389 h 607568"/>
                  <a:gd name="connsiteX29" fmla="*/ 0 w 582941"/>
                  <a:gd name="connsiteY29" fmla="*/ 314376 h 607568"/>
                  <a:gd name="connsiteX30" fmla="*/ 0 w 582941"/>
                  <a:gd name="connsiteY30" fmla="*/ 201149 h 607568"/>
                  <a:gd name="connsiteX31" fmla="*/ 31346 w 582941"/>
                  <a:gd name="connsiteY31" fmla="*/ 169851 h 607568"/>
                  <a:gd name="connsiteX32" fmla="*/ 358768 w 582941"/>
                  <a:gd name="connsiteY32" fmla="*/ 166464 h 607568"/>
                  <a:gd name="connsiteX33" fmla="*/ 375055 w 582941"/>
                  <a:gd name="connsiteY33" fmla="*/ 182730 h 607568"/>
                  <a:gd name="connsiteX34" fmla="*/ 258583 w 582941"/>
                  <a:gd name="connsiteY34" fmla="*/ 299197 h 607568"/>
                  <a:gd name="connsiteX35" fmla="*/ 219247 w 582941"/>
                  <a:gd name="connsiteY35" fmla="*/ 213112 h 607568"/>
                  <a:gd name="connsiteX36" fmla="*/ 229850 w 582941"/>
                  <a:gd name="connsiteY36" fmla="*/ 213419 h 607568"/>
                  <a:gd name="connsiteX37" fmla="*/ 358768 w 582941"/>
                  <a:gd name="connsiteY37" fmla="*/ 166464 h 607568"/>
                  <a:gd name="connsiteX38" fmla="*/ 541135 w 582941"/>
                  <a:gd name="connsiteY38" fmla="*/ 66402 h 607568"/>
                  <a:gd name="connsiteX39" fmla="*/ 580471 w 582941"/>
                  <a:gd name="connsiteY39" fmla="*/ 152495 h 607568"/>
                  <a:gd name="connsiteX40" fmla="*/ 440797 w 582941"/>
                  <a:gd name="connsiteY40" fmla="*/ 198994 h 607568"/>
                  <a:gd name="connsiteX41" fmla="*/ 424663 w 582941"/>
                  <a:gd name="connsiteY41" fmla="*/ 182727 h 607568"/>
                  <a:gd name="connsiteX42" fmla="*/ 258561 w 582941"/>
                  <a:gd name="connsiteY42" fmla="*/ 66402 h 607568"/>
                  <a:gd name="connsiteX43" fmla="*/ 333986 w 582941"/>
                  <a:gd name="connsiteY43" fmla="*/ 141735 h 607568"/>
                  <a:gd name="connsiteX44" fmla="*/ 216777 w 582941"/>
                  <a:gd name="connsiteY44" fmla="*/ 178097 h 607568"/>
                  <a:gd name="connsiteX45" fmla="*/ 258561 w 582941"/>
                  <a:gd name="connsiteY45" fmla="*/ 66402 h 607568"/>
                  <a:gd name="connsiteX46" fmla="*/ 430213 w 582941"/>
                  <a:gd name="connsiteY46" fmla="*/ 2470 h 607568"/>
                  <a:gd name="connsiteX47" fmla="*/ 516398 w 582941"/>
                  <a:gd name="connsiteY47" fmla="*/ 41735 h 607568"/>
                  <a:gd name="connsiteX48" fmla="*/ 399795 w 582941"/>
                  <a:gd name="connsiteY48" fmla="*/ 157996 h 607568"/>
                  <a:gd name="connsiteX49" fmla="*/ 383664 w 582941"/>
                  <a:gd name="connsiteY49" fmla="*/ 141738 h 607568"/>
                  <a:gd name="connsiteX50" fmla="*/ 430213 w 582941"/>
                  <a:gd name="connsiteY50" fmla="*/ 2470 h 607568"/>
                  <a:gd name="connsiteX51" fmla="*/ 395141 w 582941"/>
                  <a:gd name="connsiteY51" fmla="*/ 0 h 607568"/>
                  <a:gd name="connsiteX52" fmla="*/ 358738 w 582941"/>
                  <a:gd name="connsiteY52" fmla="*/ 117068 h 607568"/>
                  <a:gd name="connsiteX53" fmla="*/ 283320 w 582941"/>
                  <a:gd name="connsiteY53" fmla="*/ 41733 h 607568"/>
                  <a:gd name="connsiteX54" fmla="*/ 395141 w 582941"/>
                  <a:gd name="connsiteY54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582941" h="607568">
                    <a:moveTo>
                      <a:pt x="440934" y="248531"/>
                    </a:moveTo>
                    <a:lnTo>
                      <a:pt x="516398" y="323866"/>
                    </a:lnTo>
                    <a:cubicBezTo>
                      <a:pt x="483969" y="350716"/>
                      <a:pt x="444315" y="364525"/>
                      <a:pt x="404508" y="365599"/>
                    </a:cubicBezTo>
                    <a:cubicBezTo>
                      <a:pt x="401588" y="323712"/>
                      <a:pt x="414806" y="280905"/>
                      <a:pt x="440934" y="248531"/>
                    </a:cubicBezTo>
                    <a:close/>
                    <a:moveTo>
                      <a:pt x="399770" y="207603"/>
                    </a:moveTo>
                    <a:lnTo>
                      <a:pt x="416054" y="223861"/>
                    </a:lnTo>
                    <a:cubicBezTo>
                      <a:pt x="383485" y="262513"/>
                      <a:pt x="366740" y="312207"/>
                      <a:pt x="369505" y="363129"/>
                    </a:cubicBezTo>
                    <a:cubicBezTo>
                      <a:pt x="338626" y="357914"/>
                      <a:pt x="308822" y="344877"/>
                      <a:pt x="283320" y="323864"/>
                    </a:cubicBezTo>
                    <a:close/>
                    <a:moveTo>
                      <a:pt x="582941" y="187655"/>
                    </a:moveTo>
                    <a:cubicBezTo>
                      <a:pt x="581865" y="227393"/>
                      <a:pt x="568031" y="266824"/>
                      <a:pt x="541132" y="299197"/>
                    </a:cubicBezTo>
                    <a:lnTo>
                      <a:pt x="465661" y="223864"/>
                    </a:lnTo>
                    <a:cubicBezTo>
                      <a:pt x="498094" y="197781"/>
                      <a:pt x="540979" y="184740"/>
                      <a:pt x="582941" y="187655"/>
                    </a:cubicBezTo>
                    <a:close/>
                    <a:moveTo>
                      <a:pt x="31346" y="169851"/>
                    </a:moveTo>
                    <a:cubicBezTo>
                      <a:pt x="48555" y="169851"/>
                      <a:pt x="62691" y="183813"/>
                      <a:pt x="62691" y="201149"/>
                    </a:cubicBezTo>
                    <a:lnTo>
                      <a:pt x="62691" y="285225"/>
                    </a:lnTo>
                    <a:cubicBezTo>
                      <a:pt x="62691" y="310847"/>
                      <a:pt x="75445" y="334628"/>
                      <a:pt x="96803" y="348896"/>
                    </a:cubicBezTo>
                    <a:lnTo>
                      <a:pt x="156574" y="388633"/>
                    </a:lnTo>
                    <a:lnTo>
                      <a:pt x="134448" y="295658"/>
                    </a:lnTo>
                    <a:cubicBezTo>
                      <a:pt x="131068" y="281697"/>
                      <a:pt x="139826" y="267582"/>
                      <a:pt x="153962" y="264360"/>
                    </a:cubicBezTo>
                    <a:cubicBezTo>
                      <a:pt x="167023" y="261291"/>
                      <a:pt x="180391" y="268809"/>
                      <a:pt x="184539" y="281543"/>
                    </a:cubicBezTo>
                    <a:lnTo>
                      <a:pt x="217268" y="381422"/>
                    </a:lnTo>
                    <a:cubicBezTo>
                      <a:pt x="239087" y="447394"/>
                      <a:pt x="241545" y="518276"/>
                      <a:pt x="224643" y="585782"/>
                    </a:cubicBezTo>
                    <a:lnTo>
                      <a:pt x="219265" y="607568"/>
                    </a:lnTo>
                    <a:lnTo>
                      <a:pt x="62691" y="607568"/>
                    </a:lnTo>
                    <a:lnTo>
                      <a:pt x="112475" y="507996"/>
                    </a:lnTo>
                    <a:cubicBezTo>
                      <a:pt x="119851" y="493421"/>
                      <a:pt x="115088" y="475777"/>
                      <a:pt x="101566" y="466725"/>
                    </a:cubicBezTo>
                    <a:lnTo>
                      <a:pt x="52243" y="433893"/>
                    </a:lnTo>
                    <a:cubicBezTo>
                      <a:pt x="38721" y="424841"/>
                      <a:pt x="28580" y="411646"/>
                      <a:pt x="23356" y="396151"/>
                    </a:cubicBezTo>
                    <a:lnTo>
                      <a:pt x="3842" y="337389"/>
                    </a:lnTo>
                    <a:cubicBezTo>
                      <a:pt x="1229" y="330025"/>
                      <a:pt x="0" y="322200"/>
                      <a:pt x="0" y="314376"/>
                    </a:cubicBezTo>
                    <a:lnTo>
                      <a:pt x="0" y="201149"/>
                    </a:lnTo>
                    <a:cubicBezTo>
                      <a:pt x="0" y="183813"/>
                      <a:pt x="13983" y="169851"/>
                      <a:pt x="31346" y="169851"/>
                    </a:cubicBezTo>
                    <a:close/>
                    <a:moveTo>
                      <a:pt x="358768" y="166464"/>
                    </a:moveTo>
                    <a:lnTo>
                      <a:pt x="375055" y="182730"/>
                    </a:lnTo>
                    <a:lnTo>
                      <a:pt x="258583" y="299197"/>
                    </a:lnTo>
                    <a:cubicBezTo>
                      <a:pt x="237532" y="273725"/>
                      <a:pt x="224472" y="243956"/>
                      <a:pt x="219247" y="213112"/>
                    </a:cubicBezTo>
                    <a:cubicBezTo>
                      <a:pt x="222781" y="213266"/>
                      <a:pt x="226315" y="213419"/>
                      <a:pt x="229850" y="213419"/>
                    </a:cubicBezTo>
                    <a:cubicBezTo>
                      <a:pt x="277022" y="213419"/>
                      <a:pt x="322658" y="196847"/>
                      <a:pt x="358768" y="166464"/>
                    </a:cubicBezTo>
                    <a:close/>
                    <a:moveTo>
                      <a:pt x="541135" y="66402"/>
                    </a:moveTo>
                    <a:cubicBezTo>
                      <a:pt x="562186" y="91877"/>
                      <a:pt x="575247" y="121649"/>
                      <a:pt x="580471" y="152495"/>
                    </a:cubicBezTo>
                    <a:cubicBezTo>
                      <a:pt x="529457" y="149732"/>
                      <a:pt x="479672" y="166613"/>
                      <a:pt x="440797" y="198994"/>
                    </a:cubicBezTo>
                    <a:lnTo>
                      <a:pt x="424663" y="182727"/>
                    </a:lnTo>
                    <a:close/>
                    <a:moveTo>
                      <a:pt x="258561" y="66402"/>
                    </a:moveTo>
                    <a:lnTo>
                      <a:pt x="333986" y="141735"/>
                    </a:lnTo>
                    <a:cubicBezTo>
                      <a:pt x="301573" y="167818"/>
                      <a:pt x="258714" y="180859"/>
                      <a:pt x="216777" y="178097"/>
                    </a:cubicBezTo>
                    <a:cubicBezTo>
                      <a:pt x="217853" y="138360"/>
                      <a:pt x="231678" y="98775"/>
                      <a:pt x="258561" y="66402"/>
                    </a:cubicBezTo>
                    <a:close/>
                    <a:moveTo>
                      <a:pt x="430213" y="2470"/>
                    </a:moveTo>
                    <a:cubicBezTo>
                      <a:pt x="461092" y="7685"/>
                      <a:pt x="490896" y="20722"/>
                      <a:pt x="516398" y="41735"/>
                    </a:cubicBezTo>
                    <a:lnTo>
                      <a:pt x="399795" y="157996"/>
                    </a:lnTo>
                    <a:lnTo>
                      <a:pt x="383664" y="141738"/>
                    </a:lnTo>
                    <a:cubicBezTo>
                      <a:pt x="416080" y="103086"/>
                      <a:pt x="432979" y="53392"/>
                      <a:pt x="430213" y="2470"/>
                    </a:cubicBezTo>
                    <a:close/>
                    <a:moveTo>
                      <a:pt x="395141" y="0"/>
                    </a:moveTo>
                    <a:cubicBezTo>
                      <a:pt x="398059" y="41887"/>
                      <a:pt x="384850" y="84694"/>
                      <a:pt x="358738" y="117068"/>
                    </a:cubicBezTo>
                    <a:lnTo>
                      <a:pt x="283320" y="41733"/>
                    </a:lnTo>
                    <a:cubicBezTo>
                      <a:pt x="315730" y="14883"/>
                      <a:pt x="355359" y="1074"/>
                      <a:pt x="395141" y="0"/>
                    </a:cubicBezTo>
                    <a:close/>
                  </a:path>
                </a:pathLst>
              </a:custGeom>
              <a:solidFill>
                <a:srgbClr val="D3292A"/>
              </a:solidFill>
              <a:ln>
                <a:noFill/>
              </a:ln>
            </p:spPr>
            <p:txBody>
              <a:bodyPr/>
              <a:lstStyle/>
              <a:p>
                <a:endParaRPr dirty="0">
                  <a:latin typeface="汉仪综艺体简" panose="02010609000101010101" pitchFamily="49" charset="-122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7913582" y="3489291"/>
                <a:ext cx="1446550" cy="1446550"/>
              </a:xfrm>
              <a:prstGeom prst="ellipse">
                <a:avLst/>
              </a:prstGeom>
              <a:solidFill>
                <a:srgbClr val="D329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综艺体简" panose="02010609000101010101" pitchFamily="49" charset="-122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5315039" y="3429000"/>
              <a:ext cx="2271484" cy="12863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800" b="1" i="1" spc="300" dirty="0">
                  <a:solidFill>
                    <a:schemeClr val="bg1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01</a:t>
              </a:r>
              <a:endParaRPr lang="zh-CN" altLang="en-US" sz="8800" i="1" spc="300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endParaRPr>
            </a:p>
          </p:txBody>
        </p:sp>
      </p:grpSp>
      <p:pic>
        <p:nvPicPr>
          <p:cNvPr id="22" name="图片 21" descr="图片包含 男人, 体育, 播放器, 球&#10;&#10;描述已自动生成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01" t="43175"/>
          <a:stretch>
            <a:fillRect/>
          </a:stretch>
        </p:blipFill>
        <p:spPr>
          <a:xfrm>
            <a:off x="9278230" y="2960914"/>
            <a:ext cx="2913770" cy="38970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16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37" presetID="10" presetClass="entr" presetSubtype="0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游戏机, 桌子, 乐高, 钟表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25" y="1952063"/>
            <a:ext cx="5148262" cy="5148262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5612512" y="1818085"/>
            <a:ext cx="5596826" cy="4156933"/>
            <a:chOff x="5612512" y="1818085"/>
            <a:chExt cx="5596826" cy="4156933"/>
          </a:xfrm>
        </p:grpSpPr>
        <p:sp>
          <p:nvSpPr>
            <p:cNvPr id="12" name="矩形: 圆角 11"/>
            <p:cNvSpPr/>
            <p:nvPr/>
          </p:nvSpPr>
          <p:spPr>
            <a:xfrm flipH="1">
              <a:off x="6061076" y="1818085"/>
              <a:ext cx="5148262" cy="122893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如何在课中让学生“动”起来，如何让课中的活动更贴近小学五年级学生的身心特点，是设计本节课的重要切入点。</a:t>
              </a:r>
              <a:endParaRPr lang="en-US" altLang="zh-CN" sz="1600" dirty="0">
                <a:solidFill>
                  <a:schemeClr val="tx1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" name="矩形: 圆角 12"/>
            <p:cNvSpPr/>
            <p:nvPr/>
          </p:nvSpPr>
          <p:spPr>
            <a:xfrm flipH="1">
              <a:off x="6061076" y="3297259"/>
              <a:ext cx="5148262" cy="122893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本课意在能使体育学习活动真正充满“健身性和教育性”，通过“篮球运球”的教学，促进学生在活动中求得综合能力的发展。</a:t>
              </a:r>
              <a:endParaRPr lang="en-US" altLang="zh-CN" sz="1600" dirty="0">
                <a:solidFill>
                  <a:schemeClr val="tx1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flipH="1">
              <a:off x="6061076" y="4746083"/>
              <a:ext cx="5148262" cy="122893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为了展示本次课的教学过程，我从以下几方面去展开。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5612512" y="2064301"/>
              <a:ext cx="448564" cy="3534965"/>
              <a:chOff x="5612512" y="2064301"/>
              <a:chExt cx="448564" cy="3534965"/>
            </a:xfrm>
          </p:grpSpPr>
          <p:sp>
            <p:nvSpPr>
              <p:cNvPr id="5" name="Freeform 34"/>
              <p:cNvSpPr>
                <a:spLocks noEditPoints="1"/>
              </p:cNvSpPr>
              <p:nvPr/>
            </p:nvSpPr>
            <p:spPr bwMode="auto">
              <a:xfrm flipV="1">
                <a:off x="5612512" y="2064301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Freeform 34"/>
              <p:cNvSpPr>
                <a:spLocks noEditPoints="1"/>
              </p:cNvSpPr>
              <p:nvPr/>
            </p:nvSpPr>
            <p:spPr bwMode="auto">
              <a:xfrm flipV="1">
                <a:off x="5612512" y="3560741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Freeform 34"/>
              <p:cNvSpPr>
                <a:spLocks noEditPoints="1"/>
              </p:cNvSpPr>
              <p:nvPr/>
            </p:nvSpPr>
            <p:spPr bwMode="auto">
              <a:xfrm flipV="1">
                <a:off x="5612512" y="5150702"/>
                <a:ext cx="448564" cy="448564"/>
              </a:xfrm>
              <a:custGeom>
                <a:avLst/>
                <a:gdLst>
                  <a:gd name="T0" fmla="*/ 0 w 124"/>
                  <a:gd name="T1" fmla="*/ 414265698 h 124"/>
                  <a:gd name="T2" fmla="*/ 828528811 w 124"/>
                  <a:gd name="T3" fmla="*/ 414265698 h 124"/>
                  <a:gd name="T4" fmla="*/ 775075777 w 124"/>
                  <a:gd name="T5" fmla="*/ 400901793 h 124"/>
                  <a:gd name="T6" fmla="*/ 581306752 w 124"/>
                  <a:gd name="T7" fmla="*/ 233858073 h 124"/>
                  <a:gd name="T8" fmla="*/ 775075777 w 124"/>
                  <a:gd name="T9" fmla="*/ 400901793 h 124"/>
                  <a:gd name="T10" fmla="*/ 287311107 w 124"/>
                  <a:gd name="T11" fmla="*/ 634759786 h 124"/>
                  <a:gd name="T12" fmla="*/ 400901793 w 124"/>
                  <a:gd name="T13" fmla="*/ 775075777 h 124"/>
                  <a:gd name="T14" fmla="*/ 427627018 w 124"/>
                  <a:gd name="T15" fmla="*/ 53453054 h 124"/>
                  <a:gd name="T16" fmla="*/ 427627018 w 124"/>
                  <a:gd name="T17" fmla="*/ 240540026 h 124"/>
                  <a:gd name="T18" fmla="*/ 427627018 w 124"/>
                  <a:gd name="T19" fmla="*/ 53453054 h 124"/>
                  <a:gd name="T20" fmla="*/ 668169547 w 124"/>
                  <a:gd name="T21" fmla="*/ 153679775 h 124"/>
                  <a:gd name="T22" fmla="*/ 474400684 w 124"/>
                  <a:gd name="T23" fmla="*/ 60135006 h 124"/>
                  <a:gd name="T24" fmla="*/ 400901793 w 124"/>
                  <a:gd name="T25" fmla="*/ 240540026 h 124"/>
                  <a:gd name="T26" fmla="*/ 400901793 w 124"/>
                  <a:gd name="T27" fmla="*/ 53453054 h 124"/>
                  <a:gd name="T28" fmla="*/ 253903930 w 124"/>
                  <a:gd name="T29" fmla="*/ 207132849 h 124"/>
                  <a:gd name="T30" fmla="*/ 354128127 w 124"/>
                  <a:gd name="T31" fmla="*/ 60135006 h 124"/>
                  <a:gd name="T32" fmla="*/ 267267835 w 124"/>
                  <a:gd name="T33" fmla="*/ 240540026 h 124"/>
                  <a:gd name="T34" fmla="*/ 400901793 w 124"/>
                  <a:gd name="T35" fmla="*/ 400901793 h 124"/>
                  <a:gd name="T36" fmla="*/ 267267835 w 124"/>
                  <a:gd name="T37" fmla="*/ 240540026 h 124"/>
                  <a:gd name="T38" fmla="*/ 400901793 w 124"/>
                  <a:gd name="T39" fmla="*/ 587988704 h 124"/>
                  <a:gd name="T40" fmla="*/ 240540026 w 124"/>
                  <a:gd name="T41" fmla="*/ 427627018 h 124"/>
                  <a:gd name="T42" fmla="*/ 354128127 w 124"/>
                  <a:gd name="T43" fmla="*/ 768393824 h 124"/>
                  <a:gd name="T44" fmla="*/ 267267835 w 124"/>
                  <a:gd name="T45" fmla="*/ 641441738 h 124"/>
                  <a:gd name="T46" fmla="*/ 427627018 w 124"/>
                  <a:gd name="T47" fmla="*/ 775075777 h 124"/>
                  <a:gd name="T48" fmla="*/ 541217623 w 124"/>
                  <a:gd name="T49" fmla="*/ 634759786 h 124"/>
                  <a:gd name="T50" fmla="*/ 427627018 w 124"/>
                  <a:gd name="T51" fmla="*/ 775075777 h 124"/>
                  <a:gd name="T52" fmla="*/ 648123690 w 124"/>
                  <a:gd name="T53" fmla="*/ 688212981 h 124"/>
                  <a:gd name="T54" fmla="*/ 561260895 w 124"/>
                  <a:gd name="T55" fmla="*/ 641441738 h 124"/>
                  <a:gd name="T56" fmla="*/ 427627018 w 124"/>
                  <a:gd name="T57" fmla="*/ 587988704 h 124"/>
                  <a:gd name="T58" fmla="*/ 587988704 w 124"/>
                  <a:gd name="T59" fmla="*/ 427627018 h 124"/>
                  <a:gd name="T60" fmla="*/ 427627018 w 124"/>
                  <a:gd name="T61" fmla="*/ 400901793 h 124"/>
                  <a:gd name="T62" fmla="*/ 561260895 w 124"/>
                  <a:gd name="T63" fmla="*/ 240540026 h 124"/>
                  <a:gd name="T64" fmla="*/ 427627018 w 124"/>
                  <a:gd name="T65" fmla="*/ 400901793 h 124"/>
                  <a:gd name="T66" fmla="*/ 247221978 w 124"/>
                  <a:gd name="T67" fmla="*/ 233858073 h 124"/>
                  <a:gd name="T68" fmla="*/ 53453054 w 124"/>
                  <a:gd name="T69" fmla="*/ 400901793 h 124"/>
                  <a:gd name="T70" fmla="*/ 53453054 w 124"/>
                  <a:gd name="T71" fmla="*/ 427627018 h 124"/>
                  <a:gd name="T72" fmla="*/ 253903930 w 124"/>
                  <a:gd name="T73" fmla="*/ 621395881 h 124"/>
                  <a:gd name="T74" fmla="*/ 53453054 w 124"/>
                  <a:gd name="T75" fmla="*/ 427627018 h 124"/>
                  <a:gd name="T76" fmla="*/ 574624799 w 124"/>
                  <a:gd name="T77" fmla="*/ 621395881 h 124"/>
                  <a:gd name="T78" fmla="*/ 775075777 w 124"/>
                  <a:gd name="T79" fmla="*/ 427627018 h 12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4"/>
                  <a:gd name="T121" fmla="*/ 0 h 124"/>
                  <a:gd name="T122" fmla="*/ 124 w 124"/>
                  <a:gd name="T123" fmla="*/ 124 h 12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桌子, 玩具, 蛋糕, 房间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124" y="1642592"/>
            <a:ext cx="4486747" cy="4486747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769310" y="2287150"/>
            <a:ext cx="5571105" cy="2937992"/>
            <a:chOff x="769310" y="2287150"/>
            <a:chExt cx="5571105" cy="2937992"/>
          </a:xfrm>
        </p:grpSpPr>
        <p:sp>
          <p:nvSpPr>
            <p:cNvPr id="12" name="矩形: 圆角 11"/>
            <p:cNvSpPr/>
            <p:nvPr/>
          </p:nvSpPr>
          <p:spPr>
            <a:xfrm flipH="1">
              <a:off x="769310" y="2287150"/>
              <a:ext cx="5571105" cy="293799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      球类运动有着较为明显的互助与合作性。篮球运球属于（水平三）基本内容的主题教材之一</a:t>
              </a:r>
              <a:endParaRPr lang="en-US" altLang="zh-CN" sz="1600" dirty="0">
                <a:solidFill>
                  <a:schemeClr val="tx1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600" dirty="0">
                <a:solidFill>
                  <a:schemeClr val="tx1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      本课用“篮球运球”作为教学内容，因为它具有游戏性、集体性、健身性等特点，为学生提供了促进学生身体、心理和社会适应和谐发展的生动而丰富的活动形式，是小学生最喜爱的活动内容。</a:t>
              </a:r>
            </a:p>
          </p:txBody>
        </p:sp>
        <p:sp>
          <p:nvSpPr>
            <p:cNvPr id="7" name="直角三角形 6"/>
            <p:cNvSpPr/>
            <p:nvPr/>
          </p:nvSpPr>
          <p:spPr>
            <a:xfrm rot="13506917">
              <a:off x="775278" y="2500143"/>
              <a:ext cx="344922" cy="338994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  <p:sp>
          <p:nvSpPr>
            <p:cNvPr id="9" name="直角三角形 8"/>
            <p:cNvSpPr/>
            <p:nvPr/>
          </p:nvSpPr>
          <p:spPr>
            <a:xfrm rot="13506917">
              <a:off x="775279" y="3614189"/>
              <a:ext cx="344922" cy="338994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947738" y="3429000"/>
              <a:ext cx="5148262" cy="0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 descr="图片包含 游戏机, 电脑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063" y="-580571"/>
            <a:ext cx="13224126" cy="7438571"/>
          </a:xfrm>
          <a:prstGeom prst="rect">
            <a:avLst/>
          </a:prstGeom>
        </p:spPr>
      </p:pic>
      <p:pic>
        <p:nvPicPr>
          <p:cNvPr id="7" name="图片 6" descr="图片包含 游戏机, 桌子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0" b="53227"/>
          <a:stretch>
            <a:fillRect/>
          </a:stretch>
        </p:blipFill>
        <p:spPr>
          <a:xfrm>
            <a:off x="9593942" y="0"/>
            <a:ext cx="2598057" cy="3207657"/>
          </a:xfrm>
          <a:prstGeom prst="rect">
            <a:avLst/>
          </a:prstGeom>
        </p:spPr>
      </p:pic>
      <p:pic>
        <p:nvPicPr>
          <p:cNvPr id="9" name="图片 8" descr="图片包含 游戏机, 画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9" r="66310"/>
          <a:stretch>
            <a:fillRect/>
          </a:stretch>
        </p:blipFill>
        <p:spPr>
          <a:xfrm>
            <a:off x="0" y="660708"/>
            <a:ext cx="4905829" cy="619729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413760" y="1611931"/>
            <a:ext cx="72335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i="1" spc="300" dirty="0">
                <a:solidFill>
                  <a:srgbClr val="D3292A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教学</a:t>
            </a:r>
            <a:r>
              <a:rPr lang="zh-CN" altLang="en-US" sz="8800" b="1" i="1" spc="300" dirty="0">
                <a:solidFill>
                  <a:srgbClr val="3787C4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难</a:t>
            </a:r>
            <a:r>
              <a:rPr lang="zh-CN" altLang="en-US" sz="8800" i="1" spc="300" dirty="0">
                <a:solidFill>
                  <a:srgbClr val="3787C4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重</a:t>
            </a:r>
            <a:r>
              <a:rPr lang="zh-CN" altLang="en-US" sz="8800" b="1" i="1" spc="300" dirty="0">
                <a:solidFill>
                  <a:srgbClr val="3787C4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146582" y="1062140"/>
            <a:ext cx="5767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i="1" spc="-300">
                <a:solidFill>
                  <a:srgbClr val="3787C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BASKETBALL DRIAN SAYS LESSONS</a:t>
            </a:r>
            <a:endParaRPr lang="zh-CN" altLang="en-US" b="1" i="1" spc="-300">
              <a:solidFill>
                <a:srgbClr val="3787C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86011" y="3160080"/>
            <a:ext cx="3206271" cy="2690926"/>
            <a:chOff x="5315039" y="3429000"/>
            <a:chExt cx="2851261" cy="2392977"/>
          </a:xfrm>
        </p:grpSpPr>
        <p:grpSp>
          <p:nvGrpSpPr>
            <p:cNvPr id="6" name="组合 5"/>
            <p:cNvGrpSpPr/>
            <p:nvPr/>
          </p:nvGrpSpPr>
          <p:grpSpPr>
            <a:xfrm>
              <a:off x="5894816" y="3454529"/>
              <a:ext cx="2271484" cy="2367448"/>
              <a:chOff x="7913582" y="3489291"/>
              <a:chExt cx="2271484" cy="2367448"/>
            </a:xfrm>
          </p:grpSpPr>
          <p:sp>
            <p:nvSpPr>
              <p:cNvPr id="18" name="shoot_119558"/>
              <p:cNvSpPr>
                <a:spLocks noChangeAspect="1"/>
              </p:cNvSpPr>
              <p:nvPr/>
            </p:nvSpPr>
            <p:spPr bwMode="auto">
              <a:xfrm flipH="1">
                <a:off x="7913582" y="3489291"/>
                <a:ext cx="2271484" cy="2367448"/>
              </a:xfrm>
              <a:custGeom>
                <a:avLst/>
                <a:gdLst>
                  <a:gd name="connsiteX0" fmla="*/ 440934 w 582941"/>
                  <a:gd name="connsiteY0" fmla="*/ 248531 h 607568"/>
                  <a:gd name="connsiteX1" fmla="*/ 516398 w 582941"/>
                  <a:gd name="connsiteY1" fmla="*/ 323866 h 607568"/>
                  <a:gd name="connsiteX2" fmla="*/ 404508 w 582941"/>
                  <a:gd name="connsiteY2" fmla="*/ 365599 h 607568"/>
                  <a:gd name="connsiteX3" fmla="*/ 440934 w 582941"/>
                  <a:gd name="connsiteY3" fmla="*/ 248531 h 607568"/>
                  <a:gd name="connsiteX4" fmla="*/ 399770 w 582941"/>
                  <a:gd name="connsiteY4" fmla="*/ 207603 h 607568"/>
                  <a:gd name="connsiteX5" fmla="*/ 416054 w 582941"/>
                  <a:gd name="connsiteY5" fmla="*/ 223861 h 607568"/>
                  <a:gd name="connsiteX6" fmla="*/ 369505 w 582941"/>
                  <a:gd name="connsiteY6" fmla="*/ 363129 h 607568"/>
                  <a:gd name="connsiteX7" fmla="*/ 283320 w 582941"/>
                  <a:gd name="connsiteY7" fmla="*/ 323864 h 607568"/>
                  <a:gd name="connsiteX8" fmla="*/ 582941 w 582941"/>
                  <a:gd name="connsiteY8" fmla="*/ 187655 h 607568"/>
                  <a:gd name="connsiteX9" fmla="*/ 541132 w 582941"/>
                  <a:gd name="connsiteY9" fmla="*/ 299197 h 607568"/>
                  <a:gd name="connsiteX10" fmla="*/ 465661 w 582941"/>
                  <a:gd name="connsiteY10" fmla="*/ 223864 h 607568"/>
                  <a:gd name="connsiteX11" fmla="*/ 582941 w 582941"/>
                  <a:gd name="connsiteY11" fmla="*/ 187655 h 607568"/>
                  <a:gd name="connsiteX12" fmla="*/ 31346 w 582941"/>
                  <a:gd name="connsiteY12" fmla="*/ 169851 h 607568"/>
                  <a:gd name="connsiteX13" fmla="*/ 62691 w 582941"/>
                  <a:gd name="connsiteY13" fmla="*/ 201149 h 607568"/>
                  <a:gd name="connsiteX14" fmla="*/ 62691 w 582941"/>
                  <a:gd name="connsiteY14" fmla="*/ 285225 h 607568"/>
                  <a:gd name="connsiteX15" fmla="*/ 96803 w 582941"/>
                  <a:gd name="connsiteY15" fmla="*/ 348896 h 607568"/>
                  <a:gd name="connsiteX16" fmla="*/ 156574 w 582941"/>
                  <a:gd name="connsiteY16" fmla="*/ 388633 h 607568"/>
                  <a:gd name="connsiteX17" fmla="*/ 134448 w 582941"/>
                  <a:gd name="connsiteY17" fmla="*/ 295658 h 607568"/>
                  <a:gd name="connsiteX18" fmla="*/ 153962 w 582941"/>
                  <a:gd name="connsiteY18" fmla="*/ 264360 h 607568"/>
                  <a:gd name="connsiteX19" fmla="*/ 184539 w 582941"/>
                  <a:gd name="connsiteY19" fmla="*/ 281543 h 607568"/>
                  <a:gd name="connsiteX20" fmla="*/ 217268 w 582941"/>
                  <a:gd name="connsiteY20" fmla="*/ 381422 h 607568"/>
                  <a:gd name="connsiteX21" fmla="*/ 224643 w 582941"/>
                  <a:gd name="connsiteY21" fmla="*/ 585782 h 607568"/>
                  <a:gd name="connsiteX22" fmla="*/ 219265 w 582941"/>
                  <a:gd name="connsiteY22" fmla="*/ 607568 h 607568"/>
                  <a:gd name="connsiteX23" fmla="*/ 62691 w 582941"/>
                  <a:gd name="connsiteY23" fmla="*/ 607568 h 607568"/>
                  <a:gd name="connsiteX24" fmla="*/ 112475 w 582941"/>
                  <a:gd name="connsiteY24" fmla="*/ 507996 h 607568"/>
                  <a:gd name="connsiteX25" fmla="*/ 101566 w 582941"/>
                  <a:gd name="connsiteY25" fmla="*/ 466725 h 607568"/>
                  <a:gd name="connsiteX26" fmla="*/ 52243 w 582941"/>
                  <a:gd name="connsiteY26" fmla="*/ 433893 h 607568"/>
                  <a:gd name="connsiteX27" fmla="*/ 23356 w 582941"/>
                  <a:gd name="connsiteY27" fmla="*/ 396151 h 607568"/>
                  <a:gd name="connsiteX28" fmla="*/ 3842 w 582941"/>
                  <a:gd name="connsiteY28" fmla="*/ 337389 h 607568"/>
                  <a:gd name="connsiteX29" fmla="*/ 0 w 582941"/>
                  <a:gd name="connsiteY29" fmla="*/ 314376 h 607568"/>
                  <a:gd name="connsiteX30" fmla="*/ 0 w 582941"/>
                  <a:gd name="connsiteY30" fmla="*/ 201149 h 607568"/>
                  <a:gd name="connsiteX31" fmla="*/ 31346 w 582941"/>
                  <a:gd name="connsiteY31" fmla="*/ 169851 h 607568"/>
                  <a:gd name="connsiteX32" fmla="*/ 358768 w 582941"/>
                  <a:gd name="connsiteY32" fmla="*/ 166464 h 607568"/>
                  <a:gd name="connsiteX33" fmla="*/ 375055 w 582941"/>
                  <a:gd name="connsiteY33" fmla="*/ 182730 h 607568"/>
                  <a:gd name="connsiteX34" fmla="*/ 258583 w 582941"/>
                  <a:gd name="connsiteY34" fmla="*/ 299197 h 607568"/>
                  <a:gd name="connsiteX35" fmla="*/ 219247 w 582941"/>
                  <a:gd name="connsiteY35" fmla="*/ 213112 h 607568"/>
                  <a:gd name="connsiteX36" fmla="*/ 229850 w 582941"/>
                  <a:gd name="connsiteY36" fmla="*/ 213419 h 607568"/>
                  <a:gd name="connsiteX37" fmla="*/ 358768 w 582941"/>
                  <a:gd name="connsiteY37" fmla="*/ 166464 h 607568"/>
                  <a:gd name="connsiteX38" fmla="*/ 541135 w 582941"/>
                  <a:gd name="connsiteY38" fmla="*/ 66402 h 607568"/>
                  <a:gd name="connsiteX39" fmla="*/ 580471 w 582941"/>
                  <a:gd name="connsiteY39" fmla="*/ 152495 h 607568"/>
                  <a:gd name="connsiteX40" fmla="*/ 440797 w 582941"/>
                  <a:gd name="connsiteY40" fmla="*/ 198994 h 607568"/>
                  <a:gd name="connsiteX41" fmla="*/ 424663 w 582941"/>
                  <a:gd name="connsiteY41" fmla="*/ 182727 h 607568"/>
                  <a:gd name="connsiteX42" fmla="*/ 258561 w 582941"/>
                  <a:gd name="connsiteY42" fmla="*/ 66402 h 607568"/>
                  <a:gd name="connsiteX43" fmla="*/ 333986 w 582941"/>
                  <a:gd name="connsiteY43" fmla="*/ 141735 h 607568"/>
                  <a:gd name="connsiteX44" fmla="*/ 216777 w 582941"/>
                  <a:gd name="connsiteY44" fmla="*/ 178097 h 607568"/>
                  <a:gd name="connsiteX45" fmla="*/ 258561 w 582941"/>
                  <a:gd name="connsiteY45" fmla="*/ 66402 h 607568"/>
                  <a:gd name="connsiteX46" fmla="*/ 430213 w 582941"/>
                  <a:gd name="connsiteY46" fmla="*/ 2470 h 607568"/>
                  <a:gd name="connsiteX47" fmla="*/ 516398 w 582941"/>
                  <a:gd name="connsiteY47" fmla="*/ 41735 h 607568"/>
                  <a:gd name="connsiteX48" fmla="*/ 399795 w 582941"/>
                  <a:gd name="connsiteY48" fmla="*/ 157996 h 607568"/>
                  <a:gd name="connsiteX49" fmla="*/ 383664 w 582941"/>
                  <a:gd name="connsiteY49" fmla="*/ 141738 h 607568"/>
                  <a:gd name="connsiteX50" fmla="*/ 430213 w 582941"/>
                  <a:gd name="connsiteY50" fmla="*/ 2470 h 607568"/>
                  <a:gd name="connsiteX51" fmla="*/ 395141 w 582941"/>
                  <a:gd name="connsiteY51" fmla="*/ 0 h 607568"/>
                  <a:gd name="connsiteX52" fmla="*/ 358738 w 582941"/>
                  <a:gd name="connsiteY52" fmla="*/ 117068 h 607568"/>
                  <a:gd name="connsiteX53" fmla="*/ 283320 w 582941"/>
                  <a:gd name="connsiteY53" fmla="*/ 41733 h 607568"/>
                  <a:gd name="connsiteX54" fmla="*/ 395141 w 582941"/>
                  <a:gd name="connsiteY54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582941" h="607568">
                    <a:moveTo>
                      <a:pt x="440934" y="248531"/>
                    </a:moveTo>
                    <a:lnTo>
                      <a:pt x="516398" y="323866"/>
                    </a:lnTo>
                    <a:cubicBezTo>
                      <a:pt x="483969" y="350716"/>
                      <a:pt x="444315" y="364525"/>
                      <a:pt x="404508" y="365599"/>
                    </a:cubicBezTo>
                    <a:cubicBezTo>
                      <a:pt x="401588" y="323712"/>
                      <a:pt x="414806" y="280905"/>
                      <a:pt x="440934" y="248531"/>
                    </a:cubicBezTo>
                    <a:close/>
                    <a:moveTo>
                      <a:pt x="399770" y="207603"/>
                    </a:moveTo>
                    <a:lnTo>
                      <a:pt x="416054" y="223861"/>
                    </a:lnTo>
                    <a:cubicBezTo>
                      <a:pt x="383485" y="262513"/>
                      <a:pt x="366740" y="312207"/>
                      <a:pt x="369505" y="363129"/>
                    </a:cubicBezTo>
                    <a:cubicBezTo>
                      <a:pt x="338626" y="357914"/>
                      <a:pt x="308822" y="344877"/>
                      <a:pt x="283320" y="323864"/>
                    </a:cubicBezTo>
                    <a:close/>
                    <a:moveTo>
                      <a:pt x="582941" y="187655"/>
                    </a:moveTo>
                    <a:cubicBezTo>
                      <a:pt x="581865" y="227393"/>
                      <a:pt x="568031" y="266824"/>
                      <a:pt x="541132" y="299197"/>
                    </a:cubicBezTo>
                    <a:lnTo>
                      <a:pt x="465661" y="223864"/>
                    </a:lnTo>
                    <a:cubicBezTo>
                      <a:pt x="498094" y="197781"/>
                      <a:pt x="540979" y="184740"/>
                      <a:pt x="582941" y="187655"/>
                    </a:cubicBezTo>
                    <a:close/>
                    <a:moveTo>
                      <a:pt x="31346" y="169851"/>
                    </a:moveTo>
                    <a:cubicBezTo>
                      <a:pt x="48555" y="169851"/>
                      <a:pt x="62691" y="183813"/>
                      <a:pt x="62691" y="201149"/>
                    </a:cubicBezTo>
                    <a:lnTo>
                      <a:pt x="62691" y="285225"/>
                    </a:lnTo>
                    <a:cubicBezTo>
                      <a:pt x="62691" y="310847"/>
                      <a:pt x="75445" y="334628"/>
                      <a:pt x="96803" y="348896"/>
                    </a:cubicBezTo>
                    <a:lnTo>
                      <a:pt x="156574" y="388633"/>
                    </a:lnTo>
                    <a:lnTo>
                      <a:pt x="134448" y="295658"/>
                    </a:lnTo>
                    <a:cubicBezTo>
                      <a:pt x="131068" y="281697"/>
                      <a:pt x="139826" y="267582"/>
                      <a:pt x="153962" y="264360"/>
                    </a:cubicBezTo>
                    <a:cubicBezTo>
                      <a:pt x="167023" y="261291"/>
                      <a:pt x="180391" y="268809"/>
                      <a:pt x="184539" y="281543"/>
                    </a:cubicBezTo>
                    <a:lnTo>
                      <a:pt x="217268" y="381422"/>
                    </a:lnTo>
                    <a:cubicBezTo>
                      <a:pt x="239087" y="447394"/>
                      <a:pt x="241545" y="518276"/>
                      <a:pt x="224643" y="585782"/>
                    </a:cubicBezTo>
                    <a:lnTo>
                      <a:pt x="219265" y="607568"/>
                    </a:lnTo>
                    <a:lnTo>
                      <a:pt x="62691" y="607568"/>
                    </a:lnTo>
                    <a:lnTo>
                      <a:pt x="112475" y="507996"/>
                    </a:lnTo>
                    <a:cubicBezTo>
                      <a:pt x="119851" y="493421"/>
                      <a:pt x="115088" y="475777"/>
                      <a:pt x="101566" y="466725"/>
                    </a:cubicBezTo>
                    <a:lnTo>
                      <a:pt x="52243" y="433893"/>
                    </a:lnTo>
                    <a:cubicBezTo>
                      <a:pt x="38721" y="424841"/>
                      <a:pt x="28580" y="411646"/>
                      <a:pt x="23356" y="396151"/>
                    </a:cubicBezTo>
                    <a:lnTo>
                      <a:pt x="3842" y="337389"/>
                    </a:lnTo>
                    <a:cubicBezTo>
                      <a:pt x="1229" y="330025"/>
                      <a:pt x="0" y="322200"/>
                      <a:pt x="0" y="314376"/>
                    </a:cubicBezTo>
                    <a:lnTo>
                      <a:pt x="0" y="201149"/>
                    </a:lnTo>
                    <a:cubicBezTo>
                      <a:pt x="0" y="183813"/>
                      <a:pt x="13983" y="169851"/>
                      <a:pt x="31346" y="169851"/>
                    </a:cubicBezTo>
                    <a:close/>
                    <a:moveTo>
                      <a:pt x="358768" y="166464"/>
                    </a:moveTo>
                    <a:lnTo>
                      <a:pt x="375055" y="182730"/>
                    </a:lnTo>
                    <a:lnTo>
                      <a:pt x="258583" y="299197"/>
                    </a:lnTo>
                    <a:cubicBezTo>
                      <a:pt x="237532" y="273725"/>
                      <a:pt x="224472" y="243956"/>
                      <a:pt x="219247" y="213112"/>
                    </a:cubicBezTo>
                    <a:cubicBezTo>
                      <a:pt x="222781" y="213266"/>
                      <a:pt x="226315" y="213419"/>
                      <a:pt x="229850" y="213419"/>
                    </a:cubicBezTo>
                    <a:cubicBezTo>
                      <a:pt x="277022" y="213419"/>
                      <a:pt x="322658" y="196847"/>
                      <a:pt x="358768" y="166464"/>
                    </a:cubicBezTo>
                    <a:close/>
                    <a:moveTo>
                      <a:pt x="541135" y="66402"/>
                    </a:moveTo>
                    <a:cubicBezTo>
                      <a:pt x="562186" y="91877"/>
                      <a:pt x="575247" y="121649"/>
                      <a:pt x="580471" y="152495"/>
                    </a:cubicBezTo>
                    <a:cubicBezTo>
                      <a:pt x="529457" y="149732"/>
                      <a:pt x="479672" y="166613"/>
                      <a:pt x="440797" y="198994"/>
                    </a:cubicBezTo>
                    <a:lnTo>
                      <a:pt x="424663" y="182727"/>
                    </a:lnTo>
                    <a:close/>
                    <a:moveTo>
                      <a:pt x="258561" y="66402"/>
                    </a:moveTo>
                    <a:lnTo>
                      <a:pt x="333986" y="141735"/>
                    </a:lnTo>
                    <a:cubicBezTo>
                      <a:pt x="301573" y="167818"/>
                      <a:pt x="258714" y="180859"/>
                      <a:pt x="216777" y="178097"/>
                    </a:cubicBezTo>
                    <a:cubicBezTo>
                      <a:pt x="217853" y="138360"/>
                      <a:pt x="231678" y="98775"/>
                      <a:pt x="258561" y="66402"/>
                    </a:cubicBezTo>
                    <a:close/>
                    <a:moveTo>
                      <a:pt x="430213" y="2470"/>
                    </a:moveTo>
                    <a:cubicBezTo>
                      <a:pt x="461092" y="7685"/>
                      <a:pt x="490896" y="20722"/>
                      <a:pt x="516398" y="41735"/>
                    </a:cubicBezTo>
                    <a:lnTo>
                      <a:pt x="399795" y="157996"/>
                    </a:lnTo>
                    <a:lnTo>
                      <a:pt x="383664" y="141738"/>
                    </a:lnTo>
                    <a:cubicBezTo>
                      <a:pt x="416080" y="103086"/>
                      <a:pt x="432979" y="53392"/>
                      <a:pt x="430213" y="2470"/>
                    </a:cubicBezTo>
                    <a:close/>
                    <a:moveTo>
                      <a:pt x="395141" y="0"/>
                    </a:moveTo>
                    <a:cubicBezTo>
                      <a:pt x="398059" y="41887"/>
                      <a:pt x="384850" y="84694"/>
                      <a:pt x="358738" y="117068"/>
                    </a:cubicBezTo>
                    <a:lnTo>
                      <a:pt x="283320" y="41733"/>
                    </a:lnTo>
                    <a:cubicBezTo>
                      <a:pt x="315730" y="14883"/>
                      <a:pt x="355359" y="1074"/>
                      <a:pt x="395141" y="0"/>
                    </a:cubicBezTo>
                    <a:close/>
                  </a:path>
                </a:pathLst>
              </a:custGeom>
              <a:solidFill>
                <a:srgbClr val="D3292A"/>
              </a:solidFill>
              <a:ln>
                <a:noFill/>
              </a:ln>
            </p:spPr>
            <p:txBody>
              <a:bodyPr/>
              <a:lstStyle/>
              <a:p>
                <a:endParaRPr dirty="0">
                  <a:latin typeface="汉仪综艺体简" panose="02010609000101010101" pitchFamily="49" charset="-122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7913582" y="3489291"/>
                <a:ext cx="1446550" cy="1446550"/>
              </a:xfrm>
              <a:prstGeom prst="ellipse">
                <a:avLst/>
              </a:prstGeom>
              <a:solidFill>
                <a:srgbClr val="D329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综艺体简" panose="02010609000101010101" pitchFamily="49" charset="-122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5315039" y="3429000"/>
              <a:ext cx="2271484" cy="12863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800" b="1" i="1" spc="300" dirty="0">
                  <a:solidFill>
                    <a:schemeClr val="bg1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cs typeface="+mn-ea"/>
                  <a:sym typeface="+mn-lt"/>
                </a:rPr>
                <a:t>02</a:t>
              </a:r>
              <a:endParaRPr lang="zh-CN" altLang="en-US" sz="8800" i="1" spc="300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endParaRPr>
            </a:p>
          </p:txBody>
        </p:sp>
      </p:grpSp>
      <p:pic>
        <p:nvPicPr>
          <p:cNvPr id="22" name="图片 21" descr="图片包含 男人, 体育, 播放器, 球&#10;&#10;描述已自动生成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01" t="43175"/>
          <a:stretch>
            <a:fillRect/>
          </a:stretch>
        </p:blipFill>
        <p:spPr>
          <a:xfrm>
            <a:off x="9278230" y="2960914"/>
            <a:ext cx="2913770" cy="38970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16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37" presetID="10" presetClass="entr" presetSubtype="0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卡通人物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549" y="1836882"/>
            <a:ext cx="4083982" cy="3529292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769310" y="2287150"/>
            <a:ext cx="5148262" cy="2937992"/>
            <a:chOff x="769310" y="2287150"/>
            <a:chExt cx="5148262" cy="2937992"/>
          </a:xfrm>
        </p:grpSpPr>
        <p:sp>
          <p:nvSpPr>
            <p:cNvPr id="12" name="矩形: 圆角 11"/>
            <p:cNvSpPr/>
            <p:nvPr/>
          </p:nvSpPr>
          <p:spPr>
            <a:xfrm flipH="1">
              <a:off x="769310" y="2287150"/>
              <a:ext cx="5148262" cy="293799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针对本次授课对象的特点</a:t>
              </a:r>
              <a:r>
                <a:rPr lang="en-US" altLang="zh-CN" sz="1600" dirty="0">
                  <a:solidFill>
                    <a:schemeClr val="tx1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:</a:t>
              </a:r>
            </a:p>
            <a:p>
              <a:pPr>
                <a:lnSpc>
                  <a:spcPct val="150000"/>
                </a:lnSpc>
              </a:pPr>
              <a:endParaRPr lang="en-US" altLang="zh-CN" sz="1600" dirty="0">
                <a:solidFill>
                  <a:schemeClr val="tx1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这个年龄段的学生活动能力强，求知欲强，好胜心强，思维敏捷，反应快。</a:t>
              </a:r>
              <a:endParaRPr lang="en-US" altLang="zh-CN" sz="1600" dirty="0">
                <a:solidFill>
                  <a:schemeClr val="tx1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sz="1600" dirty="0">
                <a:solidFill>
                  <a:schemeClr val="tx1"/>
                </a:solidFill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latin typeface="汉仪综艺体简" panose="02010609000101010101" pitchFamily="49" charset="-122"/>
                  <a:cs typeface="+mn-ea"/>
                  <a:sym typeface="+mn-lt"/>
                </a:rPr>
                <a:t>随着年龄的增长与认知的发展，学习中的互助合作，自主学习意识和行为还有待更进一步培养。</a:t>
              </a:r>
            </a:p>
          </p:txBody>
        </p:sp>
        <p:sp>
          <p:nvSpPr>
            <p:cNvPr id="2" name="箭头: 虚尾 1"/>
            <p:cNvSpPr/>
            <p:nvPr/>
          </p:nvSpPr>
          <p:spPr>
            <a:xfrm rot="5400000">
              <a:off x="3484223" y="2391611"/>
              <a:ext cx="570495" cy="664234"/>
            </a:xfrm>
            <a:prstGeom prst="stripedRightArrow">
              <a:avLst>
                <a:gd name="adj1" fmla="val 26699"/>
                <a:gd name="adj2" fmla="val 3386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  <p:sp>
          <p:nvSpPr>
            <p:cNvPr id="4" name="箭头: 虚尾 3"/>
            <p:cNvSpPr/>
            <p:nvPr/>
          </p:nvSpPr>
          <p:spPr>
            <a:xfrm rot="5400000">
              <a:off x="3484222" y="3646097"/>
              <a:ext cx="570495" cy="664234"/>
            </a:xfrm>
            <a:prstGeom prst="stripedRightArrow">
              <a:avLst>
                <a:gd name="adj1" fmla="val 26699"/>
                <a:gd name="adj2" fmla="val 3386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947738" y="3601528"/>
              <a:ext cx="4839133" cy="376686"/>
              <a:chOff x="947738" y="3601528"/>
              <a:chExt cx="4839133" cy="376686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2675610" y="3601528"/>
                <a:ext cx="926624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3808561" y="3601528"/>
                <a:ext cx="926624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4860247" y="3601528"/>
                <a:ext cx="926624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947738" y="3978214"/>
                <a:ext cx="926624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2018580" y="3962399"/>
                <a:ext cx="754796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183725" y="4244959"/>
            <a:ext cx="2185324" cy="218532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tx1"/>
              </a:solidFill>
              <a:latin typeface="汉仪综艺体简" panose="02010609000101010101" pitchFamily="49" charset="-122"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331805" y="2963173"/>
            <a:ext cx="5053648" cy="931653"/>
            <a:chOff x="1595903" y="3139207"/>
            <a:chExt cx="5053648" cy="931653"/>
          </a:xfrm>
        </p:grpSpPr>
        <p:grpSp>
          <p:nvGrpSpPr>
            <p:cNvPr id="17" name="组合 16"/>
            <p:cNvGrpSpPr/>
            <p:nvPr/>
          </p:nvGrpSpPr>
          <p:grpSpPr>
            <a:xfrm>
              <a:off x="1595903" y="3139207"/>
              <a:ext cx="5053648" cy="931653"/>
              <a:chOff x="-104685" y="3708595"/>
              <a:chExt cx="5053648" cy="931653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074535" y="3708595"/>
                <a:ext cx="3874428" cy="93165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/>
                    </a:solidFill>
                    <a:latin typeface="汉仪综艺体简" panose="02010609000101010101" pitchFamily="49" charset="-122"/>
                    <a:cs typeface="+mn-ea"/>
                    <a:sym typeface="+mn-lt"/>
                  </a:rPr>
                  <a:t>用手的感觉控制球</a:t>
                </a:r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-104685" y="3708595"/>
                <a:ext cx="931653" cy="931653"/>
                <a:chOff x="914400" y="3050878"/>
                <a:chExt cx="931653" cy="931653"/>
              </a:xfrm>
            </p:grpSpPr>
            <p:sp>
              <p:nvSpPr>
                <p:cNvPr id="2" name="椭圆 1"/>
                <p:cNvSpPr/>
                <p:nvPr/>
              </p:nvSpPr>
              <p:spPr>
                <a:xfrm>
                  <a:off x="914400" y="3050878"/>
                  <a:ext cx="931653" cy="9316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汉仪综艺体简" panose="0201060900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43793" y="3193538"/>
                  <a:ext cx="759125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>
                      <a:solidFill>
                        <a:schemeClr val="bg1"/>
                      </a:solidFill>
                      <a:latin typeface="汉仪综艺体简" panose="02010609000101010101" pitchFamily="49" charset="-122"/>
                    </a:rPr>
                    <a:t>教学重点</a:t>
                  </a:r>
                </a:p>
              </p:txBody>
            </p:sp>
          </p:grpSp>
        </p:grpSp>
        <p:sp>
          <p:nvSpPr>
            <p:cNvPr id="19" name="箭头: 右 18"/>
            <p:cNvSpPr/>
            <p:nvPr/>
          </p:nvSpPr>
          <p:spPr>
            <a:xfrm>
              <a:off x="2613814" y="3556142"/>
              <a:ext cx="681486" cy="196349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88670" y="4394396"/>
            <a:ext cx="4875473" cy="931653"/>
            <a:chOff x="1552768" y="4570430"/>
            <a:chExt cx="4875473" cy="931653"/>
          </a:xfrm>
        </p:grpSpPr>
        <p:grpSp>
          <p:nvGrpSpPr>
            <p:cNvPr id="18" name="组合 17"/>
            <p:cNvGrpSpPr/>
            <p:nvPr/>
          </p:nvGrpSpPr>
          <p:grpSpPr>
            <a:xfrm>
              <a:off x="1552768" y="4570430"/>
              <a:ext cx="4875473" cy="931653"/>
              <a:chOff x="1552768" y="4570430"/>
              <a:chExt cx="4875473" cy="931653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1552768" y="4570430"/>
                <a:ext cx="931653" cy="931653"/>
                <a:chOff x="871265" y="2981867"/>
                <a:chExt cx="931653" cy="931653"/>
              </a:xfrm>
            </p:grpSpPr>
            <p:sp>
              <p:nvSpPr>
                <p:cNvPr id="13" name="椭圆 12"/>
                <p:cNvSpPr/>
                <p:nvPr/>
              </p:nvSpPr>
              <p:spPr>
                <a:xfrm>
                  <a:off x="871265" y="2981867"/>
                  <a:ext cx="931653" cy="9316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汉仪综艺体简" panose="0201060900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1000658" y="3124527"/>
                  <a:ext cx="759125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>
                      <a:solidFill>
                        <a:schemeClr val="bg1"/>
                      </a:solidFill>
                      <a:latin typeface="汉仪综艺体简" panose="02010609000101010101" pitchFamily="49" charset="-122"/>
                    </a:rPr>
                    <a:t>教学难点</a:t>
                  </a:r>
                </a:p>
              </p:txBody>
            </p:sp>
          </p:grpSp>
          <p:sp>
            <p:nvSpPr>
              <p:cNvPr id="16" name="文本框 15"/>
              <p:cNvSpPr txBox="1"/>
              <p:nvPr/>
            </p:nvSpPr>
            <p:spPr>
              <a:xfrm>
                <a:off x="3379522" y="4909777"/>
                <a:ext cx="30487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600" dirty="0">
                    <a:latin typeface="汉仪综艺体简" panose="02010609000101010101" pitchFamily="49" charset="-122"/>
                    <a:cs typeface="+mn-ea"/>
                  </a:rPr>
                  <a:t>教学难点手脚动作协调一致</a:t>
                </a:r>
                <a:r>
                  <a:rPr lang="zh-CN" altLang="en-US" dirty="0">
                    <a:latin typeface="汉仪综艺体简" panose="02010609000101010101" pitchFamily="49" charset="-122"/>
                  </a:rPr>
                  <a:t>。</a:t>
                </a:r>
              </a:p>
            </p:txBody>
          </p:sp>
        </p:grpSp>
        <p:sp>
          <p:nvSpPr>
            <p:cNvPr id="21" name="箭头: 右 20"/>
            <p:cNvSpPr/>
            <p:nvPr/>
          </p:nvSpPr>
          <p:spPr>
            <a:xfrm>
              <a:off x="2613814" y="4996268"/>
              <a:ext cx="681486" cy="196349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综艺体简" panose="02010609000101010101" pitchFamily="49" charset="-122"/>
              </a:endParaRPr>
            </a:p>
          </p:txBody>
        </p:sp>
      </p:grpSp>
      <p:pic>
        <p:nvPicPr>
          <p:cNvPr id="25" name="图片 24" descr="图片包含 游戏机, 娃娃, 玩具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901" y="2824426"/>
            <a:ext cx="4083982" cy="3023366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1809519" y="1884008"/>
            <a:ext cx="8572963" cy="834203"/>
            <a:chOff x="1809519" y="1884008"/>
            <a:chExt cx="8572963" cy="834203"/>
          </a:xfrm>
        </p:grpSpPr>
        <p:sp>
          <p:nvSpPr>
            <p:cNvPr id="4" name="文本框 3"/>
            <p:cNvSpPr txBox="1"/>
            <p:nvPr/>
          </p:nvSpPr>
          <p:spPr>
            <a:xfrm>
              <a:off x="1809519" y="1884008"/>
              <a:ext cx="8572963" cy="83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因为本课是新授课，学生对篮球运球动作的掌握较粗浅，所以本节课确定了以下教学重、难点：</a:t>
              </a: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dirty="0">
                <a:latin typeface="汉仪综艺体简" panose="02010609000101010101" pitchFamily="49" charset="-122"/>
                <a:cs typeface="+mn-ea"/>
                <a:sym typeface="+mn-lt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1896642" y="2323777"/>
              <a:ext cx="8485839" cy="15084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31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010883" y="1830746"/>
            <a:ext cx="5729106" cy="3484732"/>
            <a:chOff x="947739" y="1830746"/>
            <a:chExt cx="5729106" cy="3484732"/>
          </a:xfrm>
        </p:grpSpPr>
        <p:sp>
          <p:nvSpPr>
            <p:cNvPr id="7" name="文本框 6"/>
            <p:cNvSpPr txBox="1"/>
            <p:nvPr/>
          </p:nvSpPr>
          <p:spPr>
            <a:xfrm>
              <a:off x="947739" y="1892938"/>
              <a:ext cx="5729106" cy="3422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        认知目标：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汉仪综艺体简" panose="02010609000101010101" pitchFamily="49" charset="-122"/>
                  <a:cs typeface="+mn-ea"/>
                  <a:sym typeface="+mn-lt"/>
                </a:rPr>
                <a:t>   </a:t>
              </a: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通过学习使</a:t>
              </a:r>
              <a:r>
                <a:rPr lang="en-US" altLang="zh-CN" sz="1600" dirty="0">
                  <a:latin typeface="汉仪综艺体简" panose="02010609000101010101" pitchFamily="49" charset="-122"/>
                  <a:cs typeface="+mn-ea"/>
                  <a:sym typeface="+mn-lt"/>
                </a:rPr>
                <a:t>95%</a:t>
              </a: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的学生初步掌握篮球的基本知识、基本技能。</a:t>
              </a: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        技能目标：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   通过教学，使学生能够掌握控球、运球的技能。</a:t>
              </a:r>
              <a:endParaRPr lang="en-US" altLang="zh-CN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600" dirty="0">
                <a:latin typeface="汉仪综艺体简" panose="0201060900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        情感目标：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汉仪综艺体简" panose="02010609000101010101" pitchFamily="49" charset="-122"/>
                  <a:cs typeface="+mn-ea"/>
                  <a:sym typeface="+mn-lt"/>
                </a:rPr>
                <a:t>   在学习和比赛中，培养学生团结协作、积极进取的精神，激发学生集体荣誉感和参与运动的热情，发展个性。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218425" y="1830746"/>
              <a:ext cx="55856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汉仪综艺体简" panose="02010609000101010101" pitchFamily="49" charset="-122"/>
                </a:rPr>
                <a:t>1</a:t>
              </a:r>
              <a:endParaRPr lang="zh-CN" altLang="en-US" sz="28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综艺体简" panose="02010609000101010101" pitchFamily="49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18423" y="2990542"/>
              <a:ext cx="55856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汉仪综艺体简" panose="02010609000101010101" pitchFamily="49" charset="-122"/>
                </a:rPr>
                <a:t>2</a:t>
              </a:r>
              <a:endParaRPr lang="zh-CN" altLang="en-US" sz="28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综艺体简" panose="02010609000101010101" pitchFamily="49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18423" y="4089953"/>
              <a:ext cx="55856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i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汉仪综艺体简" panose="02010609000101010101" pitchFamily="49" charset="-122"/>
                </a:rPr>
                <a:t>3</a:t>
              </a:r>
              <a:endParaRPr lang="zh-CN" altLang="en-US" sz="28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综艺体简" panose="02010609000101010101" pitchFamily="49" charset="-122"/>
              </a:endParaRPr>
            </a:p>
          </p:txBody>
        </p:sp>
      </p:grpSp>
      <p:pic>
        <p:nvPicPr>
          <p:cNvPr id="15" name="图片 14" descr="图片包含 游戏机, 体育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39989" y="1566059"/>
            <a:ext cx="4123040" cy="4123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1" presetID="45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MmMxNzY4NzliODJmOGYzMWEyZDdkODA0MWI0NTdiODc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sk4cwhg">
      <a:majorFont>
        <a:latin typeface="Wide Latin"/>
        <a:ea typeface="微软雅黑"/>
        <a:cs typeface="Arial"/>
      </a:majorFont>
      <a:minorFont>
        <a:latin typeface="Wide Latin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9</TotalTime>
  <Words>1247</Words>
  <Application>Microsoft Office PowerPoint</Application>
  <PresentationFormat>宽屏</PresentationFormat>
  <Paragraphs>108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Meiryo</vt:lpstr>
      <vt:lpstr>Wide Latin</vt:lpstr>
      <vt:lpstr>等线</vt:lpstr>
      <vt:lpstr>汉仪综艺体简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112</cp:revision>
  <dcterms:created xsi:type="dcterms:W3CDTF">2020-03-07T01:37:00Z</dcterms:created>
  <dcterms:modified xsi:type="dcterms:W3CDTF">2024-10-24T08:06:19Z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D1849FD6CF0F4D1B8D4B5284AB45A144</vt:lpwstr>
  </property>
  <property fmtid="{D5CDD505-2E9C-101B-9397-08002B2CF9AE}" pid="3" name="KSOProductBuildVer">
    <vt:lpwstr>2052-12.1.0.17827</vt:lpwstr>
  </property>
</Properties>
</file>