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53" r:id="rId3"/>
  </p:sldMasterIdLst>
  <p:notesMasterIdLst>
    <p:notesMasterId r:id="rId26"/>
  </p:notesMasterIdLst>
  <p:sldIdLst>
    <p:sldId id="259" r:id="rId4"/>
    <p:sldId id="261" r:id="rId5"/>
    <p:sldId id="262" r:id="rId6"/>
    <p:sldId id="263" r:id="rId7"/>
    <p:sldId id="265" r:id="rId8"/>
    <p:sldId id="266" r:id="rId9"/>
    <p:sldId id="267" r:id="rId10"/>
    <p:sldId id="264" r:id="rId11"/>
    <p:sldId id="268" r:id="rId12"/>
    <p:sldId id="269" r:id="rId13"/>
    <p:sldId id="271" r:id="rId14"/>
    <p:sldId id="272" r:id="rId15"/>
    <p:sldId id="270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60" r:id="rId24"/>
    <p:sldId id="28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p l" initials="kl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686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02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773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789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400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010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872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536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3938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487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731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50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08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65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585316C-8BD8-4C36-A144-488499668EEB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0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45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56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257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1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74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66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58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4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09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07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5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724025" y="1968500"/>
            <a:ext cx="461137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72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charset="-122"/>
                <a:ea typeface="汉仪综艺体简" panose="02010609000101010101" charset="-122"/>
                <a:sym typeface="+mn-ea"/>
              </a:rPr>
              <a:t>期中考试</a:t>
            </a:r>
          </a:p>
          <a:p>
            <a:pPr algn="ctr"/>
            <a:r>
              <a:rPr lang="zh-CN" altLang="zh-CN" sz="72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charset="-122"/>
                <a:ea typeface="汉仪综艺体简" panose="02010609000101010101" charset="-122"/>
                <a:sym typeface="+mn-ea"/>
              </a:rPr>
              <a:t>质量分析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875155" y="4327525"/>
            <a:ext cx="4629150" cy="418465"/>
          </a:xfrm>
          <a:prstGeom prst="roundRect">
            <a:avLst/>
          </a:prstGeom>
          <a:solidFill>
            <a:srgbClr val="FFBE0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022475" y="4368800"/>
            <a:ext cx="4384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卡通期中考试质量分析主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题班会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39745" y="4932680"/>
            <a:ext cx="18453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62530" y="1530350"/>
            <a:ext cx="2853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MIDSEMESTER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  <p:cond evt="onBegin" delay="0">
                          <p:tn val="60"/>
                        </p:cond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18" grpId="0"/>
      <p:bldP spid="20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考试情况反思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</p:grpSp>
      <p:sp>
        <p:nvSpPr>
          <p:cNvPr id="3" name="矩形: 圆角 9"/>
          <p:cNvSpPr/>
          <p:nvPr/>
        </p:nvSpPr>
        <p:spPr>
          <a:xfrm>
            <a:off x="1896745" y="3520440"/>
            <a:ext cx="2362200" cy="144272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85010" y="3754120"/>
            <a:ext cx="2185035" cy="78880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部分学生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平时不紧张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考试前才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想起要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努力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.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" name="矩形: 圆角 9"/>
          <p:cNvSpPr/>
          <p:nvPr/>
        </p:nvSpPr>
        <p:spPr>
          <a:xfrm>
            <a:off x="4909820" y="3520440"/>
            <a:ext cx="2362200" cy="144272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98085" y="3754120"/>
            <a:ext cx="2185035" cy="78880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不按要求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做练习、作业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没能合理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安排时间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.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7" name="矩形: 圆角 9"/>
          <p:cNvSpPr/>
          <p:nvPr/>
        </p:nvSpPr>
        <p:spPr>
          <a:xfrm>
            <a:off x="7919720" y="3493135"/>
            <a:ext cx="2362200" cy="144272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77835" y="3632835"/>
            <a:ext cx="2185035" cy="119888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6.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基础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训练不够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停留在听懂就行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不再深刻思考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问题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.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4"/>
          <a:srcRect l="37956" t="82411" r="28377" b="2735"/>
          <a:stretch>
            <a:fillRect/>
          </a:stretch>
        </p:blipFill>
        <p:spPr>
          <a:xfrm>
            <a:off x="1645285" y="1997075"/>
            <a:ext cx="2261235" cy="1496060"/>
          </a:xfrm>
          <a:prstGeom prst="rect">
            <a:avLst/>
          </a:prstGeom>
        </p:spPr>
      </p:pic>
      <p:pic>
        <p:nvPicPr>
          <p:cNvPr id="10" name="图片 9" descr="55555555555c4e56"/>
          <p:cNvPicPr>
            <a:picLocks noChangeAspect="1"/>
          </p:cNvPicPr>
          <p:nvPr/>
        </p:nvPicPr>
        <p:blipFill>
          <a:blip r:embed="rId4"/>
          <a:srcRect l="37956" t="82411" r="28377" b="2735"/>
          <a:stretch>
            <a:fillRect/>
          </a:stretch>
        </p:blipFill>
        <p:spPr>
          <a:xfrm>
            <a:off x="4953000" y="1997075"/>
            <a:ext cx="2261235" cy="1496060"/>
          </a:xfrm>
          <a:prstGeom prst="rect">
            <a:avLst/>
          </a:prstGeom>
        </p:spPr>
      </p:pic>
      <p:pic>
        <p:nvPicPr>
          <p:cNvPr id="14" name="图片 13" descr="55555555555c4e56"/>
          <p:cNvPicPr>
            <a:picLocks noChangeAspect="1"/>
          </p:cNvPicPr>
          <p:nvPr/>
        </p:nvPicPr>
        <p:blipFill>
          <a:blip r:embed="rId4"/>
          <a:srcRect l="37956" t="82411" r="28377" b="2735"/>
          <a:stretch>
            <a:fillRect/>
          </a:stretch>
        </p:blipFill>
        <p:spPr>
          <a:xfrm>
            <a:off x="8077835" y="1997075"/>
            <a:ext cx="2261235" cy="1496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" grpId="0" animBg="1"/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考试情况反思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</p:grpSp>
      <p:sp>
        <p:nvSpPr>
          <p:cNvPr id="20" name="矩形: 圆角 44"/>
          <p:cNvSpPr/>
          <p:nvPr/>
        </p:nvSpPr>
        <p:spPr>
          <a:xfrm>
            <a:off x="1721485" y="2291715"/>
            <a:ext cx="1381125" cy="421005"/>
          </a:xfrm>
          <a:prstGeom prst="roundRect">
            <a:avLst/>
          </a:prstGeom>
          <a:solidFill>
            <a:srgbClr val="FFBE0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eaLnBrk="1" hangingPunct="1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存在问题</a:t>
            </a:r>
          </a:p>
        </p:txBody>
      </p:sp>
      <p:sp>
        <p:nvSpPr>
          <p:cNvPr id="3" name="矩形: 圆角 9"/>
          <p:cNvSpPr/>
          <p:nvPr/>
        </p:nvSpPr>
        <p:spPr>
          <a:xfrm>
            <a:off x="1721485" y="3020695"/>
            <a:ext cx="9098280" cy="5219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31010" y="3043555"/>
            <a:ext cx="9043035" cy="41947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部分孩子喜欢带一些与学习无关的大书、手机等到校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矩形: 圆角 9"/>
          <p:cNvSpPr/>
          <p:nvPr/>
        </p:nvSpPr>
        <p:spPr>
          <a:xfrm>
            <a:off x="1675765" y="3834765"/>
            <a:ext cx="9098280" cy="1041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0530" y="3924935"/>
            <a:ext cx="9043035" cy="7848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、有些</a:t>
            </a:r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  <a:sym typeface="+mn-ea"/>
              </a:rPr>
              <a:t>学生作业完成情况差，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老师讲评过的练习部分学生还是没有养成及时订正的习惯，导致已做过的练习错了又错。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animBg="1"/>
      <p:bldP spid="21" grpId="0" animBg="1"/>
      <p:bldP spid="5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9680" y="2233930"/>
            <a:ext cx="28530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PATR  03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3075" y="3246120"/>
            <a:ext cx="4611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学习小技巧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学习小技巧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2120900" y="2112645"/>
            <a:ext cx="7791450" cy="521970"/>
            <a:chOff x="2089" y="3017"/>
            <a:chExt cx="12270" cy="822"/>
          </a:xfrm>
        </p:grpSpPr>
        <p:sp>
          <p:nvSpPr>
            <p:cNvPr id="15" name="矩形: 圆角 9"/>
            <p:cNvSpPr/>
            <p:nvPr/>
          </p:nvSpPr>
          <p:spPr>
            <a:xfrm>
              <a:off x="4425" y="3017"/>
              <a:ext cx="9935" cy="82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: 圆角 9"/>
            <p:cNvSpPr/>
            <p:nvPr/>
          </p:nvSpPr>
          <p:spPr>
            <a:xfrm>
              <a:off x="2089" y="3017"/>
              <a:ext cx="2336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小技巧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81" y="3138"/>
              <a:ext cx="882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印品招牌体 中黑（非商用）" panose="02000500000000000000" charset="-122"/>
                  <a:sym typeface="+mn-ea"/>
                </a:rPr>
                <a:t>1、减少犹豫的时间，明确任务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25015" y="3269615"/>
            <a:ext cx="4276090" cy="15684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治疗犹豫的措施：在自己支配的时间里，拿出百分之二、三的时间，想清楚这段时间的任务共几项，哪个为主，哪个为次，然后排上队，任务明确了，马上动手。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20" name="图片 19" descr="b772b534676c1c2414540dc57b724d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0815" y="2484120"/>
            <a:ext cx="2844800" cy="284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学习小技巧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2120900" y="2112645"/>
            <a:ext cx="7792085" cy="521970"/>
            <a:chOff x="2089" y="3017"/>
            <a:chExt cx="12271" cy="822"/>
          </a:xfrm>
        </p:grpSpPr>
        <p:sp>
          <p:nvSpPr>
            <p:cNvPr id="15" name="矩形: 圆角 9"/>
            <p:cNvSpPr/>
            <p:nvPr/>
          </p:nvSpPr>
          <p:spPr>
            <a:xfrm>
              <a:off x="4425" y="3017"/>
              <a:ext cx="9935" cy="82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: 圆角 9"/>
            <p:cNvSpPr/>
            <p:nvPr/>
          </p:nvSpPr>
          <p:spPr>
            <a:xfrm>
              <a:off x="2089" y="3017"/>
              <a:ext cx="2336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小技巧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81" y="3138"/>
              <a:ext cx="882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印品招牌体 中黑（非商用）" panose="02000500000000000000" charset="-122"/>
                  <a:sym typeface="+mn-ea"/>
                </a:rPr>
                <a:t>2、持之以恒，形成习惯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25015" y="3269615"/>
            <a:ext cx="4276090" cy="119888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一个人，经常在固定的时间内做同类的事，做的多了，便形成习惯。习惯了的事情，常常不由自主的去做，想停止都难。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2" name="图片 1" descr="51miz-E1194405-9D68EBC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755" y="2557780"/>
            <a:ext cx="2506345" cy="3342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学习小技巧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2120900" y="2112645"/>
            <a:ext cx="7792085" cy="521970"/>
            <a:chOff x="2089" y="3017"/>
            <a:chExt cx="12271" cy="822"/>
          </a:xfrm>
        </p:grpSpPr>
        <p:sp>
          <p:nvSpPr>
            <p:cNvPr id="15" name="矩形: 圆角 9"/>
            <p:cNvSpPr/>
            <p:nvPr/>
          </p:nvSpPr>
          <p:spPr>
            <a:xfrm>
              <a:off x="4425" y="3017"/>
              <a:ext cx="9935" cy="82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: 圆角 9"/>
            <p:cNvSpPr/>
            <p:nvPr/>
          </p:nvSpPr>
          <p:spPr>
            <a:xfrm>
              <a:off x="2089" y="3017"/>
              <a:ext cx="2336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小技巧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81" y="3138"/>
              <a:ext cx="882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印品招牌体 中黑（非商用）" panose="02000500000000000000" charset="-122"/>
                  <a:sym typeface="+mn-ea"/>
                </a:rPr>
                <a:t>3、制定周详的学习计划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44700" y="2994660"/>
            <a:ext cx="4276090" cy="4154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学习计划要落实到每学期、每月、每周、每天。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20900" y="4015105"/>
            <a:ext cx="7792085" cy="521970"/>
            <a:chOff x="2089" y="3017"/>
            <a:chExt cx="12271" cy="822"/>
          </a:xfrm>
        </p:grpSpPr>
        <p:sp>
          <p:nvSpPr>
            <p:cNvPr id="5" name="矩形: 圆角 9"/>
            <p:cNvSpPr/>
            <p:nvPr/>
          </p:nvSpPr>
          <p:spPr>
            <a:xfrm>
              <a:off x="4425" y="3017"/>
              <a:ext cx="9935" cy="82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: 圆角 9"/>
            <p:cNvSpPr/>
            <p:nvPr/>
          </p:nvSpPr>
          <p:spPr>
            <a:xfrm>
              <a:off x="2089" y="3017"/>
              <a:ext cx="2336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小技巧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781" y="3138"/>
              <a:ext cx="882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印品招牌体 中黑（非商用）" panose="02000500000000000000" charset="-122"/>
                  <a:sym typeface="+mn-ea"/>
                </a:rPr>
                <a:t>4、多利用空余时间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120900" y="4770120"/>
            <a:ext cx="7315835" cy="7848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比如早读之前的时间，中午午休前的时间，晚休前的时间，如果我们坚持，我们的收益是非常可观的。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2" name="图片 1" descr="老师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6250" y="1997075"/>
            <a:ext cx="2571750" cy="480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学习小技巧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2120900" y="2112645"/>
            <a:ext cx="7792085" cy="521970"/>
            <a:chOff x="2089" y="3017"/>
            <a:chExt cx="12271" cy="822"/>
          </a:xfrm>
        </p:grpSpPr>
        <p:sp>
          <p:nvSpPr>
            <p:cNvPr id="15" name="矩形: 圆角 9"/>
            <p:cNvSpPr/>
            <p:nvPr/>
          </p:nvSpPr>
          <p:spPr>
            <a:xfrm>
              <a:off x="4425" y="3017"/>
              <a:ext cx="9935" cy="82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: 圆角 9"/>
            <p:cNvSpPr/>
            <p:nvPr/>
          </p:nvSpPr>
          <p:spPr>
            <a:xfrm>
              <a:off x="2089" y="3017"/>
              <a:ext cx="2336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小技巧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81" y="3138"/>
              <a:ext cx="882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二、我们避免做无效劳动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  <a:sym typeface="+mn-ea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120900" y="3039745"/>
            <a:ext cx="7964170" cy="41947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（1）人家在自习、看书，他在那说笑话、说大话、说课外的话等.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20900" y="3863340"/>
            <a:ext cx="7964170" cy="7848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（2）把课余的时间消磨在游戏里、老师在讲数学他在发呆、上自习他在聊天、抄别人的作业、教材还没弄通就去抠难、怪、偏题等。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13915" y="4892675"/>
            <a:ext cx="7964170" cy="41947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（3）正听着课，思路不知不觉地想到了其他无用的事上等。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9680" y="2233930"/>
            <a:ext cx="28530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PATR  04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3075" y="3246120"/>
            <a:ext cx="4611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未来展望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未来展望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</a:p>
            </p:txBody>
          </p:sp>
        </p:grpSp>
      </p:grpSp>
      <p:sp>
        <p:nvSpPr>
          <p:cNvPr id="3" name="云形 2"/>
          <p:cNvSpPr/>
          <p:nvPr/>
        </p:nvSpPr>
        <p:spPr>
          <a:xfrm>
            <a:off x="1996440" y="2120265"/>
            <a:ext cx="4986655" cy="3281680"/>
          </a:xfrm>
          <a:prstGeom prst="cloud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68955" y="3087370"/>
            <a:ext cx="3237230" cy="12184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考试完后总结固然重要，但是更重要的是找到新的起点。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14" name="图片 13" descr="51miz-E882023-9D15A9F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2120265"/>
            <a:ext cx="2931160" cy="3046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未来展望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</a:p>
            </p:txBody>
          </p:sp>
        </p:grpSp>
      </p:grpSp>
      <p:sp>
        <p:nvSpPr>
          <p:cNvPr id="3" name="云形 2"/>
          <p:cNvSpPr/>
          <p:nvPr/>
        </p:nvSpPr>
        <p:spPr>
          <a:xfrm>
            <a:off x="1996440" y="2120265"/>
            <a:ext cx="4986655" cy="3281680"/>
          </a:xfrm>
          <a:prstGeom prst="cloud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88310" y="3383915"/>
            <a:ext cx="3237230" cy="4603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sym typeface="+mn-ea"/>
              </a:rPr>
              <a:t>你“打算”怎么“做”？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5" name="图片 4" descr="51miz-E1200272-3D0519A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9325" y="1856740"/>
            <a:ext cx="3808730" cy="3808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4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4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91610" y="1667510"/>
            <a:ext cx="299402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sz="66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综艺体简" panose="02010609000101010101" pitchFamily="49" charset="-122"/>
                <a:ea typeface="汉仪综艺体简" panose="02010609000101010101" pitchFamily="49" charset="-122"/>
                <a:cs typeface="印品招牌体 中黑（非商用）" panose="02000500000000000000" charset="-122"/>
              </a:rPr>
              <a:t>目</a:t>
            </a:r>
            <a:r>
              <a:rPr lang="en-US" altLang="zh-CN" sz="66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综艺体简" panose="02010609000101010101" pitchFamily="49" charset="-122"/>
                <a:ea typeface="汉仪综艺体简" panose="02010609000101010101" pitchFamily="49" charset="-122"/>
                <a:cs typeface="印品招牌体 中黑（非商用）" panose="02000500000000000000" charset="-122"/>
              </a:rPr>
              <a:t> </a:t>
            </a:r>
            <a:r>
              <a:rPr lang="zh-CN" sz="66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综艺体简" panose="02010609000101010101" pitchFamily="49" charset="-122"/>
                <a:ea typeface="汉仪综艺体简" panose="02010609000101010101" pitchFamily="49" charset="-122"/>
                <a:cs typeface="印品招牌体 中黑（非商用）" panose="02000500000000000000" charset="-122"/>
              </a:rPr>
              <a:t>录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2643443" y="3009265"/>
            <a:ext cx="3084222" cy="499745"/>
            <a:chOff x="8885" y="2331"/>
            <a:chExt cx="4891" cy="787"/>
          </a:xfrm>
        </p:grpSpPr>
        <p:sp>
          <p:nvSpPr>
            <p:cNvPr id="46" name="TextBox 119"/>
            <p:cNvSpPr txBox="1"/>
            <p:nvPr/>
          </p:nvSpPr>
          <p:spPr>
            <a:xfrm>
              <a:off x="10092" y="2476"/>
              <a:ext cx="3684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考试情况介绍</a:t>
              </a:r>
              <a:endPara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遇见体（非商用）" panose="02010601030101010101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630743" y="4069715"/>
            <a:ext cx="3084222" cy="499745"/>
            <a:chOff x="8885" y="2331"/>
            <a:chExt cx="4891" cy="787"/>
          </a:xfrm>
        </p:grpSpPr>
        <p:sp>
          <p:nvSpPr>
            <p:cNvPr id="24" name="TextBox 119"/>
            <p:cNvSpPr txBox="1"/>
            <p:nvPr/>
          </p:nvSpPr>
          <p:spPr>
            <a:xfrm>
              <a:off x="10092" y="2476"/>
              <a:ext cx="3684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考试成绩反思</a:t>
              </a:r>
              <a:endPara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遇见体（非商用）" panose="02010601030101010101" charset="-122"/>
                <a:sym typeface="+mn-ea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156263" y="2912745"/>
            <a:ext cx="3084222" cy="499745"/>
            <a:chOff x="8885" y="2331"/>
            <a:chExt cx="4891" cy="787"/>
          </a:xfrm>
        </p:grpSpPr>
        <p:sp>
          <p:nvSpPr>
            <p:cNvPr id="39" name="TextBox 119"/>
            <p:cNvSpPr txBox="1"/>
            <p:nvPr/>
          </p:nvSpPr>
          <p:spPr>
            <a:xfrm>
              <a:off x="10092" y="2476"/>
              <a:ext cx="3684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学习小技巧</a:t>
              </a:r>
              <a:endPara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遇见体（非商用）" panose="02010601030101010101" charset="-122"/>
                <a:sym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/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6143563" y="3973195"/>
            <a:ext cx="3084222" cy="499745"/>
            <a:chOff x="8885" y="2331"/>
            <a:chExt cx="4891" cy="787"/>
          </a:xfrm>
        </p:grpSpPr>
        <p:sp>
          <p:nvSpPr>
            <p:cNvPr id="44" name="TextBox 119"/>
            <p:cNvSpPr txBox="1"/>
            <p:nvPr/>
          </p:nvSpPr>
          <p:spPr>
            <a:xfrm>
              <a:off x="10092" y="2476"/>
              <a:ext cx="3684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未来展望</a:t>
              </a:r>
              <a:endPara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遇见体（非商用）" panose="02010601030101010101" charset="-122"/>
                <a:sym typeface="+mn-ea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/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 smtClean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altLang="zh-CN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299317" y="2050742"/>
            <a:ext cx="13316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29881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l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  <a:sym typeface="+mn-ea"/>
                </a:rPr>
                <a:t>未来展望</a:t>
              </a:r>
              <a:endParaRPr lang="zh-CN" alt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  <a:cs typeface="遇见体（非商用）" panose="02010601030101010101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</a:p>
            </p:txBody>
          </p:sp>
        </p:grpSp>
      </p:grpSp>
      <p:sp>
        <p:nvSpPr>
          <p:cNvPr id="3" name="云形 2"/>
          <p:cNvSpPr/>
          <p:nvPr/>
        </p:nvSpPr>
        <p:spPr>
          <a:xfrm>
            <a:off x="1996440" y="2120265"/>
            <a:ext cx="4986655" cy="3281680"/>
          </a:xfrm>
          <a:prstGeom prst="cloud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39745" y="2848610"/>
            <a:ext cx="3237230" cy="163004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lang="zh-CN" altLang="en-US" sz="2000" noProof="0" dirty="0">
                <a:solidFill>
                  <a:schemeClr val="accent4">
                    <a:lumMod val="10000"/>
                  </a:schemeClr>
                </a:solidFill>
                <a:ea typeface="微软雅黑" panose="020B0503020204020204" pitchFamily="34" charset="-122"/>
                <a:sym typeface="+mn-ea"/>
              </a:rPr>
              <a:t>朋友，坚定的相信未来吧。相信不屈不挠的努力，</a:t>
            </a:r>
            <a:endParaRPr kumimoji="0" lang="en-US" altLang="zh-CN" sz="2000" kern="1200" cap="none" spc="0" normalizeH="0" baseline="0" noProof="0" dirty="0">
              <a:solidFill>
                <a:schemeClr val="accent4">
                  <a:lumMod val="10000"/>
                </a:schemeClr>
              </a:solidFill>
              <a:ea typeface="微软雅黑" panose="020B0503020204020204" pitchFamily="34" charset="-122"/>
            </a:endParaRPr>
          </a:p>
          <a:p>
            <a:pPr marR="0" defTabSz="914400" rtl="0">
              <a:buClrTx/>
              <a:buSzTx/>
              <a:buFontTx/>
              <a:buNone/>
              <a:defRPr/>
            </a:pPr>
            <a:r>
              <a:rPr lang="zh-CN" altLang="en-US" sz="2000" noProof="0" dirty="0">
                <a:solidFill>
                  <a:schemeClr val="accent4">
                    <a:lumMod val="10000"/>
                  </a:schemeClr>
                </a:solidFill>
                <a:ea typeface="微软雅黑" panose="020B0503020204020204" pitchFamily="34" charset="-122"/>
                <a:sym typeface="+mn-ea"/>
              </a:rPr>
              <a:t>相信战胜死亡的年轻，</a:t>
            </a:r>
            <a:endParaRPr kumimoji="0" lang="en-US" altLang="zh-CN" sz="2000" kern="1200" cap="none" spc="0" normalizeH="0" baseline="0" noProof="0" dirty="0">
              <a:solidFill>
                <a:schemeClr val="accent4">
                  <a:lumMod val="10000"/>
                </a:schemeClr>
              </a:solidFill>
              <a:ea typeface="微软雅黑" panose="020B0503020204020204" pitchFamily="34" charset="-122"/>
            </a:endParaRPr>
          </a:p>
          <a:p>
            <a:pPr marR="0" defTabSz="914400" rtl="0">
              <a:buClrTx/>
              <a:buSzTx/>
              <a:buFontTx/>
              <a:buNone/>
              <a:defRPr/>
            </a:pPr>
            <a:r>
              <a:rPr lang="zh-CN" altLang="en-US" sz="2000" noProof="0" dirty="0">
                <a:solidFill>
                  <a:schemeClr val="accent4">
                    <a:lumMod val="10000"/>
                  </a:schemeClr>
                </a:solidFill>
                <a:ea typeface="微软雅黑" panose="020B0503020204020204" pitchFamily="34" charset="-122"/>
                <a:sym typeface="+mn-ea"/>
              </a:rPr>
              <a:t>相信未来热爱生命。</a:t>
            </a:r>
            <a:endParaRPr kumimoji="0" lang="en-US" altLang="zh-CN" sz="2000" kern="1200" cap="none" spc="0" normalizeH="0" baseline="0" noProof="0" dirty="0">
              <a:solidFill>
                <a:schemeClr val="accent4">
                  <a:lumMod val="10000"/>
                </a:schemeClr>
              </a:solidFill>
              <a:ea typeface="微软雅黑" panose="020B0503020204020204" pitchFamily="34" charset="-122"/>
            </a:endParaRPr>
          </a:p>
          <a:p>
            <a:pPr marR="0" defTabSz="914400" rtl="0">
              <a:buClrTx/>
              <a:buSzTx/>
              <a:buFontTx/>
              <a:buNone/>
              <a:defRPr/>
            </a:pPr>
            <a:r>
              <a:rPr lang="en-US" altLang="zh-CN" sz="2000" noProof="0" dirty="0">
                <a:solidFill>
                  <a:schemeClr val="accent4">
                    <a:lumMod val="10000"/>
                  </a:schemeClr>
                </a:solidFill>
                <a:ea typeface="微软雅黑" panose="020B0503020204020204" pitchFamily="34" charset="-122"/>
                <a:sym typeface="+mn-ea"/>
              </a:rPr>
              <a:t>                              ——</a:t>
            </a:r>
            <a:r>
              <a:rPr lang="zh-CN" altLang="en-US" sz="2000" noProof="0" dirty="0">
                <a:solidFill>
                  <a:schemeClr val="accent4">
                    <a:lumMod val="10000"/>
                  </a:schemeClr>
                </a:solidFill>
                <a:ea typeface="微软雅黑" panose="020B0503020204020204" pitchFamily="34" charset="-122"/>
                <a:sym typeface="+mn-ea"/>
              </a:rPr>
              <a:t>食指</a:t>
            </a:r>
            <a:endParaRPr lang="zh-CN" altLang="en-US" sz="2000" noProof="0" dirty="0">
              <a:solidFill>
                <a:schemeClr val="accent4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2" name="图片 1" descr="9be9b64e51e538f3a6a1a3f61c3409c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3095" y="1951990"/>
            <a:ext cx="1874520" cy="361886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724025" y="1968500"/>
            <a:ext cx="461137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72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  <a:sym typeface="+mn-ea"/>
              </a:rPr>
              <a:t>期中考试</a:t>
            </a:r>
          </a:p>
          <a:p>
            <a:pPr algn="ctr"/>
            <a:r>
              <a:rPr lang="zh-CN" altLang="zh-CN" sz="72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  <a:sym typeface="+mn-ea"/>
              </a:rPr>
              <a:t>质量分析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875155" y="4327525"/>
            <a:ext cx="4629150" cy="418465"/>
          </a:xfrm>
          <a:prstGeom prst="roundRect">
            <a:avLst/>
          </a:prstGeom>
          <a:solidFill>
            <a:srgbClr val="FFBE0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022475" y="4368800"/>
            <a:ext cx="4384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卡通期中考试质量分析主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班会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039745" y="4932680"/>
            <a:ext cx="18453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62530" y="1530350"/>
            <a:ext cx="2853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MIDSEMESTER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dur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18" grpId="0"/>
      <p:bldP spid="20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9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9680" y="2233930"/>
            <a:ext cx="28530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PATR  01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3075" y="3246120"/>
            <a:ext cx="4611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  <a:sym typeface="+mn-ea"/>
              </a:rPr>
              <a:t>考试成绩分析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考试情况介绍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</a:p>
            </p:txBody>
          </p:sp>
        </p:grpSp>
      </p:grpSp>
      <p:sp>
        <p:nvSpPr>
          <p:cNvPr id="5" name="云形 4"/>
          <p:cNvSpPr/>
          <p:nvPr/>
        </p:nvSpPr>
        <p:spPr>
          <a:xfrm>
            <a:off x="5198745" y="1845310"/>
            <a:ext cx="4986655" cy="3281680"/>
          </a:xfrm>
          <a:prstGeom prst="cloud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73775" y="2433955"/>
            <a:ext cx="3237230" cy="19380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走进我们的成绩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———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也许要感受酸甜苦辣的滋味,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也许要历经风霜雷电的洗礼，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也许要学会从蛹到蝶的等待,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善于分析、善于总结是成功的基石。</a:t>
            </a:r>
          </a:p>
        </p:txBody>
      </p:sp>
      <p:pic>
        <p:nvPicPr>
          <p:cNvPr id="19" name="图片 18" descr="9c2c5a3b43c0e6bff1e5b312a530205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425" y="1490980"/>
            <a:ext cx="4608195" cy="4932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: 圆角 9"/>
          <p:cNvSpPr/>
          <p:nvPr/>
        </p:nvSpPr>
        <p:spPr>
          <a:xfrm>
            <a:off x="2769870" y="5057775"/>
            <a:ext cx="6769735" cy="5219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考试情况介绍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</a:p>
            </p:txBody>
          </p:sp>
        </p:grpSp>
      </p:grpSp>
      <p:sp>
        <p:nvSpPr>
          <p:cNvPr id="45" name="矩形: 圆角 44"/>
          <p:cNvSpPr/>
          <p:nvPr/>
        </p:nvSpPr>
        <p:spPr>
          <a:xfrm>
            <a:off x="4830445" y="2134870"/>
            <a:ext cx="2156460" cy="421005"/>
          </a:xfrm>
          <a:prstGeom prst="roundRect">
            <a:avLst/>
          </a:prstGeom>
          <a:solidFill>
            <a:srgbClr val="FFBE0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zh-CN" altLang="zh-CN" sz="2000" dirty="0">
                <a:solidFill>
                  <a:schemeClr val="tx1"/>
                </a:solidFill>
                <a:latin typeface="字魂100号-方方先锋体" panose="00000500000000000000" pitchFamily="2" charset="-122"/>
                <a:ea typeface="微软雅黑" panose="020B0503020204020204" pitchFamily="34" charset="-122"/>
                <a:sym typeface="+mn-ea"/>
              </a:rPr>
              <a:t>年级前十名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709545" y="3080385"/>
            <a:ext cx="6678339" cy="1606288"/>
            <a:chOff x="1905" y="3058"/>
            <a:chExt cx="12765" cy="3230"/>
          </a:xfrm>
        </p:grpSpPr>
        <p:sp>
          <p:nvSpPr>
            <p:cNvPr id="3" name="文本框 2"/>
            <p:cNvSpPr txBox="1"/>
            <p:nvPr/>
          </p:nvSpPr>
          <p:spPr>
            <a:xfrm>
              <a:off x="1905" y="3058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53" y="3058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01" y="3058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249" y="3058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05" y="4286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51" y="4286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797" y="4286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243" y="4286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53" y="5609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797" y="5610"/>
              <a:ext cx="2421" cy="678"/>
            </a:xfrm>
            <a:prstGeom prst="rect">
              <a:avLst/>
            </a:prstGeom>
            <a:solidFill>
              <a:srgbClr val="FFBE0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108325" y="5144135"/>
            <a:ext cx="5012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</a:rPr>
              <a:t>★恭喜我们班的小、小分别取得年级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</a:rPr>
              <a:t>X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</a:rPr>
              <a:t>名、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</a:rPr>
              <a:t>X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</a:rPr>
              <a:t>名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印品招牌体 中黑（非商用）" panose="02000500000000000000" charset="-122"/>
                <a:sym typeface="+mn-ea"/>
              </a:rPr>
              <a:t>★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印品招牌体 中黑（非商用）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5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考试情况介绍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</a:p>
            </p:txBody>
          </p:sp>
        </p:grpSp>
      </p:grpSp>
      <p:sp>
        <p:nvSpPr>
          <p:cNvPr id="5" name="矩形: 圆角 44"/>
          <p:cNvSpPr/>
          <p:nvPr/>
        </p:nvSpPr>
        <p:spPr>
          <a:xfrm>
            <a:off x="1583690" y="2252345"/>
            <a:ext cx="2156460" cy="421005"/>
          </a:xfrm>
          <a:prstGeom prst="roundRect">
            <a:avLst/>
          </a:prstGeom>
          <a:solidFill>
            <a:srgbClr val="FFBE0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三科整体情况</a:t>
            </a: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83690" y="3134995"/>
          <a:ext cx="9130030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2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429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学科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实考人数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平均分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优秀率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及格率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难度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难度比率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语文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数学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英语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E0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82370" y="1172845"/>
            <a:ext cx="9613265" cy="4486275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图片 22" descr="55555555555c4e56"/>
          <p:cNvPicPr>
            <a:picLocks noChangeAspect="1"/>
          </p:cNvPicPr>
          <p:nvPr/>
        </p:nvPicPr>
        <p:blipFill>
          <a:blip r:embed="rId3"/>
          <a:srcRect l="62123" t="-580" r="16361" b="92529"/>
          <a:stretch>
            <a:fillRect/>
          </a:stretch>
        </p:blipFill>
        <p:spPr>
          <a:xfrm flipH="1">
            <a:off x="340995" y="379095"/>
            <a:ext cx="2407285" cy="1350645"/>
          </a:xfrm>
          <a:prstGeom prst="rect">
            <a:avLst/>
          </a:prstGeom>
        </p:spPr>
      </p:pic>
      <p:pic>
        <p:nvPicPr>
          <p:cNvPr id="9" name="图片 8" descr="55555555555c4e56"/>
          <p:cNvPicPr>
            <a:picLocks noChangeAspect="1"/>
          </p:cNvPicPr>
          <p:nvPr/>
        </p:nvPicPr>
        <p:blipFill>
          <a:blip r:embed="rId3"/>
          <a:srcRect l="66333" t="15390" b="69756"/>
          <a:stretch>
            <a:fillRect/>
          </a:stretch>
        </p:blipFill>
        <p:spPr>
          <a:xfrm>
            <a:off x="8836025" y="-268605"/>
            <a:ext cx="3164205" cy="2093595"/>
          </a:xfrm>
          <a:prstGeom prst="rect">
            <a:avLst/>
          </a:prstGeom>
        </p:spPr>
      </p:pic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3"/>
          <a:srcRect l="20" t="85505" r="66313" b="-359"/>
          <a:stretch>
            <a:fillRect/>
          </a:stretch>
        </p:blipFill>
        <p:spPr>
          <a:xfrm flipH="1">
            <a:off x="8367395" y="4368800"/>
            <a:ext cx="3824605" cy="2530475"/>
          </a:xfrm>
          <a:prstGeom prst="rect">
            <a:avLst/>
          </a:prstGeom>
        </p:spPr>
      </p:pic>
      <p:pic>
        <p:nvPicPr>
          <p:cNvPr id="2" name="图片 1" descr="51miz-E821433-C7B806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305" y="1530350"/>
            <a:ext cx="3699510" cy="3699510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737100"/>
            <a:ext cx="2802890" cy="21024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19680" y="2233930"/>
            <a:ext cx="28530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PATR  02</a:t>
            </a:r>
          </a:p>
        </p:txBody>
      </p:sp>
      <p:pic>
        <p:nvPicPr>
          <p:cNvPr id="8" name="图片 7" descr="55555555555c4e56"/>
          <p:cNvPicPr>
            <a:picLocks noChangeAspect="1"/>
          </p:cNvPicPr>
          <p:nvPr/>
        </p:nvPicPr>
        <p:blipFill>
          <a:blip r:embed="rId3"/>
          <a:srcRect l="42537" t="82393" r="23796" b="2753"/>
          <a:stretch>
            <a:fillRect/>
          </a:stretch>
        </p:blipFill>
        <p:spPr>
          <a:xfrm>
            <a:off x="6866890" y="1729740"/>
            <a:ext cx="1626870" cy="10769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3075" y="3246120"/>
            <a:ext cx="46113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ln w="19050">
                  <a:solidFill>
                    <a:schemeClr val="tx1"/>
                  </a:solidFill>
                </a:ln>
                <a:solidFill>
                  <a:srgbClr val="FFBE04"/>
                </a:solidFill>
                <a:effectLst/>
                <a:latin typeface="汉仪综艺体简" panose="02010609000101010101" pitchFamily="49" charset="-122"/>
                <a:ea typeface="汉仪综艺体简" panose="0201060900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考试成绩反思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考试情况反思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</p:grpSp>
      <p:sp>
        <p:nvSpPr>
          <p:cNvPr id="2" name="矩形: 圆角 44"/>
          <p:cNvSpPr/>
          <p:nvPr/>
        </p:nvSpPr>
        <p:spPr>
          <a:xfrm>
            <a:off x="3830320" y="2085340"/>
            <a:ext cx="3774440" cy="421005"/>
          </a:xfrm>
          <a:prstGeom prst="roundRect">
            <a:avLst/>
          </a:prstGeom>
          <a:solidFill>
            <a:srgbClr val="FFBE0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eaLnBrk="1" hangingPunct="1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一些学生考试成绩退步的原因：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830070" y="3225165"/>
            <a:ext cx="2021840" cy="1748790"/>
            <a:chOff x="2432" y="5079"/>
            <a:chExt cx="3184" cy="2754"/>
          </a:xfrm>
        </p:grpSpPr>
        <p:sp>
          <p:nvSpPr>
            <p:cNvPr id="3" name="矩形: 圆角 9"/>
            <p:cNvSpPr/>
            <p:nvPr/>
          </p:nvSpPr>
          <p:spPr>
            <a:xfrm>
              <a:off x="2432" y="5561"/>
              <a:ext cx="3185" cy="227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3389" y="5079"/>
              <a:ext cx="1271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20" y="6569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对考试不重视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31080" y="3168015"/>
            <a:ext cx="2023745" cy="1748790"/>
            <a:chOff x="2432" y="5079"/>
            <a:chExt cx="3187" cy="2754"/>
          </a:xfrm>
        </p:grpSpPr>
        <p:sp>
          <p:nvSpPr>
            <p:cNvPr id="9" name="矩形: 圆角 9"/>
            <p:cNvSpPr/>
            <p:nvPr/>
          </p:nvSpPr>
          <p:spPr>
            <a:xfrm>
              <a:off x="2432" y="5561"/>
              <a:ext cx="3185" cy="227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: 圆角 9"/>
            <p:cNvSpPr/>
            <p:nvPr/>
          </p:nvSpPr>
          <p:spPr>
            <a:xfrm>
              <a:off x="3389" y="5079"/>
              <a:ext cx="1271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76" y="5991"/>
              <a:ext cx="2943" cy="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dirty="0">
                  <a:solidFill>
                    <a:schemeClr val="tx1"/>
                  </a:solidFill>
                  <a:ea typeface="微软雅黑" panose="020B0503020204020204" pitchFamily="34" charset="-122"/>
                  <a:sym typeface="+mn-ea"/>
                </a:rPr>
                <a:t>学习态度差（学习不刻苦，不能客观分析原因，总是怨天尤人）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58125" y="3148965"/>
            <a:ext cx="2023745" cy="1748790"/>
            <a:chOff x="2432" y="5079"/>
            <a:chExt cx="3187" cy="2754"/>
          </a:xfrm>
        </p:grpSpPr>
        <p:sp>
          <p:nvSpPr>
            <p:cNvPr id="17" name="矩形: 圆角 9"/>
            <p:cNvSpPr/>
            <p:nvPr/>
          </p:nvSpPr>
          <p:spPr>
            <a:xfrm>
              <a:off x="2432" y="5561"/>
              <a:ext cx="3185" cy="227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: 圆角 9"/>
            <p:cNvSpPr/>
            <p:nvPr/>
          </p:nvSpPr>
          <p:spPr>
            <a:xfrm>
              <a:off x="3389" y="5079"/>
              <a:ext cx="1271" cy="822"/>
            </a:xfrm>
            <a:prstGeom prst="roundRect">
              <a:avLst/>
            </a:prstGeom>
            <a:solidFill>
              <a:srgbClr val="FFBE04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676" y="5991"/>
              <a:ext cx="2943" cy="1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1600" dirty="0">
                  <a:solidFill>
                    <a:schemeClr val="tx1"/>
                  </a:solidFill>
                  <a:ea typeface="微软雅黑" panose="020B0503020204020204" pitchFamily="34" charset="-122"/>
                  <a:sym typeface="+mn-ea"/>
                </a:rPr>
                <a:t>学习方法不合适。（习惯差）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78180" y="777240"/>
            <a:ext cx="10810240" cy="5388610"/>
            <a:chOff x="1371" y="1539"/>
            <a:chExt cx="16264" cy="7722"/>
          </a:xfrm>
        </p:grpSpPr>
        <p:sp>
          <p:nvSpPr>
            <p:cNvPr id="13" name="矩形: 圆角 4"/>
            <p:cNvSpPr/>
            <p:nvPr userDrawn="1"/>
          </p:nvSpPr>
          <p:spPr>
            <a:xfrm>
              <a:off x="1371" y="1539"/>
              <a:ext cx="16265" cy="7723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4"/>
            <p:cNvSpPr/>
            <p:nvPr userDrawn="1"/>
          </p:nvSpPr>
          <p:spPr>
            <a:xfrm>
              <a:off x="1689" y="1762"/>
              <a:ext cx="15667" cy="7318"/>
            </a:xfrm>
            <a:prstGeom prst="roundRect">
              <a:avLst>
                <a:gd name="adj" fmla="val 54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" name="图片 21" descr="55555555555c4e56"/>
          <p:cNvPicPr>
            <a:picLocks noChangeAspect="1"/>
          </p:cNvPicPr>
          <p:nvPr/>
        </p:nvPicPr>
        <p:blipFill>
          <a:blip r:embed="rId4"/>
          <a:srcRect l="20" t="85505" r="66313" b="-359"/>
          <a:stretch>
            <a:fillRect/>
          </a:stretch>
        </p:blipFill>
        <p:spPr>
          <a:xfrm flipH="1">
            <a:off x="8367395" y="4327525"/>
            <a:ext cx="3824605" cy="2530475"/>
          </a:xfrm>
          <a:prstGeom prst="rect">
            <a:avLst/>
          </a:prstGeom>
        </p:spPr>
      </p:pic>
      <p:pic>
        <p:nvPicPr>
          <p:cNvPr id="6" name="图片 5" descr="51miz-E1169137-9499CE5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38760" y="4974590"/>
            <a:ext cx="2802890" cy="2102485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965773" y="1037590"/>
            <a:ext cx="2940447" cy="528320"/>
            <a:chOff x="8885" y="2331"/>
            <a:chExt cx="4663" cy="832"/>
          </a:xfrm>
        </p:grpSpPr>
        <p:sp>
          <p:nvSpPr>
            <p:cNvPr id="46" name="TextBox 119"/>
            <p:cNvSpPr txBox="1"/>
            <p:nvPr/>
          </p:nvSpPr>
          <p:spPr>
            <a:xfrm>
              <a:off x="9864" y="2341"/>
              <a:ext cx="368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indent="0">
                <a:spcBef>
                  <a:spcPct val="20000"/>
                </a:spcBef>
                <a:buClr>
                  <a:schemeClr val="hlink"/>
                </a:buClr>
                <a:buSzPct val="60000"/>
                <a:buNone/>
                <a:defRPr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defRPr>
              </a:lvl1pPr>
            </a:lstStyle>
            <a:p>
              <a:r>
                <a:rPr lang="zh-CN" altLang="en-US" dirty="0">
                  <a:sym typeface="+mn-ea"/>
                </a:rPr>
                <a:t>考试情况反思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8885" y="2331"/>
              <a:ext cx="980" cy="787"/>
              <a:chOff x="8789" y="2734"/>
              <a:chExt cx="980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FBE04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789" y="2872"/>
                <a:ext cx="980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</p:grpSp>
      </p:grpSp>
      <p:sp>
        <p:nvSpPr>
          <p:cNvPr id="20" name="矩形: 圆角 44"/>
          <p:cNvSpPr/>
          <p:nvPr/>
        </p:nvSpPr>
        <p:spPr>
          <a:xfrm>
            <a:off x="1721485" y="2291715"/>
            <a:ext cx="1381125" cy="421005"/>
          </a:xfrm>
          <a:prstGeom prst="roundRect">
            <a:avLst/>
          </a:prstGeom>
          <a:solidFill>
            <a:srgbClr val="FFBE0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eaLnBrk="1" hangingPunct="1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存在问题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21485" y="3438525"/>
            <a:ext cx="2825115" cy="115416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、有些学生</a:t>
            </a:r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  <a:sym typeface="+mn-ea"/>
              </a:rPr>
              <a:t>学习目的性不明确</a:t>
            </a:r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，导致学习无动力。没有充分挖掘自己的潜力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10195" y="3253740"/>
            <a:ext cx="2825115" cy="15684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、有些学生</a:t>
            </a:r>
            <a:r>
              <a:rPr lang="zh-CN" altLang="en-US" sz="16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上课注意力不集中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，存在讲话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看课外书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1600" dirty="0">
                <a:solidFill>
                  <a:srgbClr val="FF3300"/>
                </a:solidFill>
                <a:ea typeface="微软雅黑" panose="020B0503020204020204" pitchFamily="34" charset="-122"/>
                <a:sym typeface="+mn-ea"/>
              </a:rPr>
              <a:t>睡觉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等现象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ea typeface="微软雅黑" panose="020B0503020204020204" pitchFamily="34" charset="-122"/>
                <a:sym typeface="+mn-ea"/>
              </a:rPr>
              <a:t>课堂效率低、学习成绩不理想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24" name="图片 23" descr="51miz-E1214730-8B0576B6"/>
          <p:cNvPicPr>
            <a:picLocks noChangeAspect="1"/>
          </p:cNvPicPr>
          <p:nvPr/>
        </p:nvPicPr>
        <p:blipFill>
          <a:blip r:embed="rId6"/>
          <a:srcRect l="25602" t="19009" r="24741" b="13019"/>
          <a:stretch>
            <a:fillRect/>
          </a:stretch>
        </p:blipFill>
        <p:spPr>
          <a:xfrm>
            <a:off x="4588510" y="1657350"/>
            <a:ext cx="2989580" cy="4092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  <p:tag name="KSO_WPP_MARK_KEY" val="a4a14900-177d-47f7-8182-231e58c982e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6fd8eea-c3a2-4392-9643-4afd81a5f2d8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43</TotalTime>
  <Words>816</Words>
  <Application>Microsoft Office PowerPoint</Application>
  <PresentationFormat>宽屏</PresentationFormat>
  <Paragraphs>134</Paragraphs>
  <Slides>22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Meiryo</vt:lpstr>
      <vt:lpstr>汉仪综艺体简</vt:lpstr>
      <vt:lpstr>黑体</vt:lpstr>
      <vt:lpstr>宋体</vt:lpstr>
      <vt:lpstr>微软雅黑</vt:lpstr>
      <vt:lpstr>印品招牌体 中黑（非商用）</vt:lpstr>
      <vt:lpstr>遇见体（非商用）</vt:lpstr>
      <vt:lpstr>字魂100号-方方先锋体</vt:lpstr>
      <vt:lpstr>字魂36号-正文宋楷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27</cp:revision>
  <dcterms:created xsi:type="dcterms:W3CDTF">2021-11-01T06:17:00Z</dcterms:created>
  <dcterms:modified xsi:type="dcterms:W3CDTF">2024-10-24T08:19:05Z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CB3AD0AFC3FD4027B1D4CAFAD2F4FBCA</vt:lpwstr>
  </property>
  <property fmtid="{D5CDD505-2E9C-101B-9397-08002B2CF9AE}" pid="3" name="KSOProductBuildVer">
    <vt:lpwstr>2052-12.1.0.18240</vt:lpwstr>
  </property>
</Properties>
</file>