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 id="2147483654" r:id="rId3"/>
  </p:sldMasterIdLst>
  <p:notesMasterIdLst>
    <p:notesMasterId r:id="rId35"/>
  </p:notesMasterIdLst>
  <p:handoutMasterIdLst>
    <p:handoutMasterId r:id="rId36"/>
  </p:handoutMasterIdLst>
  <p:sldIdLst>
    <p:sldId id="279" r:id="rId4"/>
    <p:sldId id="280" r:id="rId5"/>
    <p:sldId id="291" r:id="rId6"/>
    <p:sldId id="258" r:id="rId7"/>
    <p:sldId id="259" r:id="rId8"/>
    <p:sldId id="260" r:id="rId9"/>
    <p:sldId id="261" r:id="rId10"/>
    <p:sldId id="282" r:id="rId11"/>
    <p:sldId id="262" r:id="rId12"/>
    <p:sldId id="263" r:id="rId13"/>
    <p:sldId id="283" r:id="rId14"/>
    <p:sldId id="264" r:id="rId15"/>
    <p:sldId id="284" r:id="rId16"/>
    <p:sldId id="265" r:id="rId17"/>
    <p:sldId id="266" r:id="rId18"/>
    <p:sldId id="267" r:id="rId19"/>
    <p:sldId id="268" r:id="rId20"/>
    <p:sldId id="285" r:id="rId21"/>
    <p:sldId id="269" r:id="rId22"/>
    <p:sldId id="289" r:id="rId23"/>
    <p:sldId id="270" r:id="rId24"/>
    <p:sldId id="286" r:id="rId25"/>
    <p:sldId id="271" r:id="rId26"/>
    <p:sldId id="287" r:id="rId27"/>
    <p:sldId id="272" r:id="rId28"/>
    <p:sldId id="288" r:id="rId29"/>
    <p:sldId id="274" r:id="rId30"/>
    <p:sldId id="275" r:id="rId31"/>
    <p:sldId id="276" r:id="rId32"/>
    <p:sldId id="277" r:id="rId33"/>
    <p:sldId id="292" r:id="rId34"/>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615"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61" autoAdjust="0"/>
    <p:restoredTop sz="95000" autoAdjust="0"/>
  </p:normalViewPr>
  <p:slideViewPr>
    <p:cSldViewPr snapToGrid="0" showGuides="1">
      <p:cViewPr varScale="1">
        <p:scale>
          <a:sx n="107" d="100"/>
          <a:sy n="107" d="100"/>
        </p:scale>
        <p:origin x="528" y="102"/>
      </p:cViewPr>
      <p:guideLst>
        <p:guide pos="2615"/>
        <p:guide orient="horz" pos="216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0861471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sym typeface="+mn-ea"/>
            </a:endParaRPr>
          </a:p>
        </p:txBody>
      </p:sp>
    </p:spTree>
    <p:extLst>
      <p:ext uri="{BB962C8B-B14F-4D97-AF65-F5344CB8AC3E}">
        <p14:creationId xmlns:p14="http://schemas.microsoft.com/office/powerpoint/2010/main" val="3937866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30174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2905497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sym typeface="+mn-ea"/>
            </a:endParaRPr>
          </a:p>
        </p:txBody>
      </p:sp>
    </p:spTree>
    <p:extLst>
      <p:ext uri="{BB962C8B-B14F-4D97-AF65-F5344CB8AC3E}">
        <p14:creationId xmlns:p14="http://schemas.microsoft.com/office/powerpoint/2010/main" val="3323655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82685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2024/11/9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104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769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4123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9518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413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043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A8D06EC4-370C-4D48-B3CD-0DA766A441CF}" type="datetimeFigureOut">
              <a:rPr lang="zh-CN" altLang="en-US" smtClean="0"/>
              <a:t>2024/11/9</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9pPr>
          </a:lstStyle>
          <a:p>
            <a:r>
              <a:rPr lang="zh-CN" altLang="en-US" dirty="0">
                <a:latin typeface="华文新魏" panose="02010800040101010101" pitchFamily="2" charset="-122"/>
                <a:ea typeface="华文新魏" panose="02010800040101010101" pitchFamily="2" charset="-122"/>
              </a:rPr>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latin typeface="微软雅黑" panose="020B0503020204020204" pitchFamily="34" charset="-122"/>
                <a:ea typeface="微软雅黑" panose="020B0503020204020204" pitchFamily="34" charset="-122"/>
              </a:rPr>
              <a:t>单击此处编辑母版文本样式</a:t>
            </a:r>
          </a:p>
          <a:p>
            <a:pPr lvl="1"/>
            <a:r>
              <a:rPr lang="zh-CN" altLang="en-US" dirty="0">
                <a:latin typeface="微软雅黑" panose="020B0503020204020204" pitchFamily="34" charset="-122"/>
                <a:ea typeface="微软雅黑" panose="020B0503020204020204" pitchFamily="34" charset="-122"/>
              </a:rPr>
              <a:t>二级</a:t>
            </a:r>
          </a:p>
          <a:p>
            <a:pPr lvl="2"/>
            <a:r>
              <a:rPr lang="zh-CN" altLang="en-US" dirty="0">
                <a:latin typeface="微软雅黑" panose="020B0503020204020204" pitchFamily="34" charset="-122"/>
                <a:ea typeface="微软雅黑" panose="020B0503020204020204" pitchFamily="34" charset="-122"/>
              </a:rPr>
              <a:t>三级</a:t>
            </a:r>
          </a:p>
          <a:p>
            <a:pPr lvl="3"/>
            <a:r>
              <a:rPr lang="zh-CN" altLang="en-US" dirty="0">
                <a:latin typeface="微软雅黑" panose="020B0503020204020204" pitchFamily="34" charset="-122"/>
                <a:ea typeface="微软雅黑" panose="020B0503020204020204" pitchFamily="34" charset="-122"/>
              </a:rPr>
              <a:t>四级</a:t>
            </a:r>
          </a:p>
          <a:p>
            <a:pPr lvl="4"/>
            <a:r>
              <a:rPr lang="zh-CN" altLang="en-US" dirty="0">
                <a:latin typeface="微软雅黑" panose="020B0503020204020204" pitchFamily="34" charset="-122"/>
                <a:ea typeface="微软雅黑" panose="020B0503020204020204" pitchFamily="34" charset="-122"/>
              </a:rPr>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2024/11/9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234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221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025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605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42552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D997B5FA-0921-464F-AAE1-844C04324D75}" type="datetimeFigureOut">
              <a:rPr lang="zh-CN" altLang="en-US" smtClean="0"/>
              <a:pPr/>
              <a:t>2024/11/9</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565CE74E-AB26-4998-AD42-012C4C1AD076}"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p:hf sldNum="0" ftr="0" dt="0"/>
  <p:txStyles>
    <p:titleStyle>
      <a:lvl1pPr algn="l" defTabSz="914400" rtl="0" eaLnBrk="1" latinLnBrk="0" hangingPunct="1">
        <a:lnSpc>
          <a:spcPct val="90000"/>
        </a:lnSpc>
        <a:spcBef>
          <a:spcPct val="0"/>
        </a:spcBef>
        <a:buNone/>
        <a:defRPr sz="4400" kern="1200">
          <a:solidFill>
            <a:schemeClr val="tx1"/>
          </a:solidFill>
          <a:latin typeface="华文新魏" panose="02010800040101010101" pitchFamily="2" charset="-122"/>
          <a:ea typeface="华文新魏" panose="02010800040101010101"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986335"/>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4" name="矩形: 圆角 3"/>
          <p:cNvSpPr/>
          <p:nvPr/>
        </p:nvSpPr>
        <p:spPr>
          <a:xfrm>
            <a:off x="4974474" y="2789501"/>
            <a:ext cx="2243053" cy="671348"/>
          </a:xfrm>
          <a:prstGeom prst="roundRect">
            <a:avLst/>
          </a:prstGeom>
          <a:solidFill>
            <a:schemeClr val="bg1"/>
          </a:solidFill>
          <a:ln w="31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p:nvSpPr>
        <p:spPr>
          <a:xfrm>
            <a:off x="5182930" y="2832788"/>
            <a:ext cx="1826141" cy="584775"/>
          </a:xfrm>
          <a:prstGeom prst="rect">
            <a:avLst/>
          </a:prstGeom>
          <a:noFill/>
        </p:spPr>
        <p:txBody>
          <a:bodyPr wrap="none">
            <a:spAutoFit/>
          </a:bodyPr>
          <a:lstStyle/>
          <a:p>
            <a:pPr algn="ctr"/>
            <a:r>
              <a:rPr lang="zh-CN" altLang="en-US" sz="3200" b="1" dirty="0">
                <a:solidFill>
                  <a:schemeClr val="accent1">
                    <a:lumMod val="60000"/>
                    <a:lumOff val="40000"/>
                  </a:schemeClr>
                </a:solidFill>
                <a:latin typeface="华文新魏" panose="02010800040101010101" pitchFamily="2" charset="-122"/>
                <a:ea typeface="华文新魏" panose="02010800040101010101" pitchFamily="2" charset="-122"/>
                <a:sym typeface="+mn-ea"/>
              </a:rPr>
              <a:t>项目简介</a:t>
            </a:r>
            <a:endParaRPr lang="zh-CN" altLang="en-US" sz="3200" dirty="0">
              <a:solidFill>
                <a:schemeClr val="accent1">
                  <a:lumMod val="60000"/>
                  <a:lumOff val="40000"/>
                </a:schemeClr>
              </a:solidFill>
              <a:latin typeface="华文新魏" panose="02010800040101010101" pitchFamily="2" charset="-122"/>
              <a:ea typeface="华文新魏" panose="02010800040101010101" pitchFamily="2" charset="-122"/>
            </a:endParaRPr>
          </a:p>
        </p:txBody>
      </p:sp>
      <p:cxnSp>
        <p:nvCxnSpPr>
          <p:cNvPr id="29" name="直接连接符 28"/>
          <p:cNvCxnSpPr/>
          <p:nvPr/>
        </p:nvCxnSpPr>
        <p:spPr>
          <a:xfrm>
            <a:off x="5834944" y="3657504"/>
            <a:ext cx="50245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197529" y="3780660"/>
            <a:ext cx="7796943" cy="369332"/>
          </a:xfrm>
          <a:prstGeom prst="rect">
            <a:avLst/>
          </a:prstGeom>
          <a:noFill/>
        </p:spPr>
        <p:txBody>
          <a:bodyPr wrap="none" rtlCol="0">
            <a:spAutoFit/>
          </a:bodyPr>
          <a:lstStyle/>
          <a:p>
            <a:pPr algn="ctr"/>
            <a:r>
              <a:rPr lang="en-US" altLang="zh-CN" dirty="0">
                <a:solidFill>
                  <a:schemeClr val="accent1">
                    <a:lumMod val="40000"/>
                    <a:lumOff val="60000"/>
                  </a:schemeClr>
                </a:solidFill>
                <a:latin typeface="微软雅黑" panose="020B0503020204020204" pitchFamily="34" charset="-122"/>
                <a:ea typeface="微软雅黑" panose="020B0503020204020204" pitchFamily="34" charset="-122"/>
              </a:rPr>
              <a:t>INTRODUCTION TO PHOTOVOLTAIC POWER GENERATION PROJECTS</a:t>
            </a:r>
            <a:endParaRPr lang="zh-CN" altLang="en-US" dirty="0">
              <a:solidFill>
                <a:schemeClr val="accent1">
                  <a:lumMod val="40000"/>
                  <a:lumOff val="6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2398871" y="428528"/>
            <a:ext cx="7394257" cy="2928149"/>
            <a:chOff x="2410898" y="-218516"/>
            <a:chExt cx="7394257" cy="2928149"/>
          </a:xfrm>
        </p:grpSpPr>
        <p:sp>
          <p:nvSpPr>
            <p:cNvPr id="2" name="文本框 1"/>
            <p:cNvSpPr txBox="1"/>
            <p:nvPr/>
          </p:nvSpPr>
          <p:spPr>
            <a:xfrm>
              <a:off x="2410898" y="62755"/>
              <a:ext cx="2291080" cy="2646045"/>
            </a:xfrm>
            <a:prstGeom prst="rect">
              <a:avLst/>
            </a:prstGeom>
            <a:noFill/>
          </p:spPr>
          <p:txBody>
            <a:bodyPr wrap="none" rtlCol="0">
              <a:spAutoFit/>
            </a:bodyPr>
            <a:lstStyle/>
            <a:p>
              <a:r>
                <a:rPr lang="zh-CN" altLang="en-US" sz="16600">
                  <a:solidFill>
                    <a:schemeClr val="bg1"/>
                  </a:solidFill>
                  <a:effectLst>
                    <a:outerShdw blurRad="177800" dist="38100" dir="2700000" sx="102000" sy="102000" algn="tl" rotWithShape="0">
                      <a:srgbClr val="3A547D">
                        <a:alpha val="56000"/>
                      </a:srgbClr>
                    </a:outerShdw>
                  </a:effectLst>
                  <a:latin typeface="华文新魏" panose="02010800040101010101" charset="-122"/>
                  <a:ea typeface="华文新魏" panose="02010800040101010101" charset="-122"/>
                </a:rPr>
                <a:t>光</a:t>
              </a:r>
            </a:p>
          </p:txBody>
        </p:sp>
        <p:sp>
          <p:nvSpPr>
            <p:cNvPr id="3" name="文本框 2"/>
            <p:cNvSpPr txBox="1"/>
            <p:nvPr/>
          </p:nvSpPr>
          <p:spPr>
            <a:xfrm>
              <a:off x="4234381" y="-218516"/>
              <a:ext cx="1851789" cy="2092881"/>
            </a:xfrm>
            <a:prstGeom prst="rect">
              <a:avLst/>
            </a:prstGeom>
            <a:noFill/>
          </p:spPr>
          <p:txBody>
            <a:bodyPr wrap="none" rtlCol="0">
              <a:spAutoFit/>
            </a:bodyPr>
            <a:lstStyle/>
            <a:p>
              <a:r>
                <a:rPr lang="zh-CN" altLang="en-US" sz="13000" dirty="0">
                  <a:solidFill>
                    <a:schemeClr val="bg1"/>
                  </a:solidFill>
                  <a:effectLst>
                    <a:outerShdw blurRad="177800" dist="38100" dir="2700000" sx="102000" sy="102000" algn="tl" rotWithShape="0">
                      <a:srgbClr val="3A547D">
                        <a:alpha val="56000"/>
                      </a:srgbClr>
                    </a:outerShdw>
                  </a:effectLst>
                  <a:latin typeface="华文新魏" panose="02010800040101010101" charset="-122"/>
                  <a:ea typeface="华文新魏" panose="02010800040101010101" charset="-122"/>
                </a:rPr>
                <a:t>伏</a:t>
              </a:r>
            </a:p>
          </p:txBody>
        </p:sp>
        <p:sp>
          <p:nvSpPr>
            <p:cNvPr id="6" name="文本框 5"/>
            <p:cNvSpPr txBox="1"/>
            <p:nvPr/>
          </p:nvSpPr>
          <p:spPr>
            <a:xfrm>
              <a:off x="7491701" y="62755"/>
              <a:ext cx="2313454" cy="2646878"/>
            </a:xfrm>
            <a:prstGeom prst="rect">
              <a:avLst/>
            </a:prstGeom>
            <a:noFill/>
          </p:spPr>
          <p:txBody>
            <a:bodyPr wrap="none" rtlCol="0">
              <a:spAutoFit/>
            </a:bodyPr>
            <a:lstStyle/>
            <a:p>
              <a:r>
                <a:rPr lang="zh-CN" altLang="en-US" sz="16600" dirty="0">
                  <a:solidFill>
                    <a:schemeClr val="bg1"/>
                  </a:solidFill>
                  <a:effectLst>
                    <a:outerShdw blurRad="177800" dist="38100" dir="2700000" sx="102000" sy="102000" algn="tl" rotWithShape="0">
                      <a:srgbClr val="3A547D">
                        <a:alpha val="56000"/>
                      </a:srgbClr>
                    </a:outerShdw>
                  </a:effectLst>
                  <a:latin typeface="华文新魏" panose="02010800040101010101" charset="-122"/>
                  <a:ea typeface="华文新魏" panose="02010800040101010101" charset="-122"/>
                </a:rPr>
                <a:t>电</a:t>
              </a:r>
            </a:p>
          </p:txBody>
        </p:sp>
        <p:sp>
          <p:nvSpPr>
            <p:cNvPr id="8" name="文本框 7"/>
            <p:cNvSpPr txBox="1"/>
            <p:nvPr/>
          </p:nvSpPr>
          <p:spPr>
            <a:xfrm>
              <a:off x="5834944" y="177497"/>
              <a:ext cx="1954381" cy="2215991"/>
            </a:xfrm>
            <a:prstGeom prst="rect">
              <a:avLst/>
            </a:prstGeom>
            <a:noFill/>
          </p:spPr>
          <p:txBody>
            <a:bodyPr wrap="none" rtlCol="0">
              <a:spAutoFit/>
            </a:bodyPr>
            <a:lstStyle/>
            <a:p>
              <a:r>
                <a:rPr lang="zh-CN" altLang="en-US" sz="13800" dirty="0">
                  <a:solidFill>
                    <a:schemeClr val="bg1"/>
                  </a:solidFill>
                  <a:effectLst>
                    <a:outerShdw blurRad="177800" dist="38100" dir="2700000" sx="102000" sy="102000" algn="tl" rotWithShape="0">
                      <a:srgbClr val="3A547D">
                        <a:alpha val="56000"/>
                      </a:srgbClr>
                    </a:outerShdw>
                  </a:effectLst>
                  <a:latin typeface="华文新魏" panose="02010800040101010101" charset="-122"/>
                  <a:ea typeface="华文新魏" panose="02010800040101010101" charset="-122"/>
                </a:rPr>
                <a:t>发</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dur="5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nodeType="afterGroup">
                            <p:stCondLst>
                              <p:cond delay="1000"/>
                            </p:stCondLst>
                            <p:childTnLst>
                              <p:par>
                                <p:cTn id="13" presetID="10" presetClass="entr" presetSubtype="0" dur="50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6432012" y="1173123"/>
            <a:ext cx="4441413" cy="5292200"/>
            <a:chOff x="6432012" y="1173123"/>
            <a:chExt cx="4441413" cy="5292200"/>
          </a:xfrm>
        </p:grpSpPr>
        <p:sp>
          <p:nvSpPr>
            <p:cNvPr id="24" name="矩形: 圆角 23"/>
            <p:cNvSpPr/>
            <p:nvPr/>
          </p:nvSpPr>
          <p:spPr>
            <a:xfrm>
              <a:off x="6432012" y="1173123"/>
              <a:ext cx="4441413" cy="5292200"/>
            </a:xfrm>
            <a:prstGeom prst="roundRect">
              <a:avLst>
                <a:gd name="adj" fmla="val 6030"/>
              </a:avLst>
            </a:prstGeom>
            <a:solidFill>
              <a:schemeClr val="bg1"/>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梯形 24"/>
            <p:cNvSpPr/>
            <p:nvPr/>
          </p:nvSpPr>
          <p:spPr>
            <a:xfrm flipV="1">
              <a:off x="7314810" y="1173123"/>
              <a:ext cx="2675817" cy="353126"/>
            </a:xfrm>
            <a:prstGeom prst="trapezoid">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3" name="矩形 22"/>
          <p:cNvSpPr/>
          <p:nvPr/>
        </p:nvSpPr>
        <p:spPr>
          <a:xfrm>
            <a:off x="0" y="1485269"/>
            <a:ext cx="6061396" cy="4216804"/>
          </a:xfrm>
          <a:prstGeom prst="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 name="文本框 2"/>
          <p:cNvSpPr txBox="1"/>
          <p:nvPr/>
        </p:nvSpPr>
        <p:spPr>
          <a:xfrm>
            <a:off x="1541347" y="3394786"/>
            <a:ext cx="3995118" cy="1295098"/>
          </a:xfrm>
          <a:prstGeom prst="rect">
            <a:avLst/>
          </a:prstGeom>
          <a:noFill/>
        </p:spPr>
        <p:txBody>
          <a:bodyPr wrap="square" rtlCol="0">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在现有的条件下，生产国内自己使用的电池板还说的过去，不过大量出口等于污染中国，造福世界了。</a:t>
            </a:r>
          </a:p>
        </p:txBody>
      </p:sp>
      <p:sp>
        <p:nvSpPr>
          <p:cNvPr id="10"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特点</a:t>
            </a:r>
          </a:p>
        </p:txBody>
      </p:sp>
      <p:sp>
        <p:nvSpPr>
          <p:cNvPr id="11" name="平行四边形 10"/>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椭圆 11"/>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1505979" y="2071031"/>
            <a:ext cx="3608704" cy="1142044"/>
          </a:xfrm>
          <a:prstGeom prst="rect">
            <a:avLst/>
          </a:prstGeom>
          <a:noFill/>
        </p:spPr>
        <p:txBody>
          <a:bodyPr wrap="square">
            <a:spAutoFit/>
          </a:bodyPr>
          <a:lstStyle/>
          <a:p>
            <a:pPr>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太阳能电池板的生产却具有</a:t>
            </a:r>
            <a:r>
              <a:rPr lang="zh-CN" altLang="en-US" sz="2400" b="1" dirty="0">
                <a:solidFill>
                  <a:schemeClr val="accent4"/>
                </a:solidFill>
                <a:latin typeface="微软雅黑" panose="020B0503020204020204" pitchFamily="34" charset="-122"/>
                <a:ea typeface="微软雅黑" panose="020B0503020204020204" pitchFamily="34" charset="-122"/>
              </a:rPr>
              <a:t>高污染、高能耗</a:t>
            </a:r>
            <a:r>
              <a:rPr lang="zh-CN" altLang="en-US" sz="2400" b="1" dirty="0">
                <a:solidFill>
                  <a:schemeClr val="bg1"/>
                </a:solidFill>
                <a:latin typeface="微软雅黑" panose="020B0503020204020204" pitchFamily="34" charset="-122"/>
                <a:ea typeface="微软雅黑" panose="020B0503020204020204" pitchFamily="34" charset="-122"/>
              </a:rPr>
              <a:t>的特点</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1647387" y="3336006"/>
            <a:ext cx="1364176" cy="0"/>
          </a:xfrm>
          <a:prstGeom prst="line">
            <a:avLst/>
          </a:prstGeom>
          <a:ln w="47625">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8196710" y="1999545"/>
            <a:ext cx="902811" cy="523220"/>
          </a:xfrm>
          <a:prstGeom prst="rect">
            <a:avLst/>
          </a:prstGeom>
          <a:noFill/>
        </p:spPr>
        <p:txBody>
          <a:bodyPr wrap="none" rtlCol="0">
            <a:spAutoFit/>
          </a:bodyPr>
          <a:lstStyle/>
          <a:p>
            <a:r>
              <a:rPr lang="zh-CN" altLang="en-US" sz="2800" dirty="0">
                <a:solidFill>
                  <a:schemeClr val="tx1">
                    <a:lumMod val="65000"/>
                    <a:lumOff val="35000"/>
                  </a:schemeClr>
                </a:solidFill>
                <a:latin typeface="华文新魏" panose="02010800040101010101" pitchFamily="2" charset="-122"/>
                <a:ea typeface="华文新魏" panose="02010800040101010101" pitchFamily="2" charset="-122"/>
              </a:rPr>
              <a:t>缺点</a:t>
            </a:r>
          </a:p>
        </p:txBody>
      </p:sp>
      <p:grpSp>
        <p:nvGrpSpPr>
          <p:cNvPr id="41" name="组合 40"/>
          <p:cNvGrpSpPr/>
          <p:nvPr/>
        </p:nvGrpSpPr>
        <p:grpSpPr>
          <a:xfrm>
            <a:off x="7061539" y="2729854"/>
            <a:ext cx="3182358" cy="792140"/>
            <a:chOff x="6808270" y="2729854"/>
            <a:chExt cx="3182358" cy="792140"/>
          </a:xfrm>
        </p:grpSpPr>
        <p:sp>
          <p:nvSpPr>
            <p:cNvPr id="4" name="矩形 3"/>
            <p:cNvSpPr/>
            <p:nvPr/>
          </p:nvSpPr>
          <p:spPr>
            <a:xfrm>
              <a:off x="7117616" y="2729854"/>
              <a:ext cx="2873012" cy="792140"/>
            </a:xfrm>
            <a:prstGeom prst="rect">
              <a:avLst/>
            </a:prstGeom>
          </p:spPr>
          <p:txBody>
            <a:bodyPr wrap="square">
              <a:spAutoFit/>
            </a:bodyPr>
            <a:lstStyle/>
            <a:p>
              <a:pPr algn="just">
                <a:lnSpc>
                  <a:spcPct val="15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照射的能量分布密度小，即要占用巨大面积</a:t>
              </a:r>
            </a:p>
          </p:txBody>
        </p:sp>
        <p:sp>
          <p:nvSpPr>
            <p:cNvPr id="34" name="矩形 33"/>
            <p:cNvSpPr/>
            <p:nvPr/>
          </p:nvSpPr>
          <p:spPr>
            <a:xfrm>
              <a:off x="6808270" y="2817056"/>
              <a:ext cx="167612" cy="617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7061539" y="3674096"/>
            <a:ext cx="3182356" cy="792140"/>
            <a:chOff x="6808270" y="3646265"/>
            <a:chExt cx="3182356" cy="792140"/>
          </a:xfrm>
        </p:grpSpPr>
        <p:sp>
          <p:nvSpPr>
            <p:cNvPr id="29" name="矩形 28"/>
            <p:cNvSpPr/>
            <p:nvPr/>
          </p:nvSpPr>
          <p:spPr>
            <a:xfrm>
              <a:off x="7117615" y="3646265"/>
              <a:ext cx="2873011" cy="792140"/>
            </a:xfrm>
            <a:prstGeom prst="rect">
              <a:avLst/>
            </a:prstGeom>
          </p:spPr>
          <p:txBody>
            <a:bodyPr wrap="square">
              <a:spAutoFit/>
            </a:bodyPr>
            <a:lstStyle/>
            <a:p>
              <a:pPr algn="just">
                <a:lnSpc>
                  <a:spcPct val="15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获得的能源同四季、昼夜及阴晴等气象条件有关</a:t>
              </a:r>
            </a:p>
          </p:txBody>
        </p:sp>
        <p:sp>
          <p:nvSpPr>
            <p:cNvPr id="35" name="矩形 34"/>
            <p:cNvSpPr/>
            <p:nvPr/>
          </p:nvSpPr>
          <p:spPr>
            <a:xfrm>
              <a:off x="6808270" y="3733467"/>
              <a:ext cx="167612" cy="617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7061539" y="4618338"/>
            <a:ext cx="2811743" cy="617737"/>
            <a:chOff x="6808270" y="4625668"/>
            <a:chExt cx="2811743" cy="617737"/>
          </a:xfrm>
        </p:grpSpPr>
        <p:sp>
          <p:nvSpPr>
            <p:cNvPr id="31" name="矩形 30"/>
            <p:cNvSpPr/>
            <p:nvPr/>
          </p:nvSpPr>
          <p:spPr>
            <a:xfrm>
              <a:off x="7117615" y="4723132"/>
              <a:ext cx="2502398" cy="422808"/>
            </a:xfrm>
            <a:prstGeom prst="rect">
              <a:avLst/>
            </a:prstGeom>
          </p:spPr>
          <p:txBody>
            <a:bodyPr wrap="square">
              <a:spAutoFit/>
            </a:bodyPr>
            <a:lstStyle/>
            <a:p>
              <a:pPr algn="just">
                <a:lnSpc>
                  <a:spcPct val="15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光伏板制造过程中不环保</a:t>
              </a:r>
            </a:p>
          </p:txBody>
        </p:sp>
        <p:sp>
          <p:nvSpPr>
            <p:cNvPr id="36" name="矩形 35"/>
            <p:cNvSpPr/>
            <p:nvPr/>
          </p:nvSpPr>
          <p:spPr>
            <a:xfrm>
              <a:off x="6808270" y="4625668"/>
              <a:ext cx="167612" cy="617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7061539" y="5388177"/>
            <a:ext cx="3182355" cy="792140"/>
            <a:chOff x="6808270" y="5388177"/>
            <a:chExt cx="3182355" cy="792140"/>
          </a:xfrm>
        </p:grpSpPr>
        <p:sp>
          <p:nvSpPr>
            <p:cNvPr id="30" name="矩形 29"/>
            <p:cNvSpPr/>
            <p:nvPr/>
          </p:nvSpPr>
          <p:spPr>
            <a:xfrm>
              <a:off x="7117615" y="5388177"/>
              <a:ext cx="2873010" cy="792140"/>
            </a:xfrm>
            <a:prstGeom prst="rect">
              <a:avLst/>
            </a:prstGeom>
          </p:spPr>
          <p:txBody>
            <a:bodyPr wrap="square">
              <a:spAutoFit/>
            </a:bodyPr>
            <a:lstStyle/>
            <a:p>
              <a:pPr algn="just">
                <a:lnSpc>
                  <a:spcPct val="150000"/>
                </a:lnSpc>
              </a:pP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目前相对于火力发电，发电机会成本高</a:t>
              </a:r>
            </a:p>
          </p:txBody>
        </p:sp>
        <p:sp>
          <p:nvSpPr>
            <p:cNvPr id="37" name="矩形 36"/>
            <p:cNvSpPr/>
            <p:nvPr/>
          </p:nvSpPr>
          <p:spPr>
            <a:xfrm>
              <a:off x="6808270" y="5475379"/>
              <a:ext cx="167612" cy="6177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nodeType="afterGroup">
                            <p:stCondLst>
                              <p:cond delay="500"/>
                            </p:stCondLst>
                            <p:childTnLst>
                              <p:par>
                                <p:cTn id="9" presetID="22" presetClass="entr" presetSubtype="8" dur="50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nodeType="afterGroup">
                            <p:stCondLst>
                              <p:cond delay="1500"/>
                            </p:stCondLst>
                            <p:childTnLst>
                              <p:par>
                                <p:cTn id="17" presetID="10" presetClass="entr" presetSubtype="0" dur="50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nodeType="afterGroup">
                            <p:stCondLst>
                              <p:cond delay="2500"/>
                            </p:stCondLst>
                            <p:childTnLst>
                              <p:par>
                                <p:cTn id="25" presetID="10" presetClass="entr" presetSubtype="0" dur="50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nodeType="afterGroup">
                            <p:stCondLst>
                              <p:cond delay="3000"/>
                            </p:stCondLst>
                            <p:childTnLst>
                              <p:par>
                                <p:cTn id="29" presetID="10" presetClass="entr" presetSubtype="0" dur="50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nodeType="afterGroup">
                            <p:stCondLst>
                              <p:cond delay="3500"/>
                            </p:stCondLst>
                            <p:childTnLst>
                              <p:par>
                                <p:cTn id="33" presetID="10" presetClass="entr" presetSubtype="0" dur="500"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childTnLst>
                          </p:cTn>
                        </p:par>
                        <p:par>
                          <p:cTn id="36" fill="hold" nodeType="afterGroup">
                            <p:stCondLst>
                              <p:cond delay="4000"/>
                            </p:stCondLst>
                            <p:childTnLst>
                              <p:par>
                                <p:cTn id="37" presetID="10" presetClass="entr" presetSubtype="0" dur="5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nodeType="afterGroup">
                            <p:stCondLst>
                              <p:cond delay="4500"/>
                            </p:stCondLst>
                            <p:childTnLst>
                              <p:par>
                                <p:cTn id="41" presetID="10" presetClass="entr" presetSubtype="0" dur="50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500"/>
                                        <p:tgtEl>
                                          <p:spTgt spid="39"/>
                                        </p:tgtEl>
                                      </p:cBhvr>
                                    </p:animEffect>
                                  </p:childTnLst>
                                </p:cTn>
                              </p:par>
                            </p:childTnLst>
                          </p:cTn>
                        </p:par>
                        <p:par>
                          <p:cTn id="44" fill="hold" nodeType="afterGroup">
                            <p:stCondLst>
                              <p:cond delay="5000"/>
                            </p:stCondLst>
                            <p:childTnLst>
                              <p:par>
                                <p:cTn id="45" presetID="10" presetClass="entr" presetSubtype="0" dur="500"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p:bldP spid="10" grpId="0"/>
      <p:bldP spid="20"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2" name="矩形 1"/>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发电转化率</a:t>
            </a:r>
          </a:p>
        </p:txBody>
      </p:sp>
      <p:sp>
        <p:nvSpPr>
          <p:cNvPr id="18" name="文本框 17"/>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CONVERSION RATE OF POWER GENERATION</a:t>
            </a:r>
          </a:p>
        </p:txBody>
      </p:sp>
      <p:cxnSp>
        <p:nvCxnSpPr>
          <p:cNvPr id="19" name="直接连接符 18"/>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5638800" y="925408"/>
            <a:ext cx="914400" cy="914400"/>
            <a:chOff x="5695522" y="690757"/>
            <a:chExt cx="914400" cy="914400"/>
          </a:xfrm>
        </p:grpSpPr>
        <p:sp>
          <p:nvSpPr>
            <p:cNvPr id="21" name="椭圆 20"/>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03</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9312872" y="2256816"/>
            <a:ext cx="2879128" cy="4601183"/>
          </a:xfrm>
          <a:prstGeom prst="rect">
            <a:avLst/>
          </a:prstGeom>
          <a:solidFill>
            <a:schemeClr val="accent1">
              <a:lumMod val="20000"/>
              <a:lumOff val="80000"/>
            </a:schemeClr>
          </a:solidFill>
          <a:ln>
            <a:noFill/>
          </a:ln>
          <a:effectLst>
            <a:outerShdw blurRad="241300" dist="38100" algn="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0" name="矩形 39"/>
          <p:cNvSpPr/>
          <p:nvPr/>
        </p:nvSpPr>
        <p:spPr>
          <a:xfrm>
            <a:off x="6984654" y="2256816"/>
            <a:ext cx="2455375" cy="4601183"/>
          </a:xfrm>
          <a:prstGeom prst="rect">
            <a:avLst/>
          </a:prstGeom>
          <a:solidFill>
            <a:schemeClr val="accent1">
              <a:lumMod val="20000"/>
              <a:lumOff val="80000"/>
            </a:schemeClr>
          </a:solidFill>
          <a:ln>
            <a:noFill/>
          </a:ln>
          <a:effectLst>
            <a:outerShdw blurRad="241300" dist="38100" algn="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矩形 38"/>
          <p:cNvSpPr/>
          <p:nvPr/>
        </p:nvSpPr>
        <p:spPr>
          <a:xfrm>
            <a:off x="4656436" y="2256816"/>
            <a:ext cx="2661308" cy="4601183"/>
          </a:xfrm>
          <a:prstGeom prst="rect">
            <a:avLst/>
          </a:prstGeom>
          <a:solidFill>
            <a:schemeClr val="accent1">
              <a:lumMod val="20000"/>
              <a:lumOff val="80000"/>
            </a:schemeClr>
          </a:solidFill>
          <a:ln>
            <a:noFill/>
          </a:ln>
          <a:effectLst>
            <a:outerShdw blurRad="241300" dist="38100" algn="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8" name="矩形 37"/>
          <p:cNvSpPr/>
          <p:nvPr/>
        </p:nvSpPr>
        <p:spPr>
          <a:xfrm>
            <a:off x="2328218" y="2256816"/>
            <a:ext cx="2835737" cy="4601183"/>
          </a:xfrm>
          <a:prstGeom prst="rect">
            <a:avLst/>
          </a:prstGeom>
          <a:solidFill>
            <a:schemeClr val="accent1">
              <a:lumMod val="20000"/>
              <a:lumOff val="80000"/>
            </a:schemeClr>
          </a:solidFill>
          <a:ln>
            <a:noFill/>
          </a:ln>
          <a:effectLst>
            <a:outerShdw blurRad="241300" dist="38100" algn="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7" name="矩形 36"/>
          <p:cNvSpPr/>
          <p:nvPr/>
        </p:nvSpPr>
        <p:spPr>
          <a:xfrm>
            <a:off x="0" y="2256816"/>
            <a:ext cx="2989187" cy="4601183"/>
          </a:xfrm>
          <a:prstGeom prst="rect">
            <a:avLst/>
          </a:prstGeom>
          <a:solidFill>
            <a:schemeClr val="accent1">
              <a:lumMod val="20000"/>
              <a:lumOff val="80000"/>
            </a:schemeClr>
          </a:solidFill>
          <a:ln>
            <a:noFill/>
          </a:ln>
          <a:effectLst>
            <a:outerShdw blurRad="241300" dist="38100" algn="l"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TextBox 29"/>
          <p:cNvSpPr txBox="1"/>
          <p:nvPr/>
        </p:nvSpPr>
        <p:spPr>
          <a:xfrm>
            <a:off x="930525" y="4914794"/>
            <a:ext cx="1819623" cy="935449"/>
          </a:xfrm>
          <a:prstGeom prst="rect">
            <a:avLst/>
          </a:prstGeom>
          <a:noFill/>
        </p:spPr>
        <p:txBody>
          <a:bodyPr wrap="square" lIns="0" tIns="0" rIns="0" bIns="0"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目前来看再提高效率超过</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以上的技术突破可能性较小</a:t>
            </a:r>
          </a:p>
        </p:txBody>
      </p:sp>
      <p:grpSp>
        <p:nvGrpSpPr>
          <p:cNvPr id="32" name="组合 31"/>
          <p:cNvGrpSpPr/>
          <p:nvPr/>
        </p:nvGrpSpPr>
        <p:grpSpPr>
          <a:xfrm>
            <a:off x="685178" y="1857134"/>
            <a:ext cx="2107878" cy="895247"/>
            <a:chOff x="685178" y="1875388"/>
            <a:chExt cx="2107878" cy="895247"/>
          </a:xfrm>
        </p:grpSpPr>
        <p:sp>
          <p:nvSpPr>
            <p:cNvPr id="6" name="矩形: 圆角 5"/>
            <p:cNvSpPr/>
            <p:nvPr/>
          </p:nvSpPr>
          <p:spPr>
            <a:xfrm>
              <a:off x="839788" y="1875388"/>
              <a:ext cx="1798659" cy="895247"/>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TextBox 30"/>
            <p:cNvSpPr txBox="1"/>
            <p:nvPr/>
          </p:nvSpPr>
          <p:spPr>
            <a:xfrm>
              <a:off x="685178" y="2107567"/>
              <a:ext cx="2107878" cy="430888"/>
            </a:xfrm>
            <a:prstGeom prst="rect">
              <a:avLst/>
            </a:prstGeom>
            <a:noFill/>
          </p:spPr>
          <p:txBody>
            <a:bodyPr wrap="square" lIns="0" tIns="0" rIns="0" bIns="0" rtlCol="0" anchor="ctr">
              <a:spAutoFit/>
            </a:bodyPr>
            <a:lstStyle/>
            <a:p>
              <a:pPr algn="ctr"/>
              <a:r>
                <a:rPr lang="zh-CN" altLang="en-US" sz="2800" dirty="0">
                  <a:solidFill>
                    <a:schemeClr val="bg1"/>
                  </a:solidFill>
                  <a:latin typeface="华文新魏" panose="02010800040101010101" pitchFamily="2" charset="-122"/>
                  <a:ea typeface="华文新魏" panose="02010800040101010101" pitchFamily="2" charset="-122"/>
                </a:rPr>
                <a:t>单晶硅</a:t>
              </a:r>
            </a:p>
          </p:txBody>
        </p:sp>
      </p:grpSp>
      <p:grpSp>
        <p:nvGrpSpPr>
          <p:cNvPr id="33" name="组合 32"/>
          <p:cNvGrpSpPr/>
          <p:nvPr/>
        </p:nvGrpSpPr>
        <p:grpSpPr>
          <a:xfrm>
            <a:off x="2887836" y="1857134"/>
            <a:ext cx="2107878" cy="895247"/>
            <a:chOff x="2818758" y="1898741"/>
            <a:chExt cx="2107878" cy="895247"/>
          </a:xfrm>
        </p:grpSpPr>
        <p:sp>
          <p:nvSpPr>
            <p:cNvPr id="8" name="矩形: 圆角 7"/>
            <p:cNvSpPr/>
            <p:nvPr/>
          </p:nvSpPr>
          <p:spPr>
            <a:xfrm>
              <a:off x="3021799" y="1898741"/>
              <a:ext cx="1798659" cy="895247"/>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TextBox 30"/>
            <p:cNvSpPr txBox="1"/>
            <p:nvPr/>
          </p:nvSpPr>
          <p:spPr>
            <a:xfrm>
              <a:off x="2818758" y="2111801"/>
              <a:ext cx="2107878" cy="430530"/>
            </a:xfrm>
            <a:prstGeom prst="rect">
              <a:avLst/>
            </a:prstGeom>
            <a:noFill/>
          </p:spPr>
          <p:txBody>
            <a:bodyPr wrap="square" lIns="0" tIns="0" rIns="0" bIns="0" rtlCol="0" anchor="ctr">
              <a:spAutoFit/>
            </a:bodyPr>
            <a:lstStyle/>
            <a:p>
              <a:pPr lvl="0" algn="ctr">
                <a:buClrTx/>
                <a:buSzTx/>
                <a:buFontTx/>
              </a:pPr>
              <a:r>
                <a:rPr lang="zh-CN" altLang="en-US" sz="2800" dirty="0">
                  <a:solidFill>
                    <a:schemeClr val="bg1"/>
                  </a:solidFill>
                  <a:latin typeface="华文新魏" panose="02010800040101010101" pitchFamily="2" charset="-122"/>
                  <a:ea typeface="华文新魏" panose="02010800040101010101" pitchFamily="2" charset="-122"/>
                  <a:sym typeface="+mn-ea"/>
                </a:rPr>
                <a:t>多晶硅</a:t>
              </a:r>
            </a:p>
          </p:txBody>
        </p:sp>
      </p:grpSp>
      <p:grpSp>
        <p:nvGrpSpPr>
          <p:cNvPr id="34" name="组合 33"/>
          <p:cNvGrpSpPr/>
          <p:nvPr/>
        </p:nvGrpSpPr>
        <p:grpSpPr>
          <a:xfrm>
            <a:off x="5090494" y="1857134"/>
            <a:ext cx="2052098" cy="895247"/>
            <a:chOff x="4874050" y="1898741"/>
            <a:chExt cx="2052098" cy="895247"/>
          </a:xfrm>
        </p:grpSpPr>
        <p:sp>
          <p:nvSpPr>
            <p:cNvPr id="9" name="矩形: 圆角 8"/>
            <p:cNvSpPr/>
            <p:nvPr/>
          </p:nvSpPr>
          <p:spPr>
            <a:xfrm>
              <a:off x="5049201" y="1898741"/>
              <a:ext cx="1798659" cy="895247"/>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9" name="TextBox 30"/>
            <p:cNvSpPr txBox="1"/>
            <p:nvPr/>
          </p:nvSpPr>
          <p:spPr>
            <a:xfrm>
              <a:off x="4874050" y="2128970"/>
              <a:ext cx="2052098" cy="430530"/>
            </a:xfrm>
            <a:prstGeom prst="rect">
              <a:avLst/>
            </a:prstGeom>
            <a:noFill/>
          </p:spPr>
          <p:txBody>
            <a:bodyPr wrap="square" lIns="0" tIns="0" rIns="0" bIns="0" rtlCol="0" anchor="ctr">
              <a:spAutoFit/>
            </a:bodyPr>
            <a:lstStyle/>
            <a:p>
              <a:pPr lvl="0" algn="ctr">
                <a:buClrTx/>
                <a:buSzTx/>
                <a:buFontTx/>
              </a:pPr>
              <a:r>
                <a:rPr lang="zh-CN" altLang="en-US" sz="2800" dirty="0">
                  <a:solidFill>
                    <a:schemeClr val="bg1"/>
                  </a:solidFill>
                  <a:latin typeface="华文新魏" panose="02010800040101010101" pitchFamily="2" charset="-122"/>
                  <a:ea typeface="华文新魏" panose="02010800040101010101" pitchFamily="2" charset="-122"/>
                  <a:sym typeface="+mn-ea"/>
                </a:rPr>
                <a:t>砷化镓</a:t>
              </a:r>
            </a:p>
          </p:txBody>
        </p:sp>
      </p:grpSp>
      <p:grpSp>
        <p:nvGrpSpPr>
          <p:cNvPr id="35" name="组合 34"/>
          <p:cNvGrpSpPr/>
          <p:nvPr/>
        </p:nvGrpSpPr>
        <p:grpSpPr>
          <a:xfrm>
            <a:off x="7237372" y="1857134"/>
            <a:ext cx="2107878" cy="895247"/>
            <a:chOff x="6847860" y="1875224"/>
            <a:chExt cx="2107878" cy="895247"/>
          </a:xfrm>
        </p:grpSpPr>
        <p:sp>
          <p:nvSpPr>
            <p:cNvPr id="10" name="矩形: 圆角 9"/>
            <p:cNvSpPr/>
            <p:nvPr/>
          </p:nvSpPr>
          <p:spPr>
            <a:xfrm>
              <a:off x="7023011" y="1875224"/>
              <a:ext cx="1798659" cy="895247"/>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TextBox 30"/>
            <p:cNvSpPr txBox="1"/>
            <p:nvPr/>
          </p:nvSpPr>
          <p:spPr>
            <a:xfrm>
              <a:off x="6847860" y="2120341"/>
              <a:ext cx="2107878" cy="430530"/>
            </a:xfrm>
            <a:prstGeom prst="rect">
              <a:avLst/>
            </a:prstGeom>
            <a:noFill/>
          </p:spPr>
          <p:txBody>
            <a:bodyPr wrap="square" lIns="0" tIns="0" rIns="0" bIns="0" rtlCol="0" anchor="ctr">
              <a:spAutoFit/>
            </a:bodyPr>
            <a:lstStyle/>
            <a:p>
              <a:pPr lvl="0" algn="ctr">
                <a:buClrTx/>
                <a:buSzTx/>
                <a:buFontTx/>
              </a:pPr>
              <a:r>
                <a:rPr lang="zh-CN" altLang="en-US" sz="2800" dirty="0">
                  <a:solidFill>
                    <a:schemeClr val="bg1"/>
                  </a:solidFill>
                  <a:latin typeface="华文新魏" panose="02010800040101010101" pitchFamily="2" charset="-122"/>
                  <a:ea typeface="华文新魏" panose="02010800040101010101" pitchFamily="2" charset="-122"/>
                  <a:sym typeface="+mn-ea"/>
                </a:rPr>
                <a:t>薄膜</a:t>
              </a:r>
            </a:p>
          </p:txBody>
        </p:sp>
      </p:grpSp>
      <p:grpSp>
        <p:nvGrpSpPr>
          <p:cNvPr id="36" name="组合 35"/>
          <p:cNvGrpSpPr/>
          <p:nvPr/>
        </p:nvGrpSpPr>
        <p:grpSpPr>
          <a:xfrm>
            <a:off x="9440029" y="1857134"/>
            <a:ext cx="2107878" cy="895247"/>
            <a:chOff x="9398944" y="1837494"/>
            <a:chExt cx="2107878" cy="895247"/>
          </a:xfrm>
        </p:grpSpPr>
        <p:sp>
          <p:nvSpPr>
            <p:cNvPr id="11" name="矩形: 圆角 10"/>
            <p:cNvSpPr/>
            <p:nvPr/>
          </p:nvSpPr>
          <p:spPr>
            <a:xfrm>
              <a:off x="9540403" y="1837494"/>
              <a:ext cx="1798659" cy="895247"/>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5" name="TextBox 30"/>
            <p:cNvSpPr txBox="1"/>
            <p:nvPr/>
          </p:nvSpPr>
          <p:spPr>
            <a:xfrm>
              <a:off x="9398944" y="2063134"/>
              <a:ext cx="2107878" cy="430530"/>
            </a:xfrm>
            <a:prstGeom prst="rect">
              <a:avLst/>
            </a:prstGeom>
            <a:noFill/>
          </p:spPr>
          <p:txBody>
            <a:bodyPr wrap="square" lIns="0" tIns="0" rIns="0" bIns="0" rtlCol="0" anchor="ctr">
              <a:spAutoFit/>
            </a:bodyPr>
            <a:lstStyle/>
            <a:p>
              <a:pPr lvl="0" algn="ctr">
                <a:buClrTx/>
                <a:buSzTx/>
                <a:buFontTx/>
              </a:pPr>
              <a:r>
                <a:rPr lang="zh-CN" altLang="en-US" sz="2800" dirty="0">
                  <a:solidFill>
                    <a:schemeClr val="bg1"/>
                  </a:solidFill>
                  <a:latin typeface="华文新魏" panose="02010800040101010101" pitchFamily="2" charset="-122"/>
                  <a:ea typeface="华文新魏" panose="02010800040101010101" pitchFamily="2" charset="-122"/>
                  <a:sym typeface="+mn-ea"/>
                </a:rPr>
                <a:t>效率衰减</a:t>
              </a:r>
            </a:p>
          </p:txBody>
        </p:sp>
      </p:grpSp>
      <p:sp>
        <p:nvSpPr>
          <p:cNvPr id="3"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转化率</a:t>
            </a:r>
          </a:p>
        </p:txBody>
      </p:sp>
      <p:sp>
        <p:nvSpPr>
          <p:cNvPr id="4" name="平行四边形 3"/>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5" name="椭圆 4"/>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926752" y="3390804"/>
            <a:ext cx="1798659" cy="1029641"/>
          </a:xfrm>
          <a:prstGeom prst="rect">
            <a:avLst/>
          </a:prstGeom>
          <a:noFill/>
        </p:spPr>
        <p:txBody>
          <a:bodyPr wrap="square">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大规模生产转化率：</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en-US" altLang="zh-CN" sz="2000" b="1" dirty="0">
                <a:solidFill>
                  <a:schemeClr val="accent1"/>
                </a:solidFill>
                <a:latin typeface="微软雅黑" panose="020B0503020204020204" pitchFamily="34" charset="-122"/>
                <a:ea typeface="微软雅黑" panose="020B0503020204020204" pitchFamily="34" charset="-122"/>
              </a:rPr>
              <a:t>19.8~21%</a:t>
            </a: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大多在</a:t>
            </a:r>
            <a:r>
              <a:rPr lang="en-US" altLang="zh-CN" b="1" dirty="0">
                <a:solidFill>
                  <a:schemeClr val="accent1"/>
                </a:solidFill>
                <a:latin typeface="微软雅黑" panose="020B0503020204020204" pitchFamily="34" charset="-122"/>
                <a:ea typeface="微软雅黑" panose="020B0503020204020204" pitchFamily="34" charset="-122"/>
              </a:rPr>
              <a:t>17.5%</a:t>
            </a:r>
          </a:p>
        </p:txBody>
      </p:sp>
      <p:sp>
        <p:nvSpPr>
          <p:cNvPr id="17" name="TextBox 29"/>
          <p:cNvSpPr txBox="1"/>
          <p:nvPr/>
        </p:nvSpPr>
        <p:spPr>
          <a:xfrm>
            <a:off x="3104134" y="3390804"/>
            <a:ext cx="1798659" cy="900375"/>
          </a:xfrm>
          <a:prstGeom prst="rect">
            <a:avLst/>
          </a:prstGeom>
          <a:noFill/>
        </p:spPr>
        <p:txBody>
          <a:bodyPr wrap="square" lIns="0" tIns="0" rIns="0" bIns="0" rtlCol="0">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大规模生产转化率：</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en-US" altLang="zh-CN" b="1" dirty="0">
                <a:solidFill>
                  <a:schemeClr val="accent1"/>
                </a:solidFill>
                <a:latin typeface="微软雅黑" panose="020B0503020204020204" pitchFamily="34" charset="-122"/>
                <a:ea typeface="微软雅黑" panose="020B0503020204020204" pitchFamily="34" charset="-122"/>
              </a:rPr>
              <a:t>18~18.5%</a:t>
            </a: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大多在</a:t>
            </a:r>
            <a:r>
              <a:rPr lang="en-US" altLang="zh-CN" b="1" dirty="0">
                <a:solidFill>
                  <a:schemeClr val="accent1"/>
                </a:solidFill>
                <a:latin typeface="微软雅黑" panose="020B0503020204020204" pitchFamily="34" charset="-122"/>
                <a:ea typeface="微软雅黑" panose="020B0503020204020204" pitchFamily="34" charset="-122"/>
              </a:rPr>
              <a:t>16%</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8" name="TextBox 29"/>
          <p:cNvSpPr txBox="1"/>
          <p:nvPr/>
        </p:nvSpPr>
        <p:spPr>
          <a:xfrm>
            <a:off x="3104134" y="4914794"/>
            <a:ext cx="1797876" cy="1258614"/>
          </a:xfrm>
          <a:prstGeom prst="rect">
            <a:avLst/>
          </a:prstGeom>
          <a:noFill/>
        </p:spPr>
        <p:txBody>
          <a:bodyPr wrap="square" lIns="0" tIns="0" rIns="0" bIns="0"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和单晶硅一样，因材料物理性能限制，要达到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以上的转化率的可能性较小</a:t>
            </a:r>
          </a:p>
        </p:txBody>
      </p:sp>
      <p:sp>
        <p:nvSpPr>
          <p:cNvPr id="20" name="TextBox 29"/>
          <p:cNvSpPr txBox="1"/>
          <p:nvPr/>
        </p:nvSpPr>
        <p:spPr>
          <a:xfrm>
            <a:off x="5400845" y="3390804"/>
            <a:ext cx="1495425" cy="826508"/>
          </a:xfrm>
          <a:prstGeom prst="rect">
            <a:avLst/>
          </a:prstGeom>
          <a:noFill/>
        </p:spPr>
        <p:txBody>
          <a:bodyPr wrap="square" lIns="0" tIns="0" rIns="0" bIns="0" rtlCol="0">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砷化镓太阳能电池组的转化率比较高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约</a:t>
            </a:r>
            <a:r>
              <a:rPr lang="en-US" altLang="zh-CN" b="1" dirty="0">
                <a:solidFill>
                  <a:schemeClr val="accent1"/>
                </a:solidFill>
                <a:latin typeface="微软雅黑" panose="020B0503020204020204" pitchFamily="34" charset="-122"/>
                <a:ea typeface="微软雅黑" panose="020B0503020204020204" pitchFamily="34" charset="-122"/>
              </a:rPr>
              <a:t>23%</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1" name="TextBox 29"/>
          <p:cNvSpPr txBox="1"/>
          <p:nvPr/>
        </p:nvSpPr>
        <p:spPr>
          <a:xfrm>
            <a:off x="5306066" y="4914794"/>
            <a:ext cx="1758238" cy="1258614"/>
          </a:xfrm>
          <a:prstGeom prst="rect">
            <a:avLst/>
          </a:prstGeom>
          <a:noFill/>
        </p:spPr>
        <p:txBody>
          <a:bodyPr wrap="square" lIns="0" tIns="0" rIns="0" bIns="0"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但是价格昂贵，多用于航空航天等重要地方。基本没有规模化产业化的实用价值</a:t>
            </a:r>
          </a:p>
        </p:txBody>
      </p:sp>
      <p:sp>
        <p:nvSpPr>
          <p:cNvPr id="23" name="TextBox 29"/>
          <p:cNvSpPr txBox="1"/>
          <p:nvPr/>
        </p:nvSpPr>
        <p:spPr>
          <a:xfrm>
            <a:off x="7587078" y="3390804"/>
            <a:ext cx="1495425" cy="757708"/>
          </a:xfrm>
          <a:prstGeom prst="rect">
            <a:avLst/>
          </a:prstGeom>
          <a:noFill/>
        </p:spPr>
        <p:txBody>
          <a:bodyPr wrap="square" lIns="0" tIns="0" rIns="0" bIns="0" rtlCol="0">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薄膜光伏电池具有轻薄、质轻、柔性好等优势</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29"/>
          <p:cNvSpPr txBox="1"/>
          <p:nvPr/>
        </p:nvSpPr>
        <p:spPr>
          <a:xfrm>
            <a:off x="7587078" y="4914794"/>
            <a:ext cx="1495425" cy="935449"/>
          </a:xfrm>
          <a:prstGeom prst="rect">
            <a:avLst/>
          </a:prstGeom>
          <a:noFill/>
        </p:spPr>
        <p:txBody>
          <a:bodyPr wrap="square" lIns="0" tIns="0" rIns="0" bIns="0"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应用范围非常广泛，尤其适合用在光伏建筑一体化之中</a:t>
            </a:r>
          </a:p>
        </p:txBody>
      </p:sp>
      <p:sp>
        <p:nvSpPr>
          <p:cNvPr id="30" name="TextBox 29"/>
          <p:cNvSpPr txBox="1"/>
          <p:nvPr/>
        </p:nvSpPr>
        <p:spPr>
          <a:xfrm>
            <a:off x="9670398" y="3390804"/>
            <a:ext cx="1963451" cy="900375"/>
          </a:xfrm>
          <a:prstGeom prst="rect">
            <a:avLst/>
          </a:prstGeom>
          <a:noFill/>
        </p:spPr>
        <p:txBody>
          <a:bodyPr wrap="square" lIns="0" tIns="0" rIns="0" bIns="0" rtlCol="0">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晶硅光伏组件安装后</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暴晒</a:t>
            </a:r>
            <a:r>
              <a:rPr lang="en-US" altLang="zh-CN" b="1" dirty="0">
                <a:solidFill>
                  <a:schemeClr val="accent1"/>
                </a:solidFill>
                <a:latin typeface="微软雅黑" panose="020B0503020204020204" pitchFamily="34" charset="-122"/>
                <a:ea typeface="微软雅黑" panose="020B0503020204020204" pitchFamily="34" charset="-122"/>
              </a:rPr>
              <a:t>50~100</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天</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效率衰减约</a:t>
            </a:r>
            <a:r>
              <a:rPr lang="en-US" altLang="zh-CN" b="1" dirty="0">
                <a:solidFill>
                  <a:schemeClr val="accent1"/>
                </a:solidFill>
                <a:latin typeface="微软雅黑" panose="020B0503020204020204" pitchFamily="34" charset="-122"/>
                <a:ea typeface="微软雅黑" panose="020B0503020204020204" pitchFamily="34" charset="-122"/>
              </a:rPr>
              <a:t>2—3%</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31" name="TextBox 29"/>
          <p:cNvSpPr txBox="1"/>
          <p:nvPr/>
        </p:nvSpPr>
        <p:spPr>
          <a:xfrm>
            <a:off x="9537953" y="4914794"/>
            <a:ext cx="1842194" cy="1158907"/>
          </a:xfrm>
          <a:prstGeom prst="rect">
            <a:avLst/>
          </a:prstGeom>
          <a:noFill/>
        </p:spPr>
        <p:txBody>
          <a:bodyPr wrap="square" lIns="0" tIns="0" rIns="0" bIns="0" rtlCol="0">
            <a:spAutoFit/>
          </a:bodyPr>
          <a:lstStyle/>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此后衰减幅度大幅减缓稳定在</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每年衰减</a:t>
            </a:r>
            <a:r>
              <a:rPr lang="en-US" altLang="zh-CN" b="1" dirty="0">
                <a:solidFill>
                  <a:schemeClr val="accent1"/>
                </a:solidFill>
                <a:latin typeface="微软雅黑" panose="020B0503020204020204" pitchFamily="34" charset="-122"/>
                <a:ea typeface="微软雅黑" panose="020B0503020204020204" pitchFamily="34" charset="-122"/>
              </a:rPr>
              <a:t>0.5~0.8%</a:t>
            </a:r>
          </a:p>
          <a:p>
            <a:pPr>
              <a:lnSpc>
                <a:spcPct val="120000"/>
              </a:lnSpc>
            </a:pPr>
            <a:r>
              <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年衰减约</a:t>
            </a:r>
            <a:r>
              <a:rPr lang="en-US" altLang="zh-CN" b="1" dirty="0">
                <a:solidFill>
                  <a:schemeClr val="accent1"/>
                </a:solidFill>
                <a:latin typeface="微软雅黑" panose="020B0503020204020204" pitchFamily="34" charset="-122"/>
                <a:ea typeface="微软雅黑" panose="020B0503020204020204" pitchFamily="34" charset="-122"/>
              </a:rPr>
              <a:t>20%</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 presetClass="entr" presetSubtype="8" dur="50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dur="50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0-#ppt_w/2"/>
                                          </p:val>
                                        </p:tav>
                                        <p:tav tm="100000">
                                          <p:val>
                                            <p:strVal val="#ppt_x"/>
                                          </p:val>
                                        </p:tav>
                                      </p:tavLst>
                                    </p:anim>
                                    <p:anim calcmode="lin" valueType="num">
                                      <p:cBhvr additive="base">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dur="50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8" dur="50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0-#ppt_w/2"/>
                                          </p:val>
                                        </p:tav>
                                        <p:tav tm="100000">
                                          <p:val>
                                            <p:strVal val="#ppt_x"/>
                                          </p:val>
                                        </p:tav>
                                      </p:tavLst>
                                    </p:anim>
                                    <p:anim calcmode="lin" valueType="num">
                                      <p:cBhvr additive="base">
                                        <p:cTn id="24" dur="500" fill="hold"/>
                                        <p:tgtEl>
                                          <p:spTgt spid="40"/>
                                        </p:tgtEl>
                                        <p:attrNameLst>
                                          <p:attrName>ppt_y</p:attrName>
                                        </p:attrNameLst>
                                      </p:cBhvr>
                                      <p:tavLst>
                                        <p:tav tm="0">
                                          <p:val>
                                            <p:strVal val="#ppt_y"/>
                                          </p:val>
                                        </p:tav>
                                        <p:tav tm="100000">
                                          <p:val>
                                            <p:strVal val="#ppt_y"/>
                                          </p:val>
                                        </p:tav>
                                      </p:tavLst>
                                    </p:anim>
                                  </p:childTnLst>
                                </p:cTn>
                              </p:par>
                              <p:par>
                                <p:cTn id="25" presetID="2" presetClass="entr" presetSubtype="8" dur="50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0-#ppt_w/2"/>
                                          </p:val>
                                        </p:tav>
                                        <p:tav tm="100000">
                                          <p:val>
                                            <p:strVal val="#ppt_x"/>
                                          </p:val>
                                        </p:tav>
                                      </p:tavLst>
                                    </p:anim>
                                    <p:anim calcmode="lin" valueType="num">
                                      <p:cBhvr additive="base">
                                        <p:cTn id="28" dur="500" fill="hold"/>
                                        <p:tgtEl>
                                          <p:spTgt spid="4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000"/>
                            </p:stCondLst>
                            <p:childTnLst>
                              <p:par>
                                <p:cTn id="30" presetID="10" presetClass="entr" presetSubtype="0" dur="500"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childTnLst>
                          </p:cTn>
                        </p:par>
                        <p:par>
                          <p:cTn id="33" fill="hold" nodeType="afterGroup">
                            <p:stCondLst>
                              <p:cond delay="1500"/>
                            </p:stCondLst>
                            <p:childTnLst>
                              <p:par>
                                <p:cTn id="34" presetID="10" presetClass="entr" presetSubtype="0" dur="50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nodeType="afterGroup">
                            <p:stCondLst>
                              <p:cond delay="2000"/>
                            </p:stCondLst>
                            <p:childTnLst>
                              <p:par>
                                <p:cTn id="38" presetID="10" presetClass="entr" presetSubtype="0" dur="50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nodeType="afterGroup">
                            <p:stCondLst>
                              <p:cond delay="2500"/>
                            </p:stCondLst>
                            <p:childTnLst>
                              <p:par>
                                <p:cTn id="42" presetID="10" presetClass="entr" presetSubtype="0" dur="500"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nodeType="afterGroup">
                            <p:stCondLst>
                              <p:cond delay="3000"/>
                            </p:stCondLst>
                            <p:childTnLst>
                              <p:par>
                                <p:cTn id="46" presetID="10" presetClass="entr" presetSubtype="0" dur="50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par>
                          <p:cTn id="49" fill="hold" nodeType="afterGroup">
                            <p:stCondLst>
                              <p:cond delay="3500"/>
                            </p:stCondLst>
                            <p:childTnLst>
                              <p:par>
                                <p:cTn id="50" presetID="10" presetClass="entr" presetSubtype="0" dur="50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500"/>
                                        <p:tgtEl>
                                          <p:spTgt spid="18"/>
                                        </p:tgtEl>
                                      </p:cBhvr>
                                    </p:animEffect>
                                  </p:childTnLst>
                                </p:cTn>
                              </p:par>
                            </p:childTnLst>
                          </p:cTn>
                        </p:par>
                        <p:par>
                          <p:cTn id="53" fill="hold" nodeType="afterGroup">
                            <p:stCondLst>
                              <p:cond delay="4000"/>
                            </p:stCondLst>
                            <p:childTnLst>
                              <p:par>
                                <p:cTn id="54" presetID="10" presetClass="entr" presetSubtype="0" dur="500" fill="hold"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childTnLst>
                          </p:cTn>
                        </p:par>
                        <p:par>
                          <p:cTn id="57" fill="hold" nodeType="afterGroup">
                            <p:stCondLst>
                              <p:cond delay="4500"/>
                            </p:stCondLst>
                            <p:childTnLst>
                              <p:par>
                                <p:cTn id="58" presetID="10" presetClass="entr" presetSubtype="0" dur="50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childTnLst>
                          </p:cTn>
                        </p:par>
                        <p:par>
                          <p:cTn id="61" fill="hold" nodeType="afterGroup">
                            <p:stCondLst>
                              <p:cond delay="5000"/>
                            </p:stCondLst>
                            <p:childTnLst>
                              <p:par>
                                <p:cTn id="62" presetID="10" presetClass="entr" presetSubtype="0" dur="50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par>
                          <p:cTn id="65" fill="hold" nodeType="afterGroup">
                            <p:stCondLst>
                              <p:cond delay="5500"/>
                            </p:stCondLst>
                            <p:childTnLst>
                              <p:par>
                                <p:cTn id="66" presetID="10" presetClass="entr" presetSubtype="0" dur="500"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childTnLst>
                          </p:cTn>
                        </p:par>
                        <p:par>
                          <p:cTn id="69" fill="hold" nodeType="afterGroup">
                            <p:stCondLst>
                              <p:cond delay="6000"/>
                            </p:stCondLst>
                            <p:childTnLst>
                              <p:par>
                                <p:cTn id="70" presetID="10" presetClass="entr" presetSubtype="0" dur="50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nodeType="afterGroup">
                            <p:stCondLst>
                              <p:cond delay="6500"/>
                            </p:stCondLst>
                            <p:childTnLst>
                              <p:par>
                                <p:cTn id="74" presetID="10" presetClass="entr" presetSubtype="0" dur="500"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childTnLst>
                          </p:cTn>
                        </p:par>
                        <p:par>
                          <p:cTn id="77" fill="hold" nodeType="afterGroup">
                            <p:stCondLst>
                              <p:cond delay="7000"/>
                            </p:stCondLst>
                            <p:childTnLst>
                              <p:par>
                                <p:cTn id="78" presetID="10" presetClass="entr" presetSubtype="0" dur="500" fill="hold"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500"/>
                                        <p:tgtEl>
                                          <p:spTgt spid="36"/>
                                        </p:tgtEl>
                                      </p:cBhvr>
                                    </p:animEffect>
                                  </p:childTnLst>
                                </p:cTn>
                              </p:par>
                            </p:childTnLst>
                          </p:cTn>
                        </p:par>
                        <p:par>
                          <p:cTn id="81" fill="hold" nodeType="afterGroup">
                            <p:stCondLst>
                              <p:cond delay="7500"/>
                            </p:stCondLst>
                            <p:childTnLst>
                              <p:par>
                                <p:cTn id="82" presetID="10" presetClass="entr" presetSubtype="0" dur="500"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500"/>
                                        <p:tgtEl>
                                          <p:spTgt spid="30"/>
                                        </p:tgtEl>
                                      </p:cBhvr>
                                    </p:animEffect>
                                  </p:childTnLst>
                                </p:cTn>
                              </p:par>
                            </p:childTnLst>
                          </p:cTn>
                        </p:par>
                        <p:par>
                          <p:cTn id="85" fill="hold" nodeType="afterGroup">
                            <p:stCondLst>
                              <p:cond delay="8000"/>
                            </p:stCondLst>
                            <p:childTnLst>
                              <p:par>
                                <p:cTn id="86" presetID="10" presetClass="entr" presetSubtype="0" dur="500" fill="hold" grpId="0"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0" grpId="0" animBg="1"/>
      <p:bldP spid="39" grpId="0" animBg="1"/>
      <p:bldP spid="38" grpId="0" animBg="1"/>
      <p:bldP spid="37" grpId="0" animBg="1"/>
      <p:bldP spid="7" grpId="0"/>
      <p:bldP spid="3" grpId="0"/>
      <p:bldP spid="15" grpId="0"/>
      <p:bldP spid="17" grpId="0"/>
      <p:bldP spid="18" grpId="0"/>
      <p:bldP spid="20" grpId="0"/>
      <p:bldP spid="21" grpId="0"/>
      <p:bldP spid="23" grpId="0"/>
      <p:bldP spid="24"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4" name="矩形 3"/>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发展过程</a:t>
            </a:r>
          </a:p>
        </p:txBody>
      </p:sp>
      <p:sp>
        <p:nvSpPr>
          <p:cNvPr id="8" name="文本框 7"/>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DEVELOPMENT PROCESS</a:t>
            </a:r>
          </a:p>
        </p:txBody>
      </p:sp>
      <p:cxnSp>
        <p:nvCxnSpPr>
          <p:cNvPr id="9" name="直接连接符 8"/>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638800" y="925408"/>
            <a:ext cx="914400" cy="914400"/>
            <a:chOff x="5695522" y="690757"/>
            <a:chExt cx="914400" cy="914400"/>
          </a:xfrm>
        </p:grpSpPr>
        <p:sp>
          <p:nvSpPr>
            <p:cNvPr id="13" name="椭圆 12"/>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04</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95000"/>
          </a:schemeClr>
        </a:solidFill>
        <a:effectLst/>
      </p:bgPr>
    </p:bg>
    <p:spTree>
      <p:nvGrpSpPr>
        <p:cNvPr id="1" name=""/>
        <p:cNvGrpSpPr/>
        <p:nvPr/>
      </p:nvGrpSpPr>
      <p:grpSpPr>
        <a:xfrm>
          <a:off x="0" y="0"/>
          <a:ext cx="0" cy="0"/>
          <a:chOff x="0" y="0"/>
          <a:chExt cx="0" cy="0"/>
        </a:xfrm>
      </p:grpSpPr>
      <p:pic>
        <p:nvPicPr>
          <p:cNvPr id="21" name="图片 20"/>
          <p:cNvPicPr>
            <a:picLocks noChangeAspect="1"/>
          </p:cNvPicPr>
          <p:nvPr/>
        </p:nvPicPr>
        <p:blipFill>
          <a:blip r:embed="rId2">
            <a:extLst>
              <a:ext uri="{28A0092B-C50C-407E-A947-70E740481C1C}">
                <a14:useLocalDpi xmlns:a14="http://schemas.microsoft.com/office/drawing/2010/main" val="0"/>
              </a:ext>
            </a:extLst>
          </a:blip>
          <a:srcRect l="41814" t="36897" r="6888" b="19821"/>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2" name="矩形 21"/>
          <p:cNvSpPr/>
          <p:nvPr/>
        </p:nvSpPr>
        <p:spPr>
          <a:xfrm>
            <a:off x="0" y="0"/>
            <a:ext cx="12192000" cy="6858000"/>
          </a:xfrm>
          <a:prstGeom prst="rect">
            <a:avLst/>
          </a:prstGeom>
          <a:solidFill>
            <a:schemeClr val="bg1">
              <a:alpha val="95000"/>
            </a:schemeClr>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6578833" y="5550452"/>
            <a:ext cx="2413000" cy="914400"/>
            <a:chOff x="7049570" y="5633977"/>
            <a:chExt cx="2413000" cy="914400"/>
          </a:xfrm>
        </p:grpSpPr>
        <p:sp>
          <p:nvSpPr>
            <p:cNvPr id="48" name="矩形: 圆角 47"/>
            <p:cNvSpPr/>
            <p:nvPr/>
          </p:nvSpPr>
          <p:spPr>
            <a:xfrm>
              <a:off x="7082509" y="5633977"/>
              <a:ext cx="2347123" cy="914400"/>
            </a:xfrm>
            <a:prstGeom prst="roundRect">
              <a:avLst>
                <a:gd name="adj" fmla="val 50000"/>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7049570" y="5824477"/>
              <a:ext cx="24130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微软雅黑" panose="020B0503020204020204" pitchFamily="34" charset="-122"/>
                  <a:ea typeface="微软雅黑" panose="020B0503020204020204" pitchFamily="34" charset="-122"/>
                </a:rPr>
                <a:t>早期历史</a:t>
              </a:r>
            </a:p>
          </p:txBody>
        </p:sp>
      </p:grpSp>
      <p:sp>
        <p:nvSpPr>
          <p:cNvPr id="9" name="矩形 8"/>
          <p:cNvSpPr/>
          <p:nvPr/>
        </p:nvSpPr>
        <p:spPr>
          <a:xfrm>
            <a:off x="9088541" y="2349692"/>
            <a:ext cx="2257646" cy="1185068"/>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法国科学家贝克雷尔就发现，光照能使半导体材料的不同部位之间产生电位差。这种现象后来被称为“光生伏特效应”，简称“光伏效应”。</a:t>
            </a:r>
          </a:p>
        </p:txBody>
      </p:sp>
      <p:sp>
        <p:nvSpPr>
          <p:cNvPr id="13" name="矩形 12"/>
          <p:cNvSpPr/>
          <p:nvPr/>
        </p:nvSpPr>
        <p:spPr>
          <a:xfrm>
            <a:off x="6514164" y="1865813"/>
            <a:ext cx="2066702" cy="1185068"/>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美国科学家恰宾和皮尔松在美国贝尔实验室首次制成了实用的单晶硅太阳电池，诞生了将太阳光能转换为电能的实用光伏发电技术。</a:t>
            </a:r>
          </a:p>
        </p:txBody>
      </p:sp>
      <p:sp>
        <p:nvSpPr>
          <p:cNvPr id="14" name="矩形 13"/>
          <p:cNvSpPr/>
          <p:nvPr/>
        </p:nvSpPr>
        <p:spPr>
          <a:xfrm>
            <a:off x="3295620" y="5350113"/>
            <a:ext cx="2029921" cy="1185068"/>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随着现代工业的发展，全球能源危机和大气污染问题日益突出，可再生能源能够改变人类的能源结构，维持长远的可持续发展。</a:t>
            </a:r>
          </a:p>
        </p:txBody>
      </p:sp>
      <p:sp>
        <p:nvSpPr>
          <p:cNvPr id="15" name="矩形 14"/>
          <p:cNvSpPr/>
          <p:nvPr/>
        </p:nvSpPr>
        <p:spPr>
          <a:xfrm>
            <a:off x="828176" y="3591609"/>
            <a:ext cx="2039883" cy="1628266"/>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太阳能电池的种类不断增多、应用范围日益广阔、市场规模也逐步扩大。丰富的太阳辐射能是重要的能源，是取之不尽、用之不竭的、无污染、廉价、人类能够自由利用的能源。</a:t>
            </a: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发展过程</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5" name="椭圆 4"/>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8" name="文本框 7"/>
          <p:cNvSpPr txBox="1"/>
          <p:nvPr/>
        </p:nvSpPr>
        <p:spPr>
          <a:xfrm>
            <a:off x="9078399" y="1919822"/>
            <a:ext cx="1415772" cy="369332"/>
          </a:xfrm>
          <a:prstGeom prst="rect">
            <a:avLst/>
          </a:prstGeom>
          <a:noFill/>
        </p:spPr>
        <p:txBody>
          <a:bodyPr wrap="none">
            <a:spAutoFit/>
          </a:bodyPr>
          <a:lstStyle/>
          <a:p>
            <a:r>
              <a:rPr lang="zh-CN" altLang="en-US" sz="1800" dirty="0">
                <a:solidFill>
                  <a:schemeClr val="accent1"/>
                </a:solidFill>
                <a:latin typeface="微软雅黑" panose="020B0503020204020204" pitchFamily="34" charset="-122"/>
                <a:ea typeface="微软雅黑" panose="020B0503020204020204" pitchFamily="34" charset="-122"/>
              </a:rPr>
              <a:t>早在</a:t>
            </a:r>
            <a:r>
              <a:rPr lang="en-US" altLang="zh-CN" sz="1800" dirty="0">
                <a:solidFill>
                  <a:schemeClr val="accent1"/>
                </a:solidFill>
                <a:latin typeface="微软雅黑" panose="020B0503020204020204" pitchFamily="34" charset="-122"/>
                <a:ea typeface="微软雅黑" panose="020B0503020204020204" pitchFamily="34" charset="-122"/>
              </a:rPr>
              <a:t>1839</a:t>
            </a:r>
            <a:r>
              <a:rPr lang="zh-CN" altLang="en-US" sz="1800" dirty="0">
                <a:solidFill>
                  <a:schemeClr val="accent1"/>
                </a:solidFill>
                <a:latin typeface="微软雅黑" panose="020B0503020204020204" pitchFamily="34" charset="-122"/>
                <a:ea typeface="微软雅黑" panose="020B0503020204020204" pitchFamily="34" charset="-122"/>
              </a:rPr>
              <a:t>年</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514164" y="1435404"/>
            <a:ext cx="960519" cy="369332"/>
          </a:xfrm>
          <a:prstGeom prst="rect">
            <a:avLst/>
          </a:prstGeom>
          <a:noFill/>
        </p:spPr>
        <p:txBody>
          <a:bodyPr wrap="none">
            <a:spAutoFit/>
          </a:bodyPr>
          <a:lstStyle/>
          <a:p>
            <a:r>
              <a:rPr lang="en-US" altLang="zh-CN" sz="1800" dirty="0">
                <a:solidFill>
                  <a:schemeClr val="accent1"/>
                </a:solidFill>
                <a:latin typeface="微软雅黑" panose="020B0503020204020204" pitchFamily="34" charset="-122"/>
                <a:ea typeface="微软雅黑" panose="020B0503020204020204" pitchFamily="34" charset="-122"/>
              </a:rPr>
              <a:t>1954</a:t>
            </a:r>
            <a:r>
              <a:rPr lang="zh-CN" altLang="en-US" sz="1800" dirty="0">
                <a:solidFill>
                  <a:schemeClr val="accent1"/>
                </a:solidFill>
                <a:latin typeface="微软雅黑" panose="020B0503020204020204" pitchFamily="34" charset="-122"/>
                <a:ea typeface="微软雅黑" panose="020B0503020204020204" pitchFamily="34" charset="-122"/>
              </a:rPr>
              <a:t>年</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441692" y="4917577"/>
            <a:ext cx="1883849" cy="369332"/>
          </a:xfrm>
          <a:prstGeom prst="rect">
            <a:avLst/>
          </a:prstGeom>
          <a:noFill/>
        </p:spPr>
        <p:txBody>
          <a:bodyPr wrap="none">
            <a:spAutoFit/>
          </a:bodyPr>
          <a:lstStyle/>
          <a:p>
            <a:r>
              <a:rPr lang="en-US" altLang="zh-CN" sz="1800" dirty="0">
                <a:solidFill>
                  <a:schemeClr val="accent1"/>
                </a:solidFill>
                <a:latin typeface="微软雅黑" panose="020B0503020204020204" pitchFamily="34" charset="-122"/>
                <a:ea typeface="微软雅黑" panose="020B0503020204020204" pitchFamily="34" charset="-122"/>
              </a:rPr>
              <a:t>20</a:t>
            </a:r>
            <a:r>
              <a:rPr lang="zh-CN" altLang="en-US" sz="1800" dirty="0">
                <a:solidFill>
                  <a:schemeClr val="accent1"/>
                </a:solidFill>
                <a:latin typeface="微软雅黑" panose="020B0503020204020204" pitchFamily="34" charset="-122"/>
                <a:ea typeface="微软雅黑" panose="020B0503020204020204" pitchFamily="34" charset="-122"/>
              </a:rPr>
              <a:t>世纪</a:t>
            </a:r>
            <a:r>
              <a:rPr lang="en-US" altLang="zh-CN" sz="1800" dirty="0">
                <a:solidFill>
                  <a:schemeClr val="accent1"/>
                </a:solidFill>
                <a:latin typeface="微软雅黑" panose="020B0503020204020204" pitchFamily="34" charset="-122"/>
                <a:ea typeface="微软雅黑" panose="020B0503020204020204" pitchFamily="34" charset="-122"/>
              </a:rPr>
              <a:t>70</a:t>
            </a:r>
            <a:r>
              <a:rPr lang="zh-CN" altLang="en-US" sz="1800" dirty="0">
                <a:solidFill>
                  <a:schemeClr val="accent1"/>
                </a:solidFill>
                <a:latin typeface="微软雅黑" panose="020B0503020204020204" pitchFamily="34" charset="-122"/>
                <a:ea typeface="微软雅黑" panose="020B0503020204020204" pitchFamily="34" charset="-122"/>
              </a:rPr>
              <a:t>年代后</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032754" y="3159073"/>
            <a:ext cx="1883849" cy="369332"/>
          </a:xfrm>
          <a:prstGeom prst="rect">
            <a:avLst/>
          </a:prstGeom>
          <a:noFill/>
        </p:spPr>
        <p:txBody>
          <a:bodyPr wrap="none">
            <a:spAutoFit/>
          </a:bodyPr>
          <a:lstStyle/>
          <a:p>
            <a:r>
              <a:rPr lang="en-US" altLang="zh-CN" sz="1800" dirty="0">
                <a:solidFill>
                  <a:schemeClr val="accent1"/>
                </a:solidFill>
                <a:latin typeface="微软雅黑" panose="020B0503020204020204" pitchFamily="34" charset="-122"/>
                <a:ea typeface="微软雅黑" panose="020B0503020204020204" pitchFamily="34" charset="-122"/>
              </a:rPr>
              <a:t>20</a:t>
            </a:r>
            <a:r>
              <a:rPr lang="zh-CN" altLang="en-US" sz="1800" dirty="0">
                <a:solidFill>
                  <a:schemeClr val="accent1"/>
                </a:solidFill>
                <a:latin typeface="微软雅黑" panose="020B0503020204020204" pitchFamily="34" charset="-122"/>
                <a:ea typeface="微软雅黑" panose="020B0503020204020204" pitchFamily="34" charset="-122"/>
              </a:rPr>
              <a:t>世纪</a:t>
            </a:r>
            <a:r>
              <a:rPr lang="en-US" altLang="zh-CN" sz="1800" dirty="0">
                <a:solidFill>
                  <a:schemeClr val="accent1"/>
                </a:solidFill>
                <a:latin typeface="微软雅黑" panose="020B0503020204020204" pitchFamily="34" charset="-122"/>
                <a:ea typeface="微软雅黑" panose="020B0503020204020204" pitchFamily="34" charset="-122"/>
              </a:rPr>
              <a:t>80</a:t>
            </a:r>
            <a:r>
              <a:rPr lang="zh-CN" altLang="en-US" sz="1800" dirty="0">
                <a:solidFill>
                  <a:schemeClr val="accent1"/>
                </a:solidFill>
                <a:latin typeface="微软雅黑" panose="020B0503020204020204" pitchFamily="34" charset="-122"/>
                <a:ea typeface="微软雅黑" panose="020B0503020204020204" pitchFamily="34" charset="-122"/>
              </a:rPr>
              <a:t>年代后</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4" name="任意多边形: 形状 23"/>
          <p:cNvSpPr/>
          <p:nvPr/>
        </p:nvSpPr>
        <p:spPr>
          <a:xfrm>
            <a:off x="-254643" y="2095018"/>
            <a:ext cx="12836324" cy="4143736"/>
          </a:xfrm>
          <a:custGeom>
            <a:avLst/>
            <a:gdLst>
              <a:gd name="connsiteX0" fmla="*/ 12836324 w 12836324"/>
              <a:gd name="connsiteY0" fmla="*/ 4143736 h 4143736"/>
              <a:gd name="connsiteX1" fmla="*/ 12037671 w 12836324"/>
              <a:gd name="connsiteY1" fmla="*/ 4062714 h 4143736"/>
              <a:gd name="connsiteX2" fmla="*/ 11482086 w 12836324"/>
              <a:gd name="connsiteY2" fmla="*/ 3657600 h 4143736"/>
              <a:gd name="connsiteX3" fmla="*/ 9919504 w 12836324"/>
              <a:gd name="connsiteY3" fmla="*/ 3530278 h 4143736"/>
              <a:gd name="connsiteX4" fmla="*/ 9236597 w 12836324"/>
              <a:gd name="connsiteY4" fmla="*/ 2685326 h 4143736"/>
              <a:gd name="connsiteX5" fmla="*/ 6956385 w 12836324"/>
              <a:gd name="connsiteY5" fmla="*/ 2662177 h 4143736"/>
              <a:gd name="connsiteX6" fmla="*/ 6551271 w 12836324"/>
              <a:gd name="connsiteY6" fmla="*/ 1932972 h 4143736"/>
              <a:gd name="connsiteX7" fmla="*/ 4271058 w 12836324"/>
              <a:gd name="connsiteY7" fmla="*/ 1736202 h 4143736"/>
              <a:gd name="connsiteX8" fmla="*/ 3819646 w 12836324"/>
              <a:gd name="connsiteY8" fmla="*/ 335666 h 4143736"/>
              <a:gd name="connsiteX9" fmla="*/ 1041721 w 12836324"/>
              <a:gd name="connsiteY9" fmla="*/ 92597 h 4143736"/>
              <a:gd name="connsiteX10" fmla="*/ 0 w 12836324"/>
              <a:gd name="connsiteY10" fmla="*/ 0 h 414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36324" h="4143736">
                <a:moveTo>
                  <a:pt x="12836324" y="4143736"/>
                </a:moveTo>
                <a:cubicBezTo>
                  <a:pt x="12549850" y="4143736"/>
                  <a:pt x="12263377" y="4143737"/>
                  <a:pt x="12037671" y="4062714"/>
                </a:cubicBezTo>
                <a:cubicBezTo>
                  <a:pt x="11811965" y="3981691"/>
                  <a:pt x="11835114" y="3746339"/>
                  <a:pt x="11482086" y="3657600"/>
                </a:cubicBezTo>
                <a:cubicBezTo>
                  <a:pt x="11129058" y="3568861"/>
                  <a:pt x="10293752" y="3692324"/>
                  <a:pt x="9919504" y="3530278"/>
                </a:cubicBezTo>
                <a:cubicBezTo>
                  <a:pt x="9545256" y="3368232"/>
                  <a:pt x="9730450" y="2830009"/>
                  <a:pt x="9236597" y="2685326"/>
                </a:cubicBezTo>
                <a:cubicBezTo>
                  <a:pt x="8742744" y="2540643"/>
                  <a:pt x="7403939" y="2787569"/>
                  <a:pt x="6956385" y="2662177"/>
                </a:cubicBezTo>
                <a:cubicBezTo>
                  <a:pt x="6508831" y="2536785"/>
                  <a:pt x="6998825" y="2087301"/>
                  <a:pt x="6551271" y="1932972"/>
                </a:cubicBezTo>
                <a:cubicBezTo>
                  <a:pt x="6103716" y="1778643"/>
                  <a:pt x="4726329" y="2002420"/>
                  <a:pt x="4271058" y="1736202"/>
                </a:cubicBezTo>
                <a:cubicBezTo>
                  <a:pt x="3815787" y="1469984"/>
                  <a:pt x="4357869" y="609600"/>
                  <a:pt x="3819646" y="335666"/>
                </a:cubicBezTo>
                <a:cubicBezTo>
                  <a:pt x="3281423" y="61732"/>
                  <a:pt x="1041721" y="92597"/>
                  <a:pt x="1041721" y="92597"/>
                </a:cubicBezTo>
                <a:lnTo>
                  <a:pt x="0" y="0"/>
                </a:lnTo>
              </a:path>
            </a:pathLst>
          </a:custGeom>
          <a:noFill/>
          <a:ln w="666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31" name="组合 30"/>
          <p:cNvGrpSpPr/>
          <p:nvPr/>
        </p:nvGrpSpPr>
        <p:grpSpPr>
          <a:xfrm>
            <a:off x="8948246" y="1929131"/>
            <a:ext cx="267498" cy="3019765"/>
            <a:chOff x="10191926" y="2849880"/>
            <a:chExt cx="267498" cy="3019765"/>
          </a:xfrm>
        </p:grpSpPr>
        <p:grpSp>
          <p:nvGrpSpPr>
            <p:cNvPr id="27" name="组合 26"/>
            <p:cNvGrpSpPr/>
            <p:nvPr/>
          </p:nvGrpSpPr>
          <p:grpSpPr>
            <a:xfrm>
              <a:off x="10191926" y="5602147"/>
              <a:ext cx="267498" cy="267498"/>
              <a:chOff x="10191926" y="5602147"/>
              <a:chExt cx="267498" cy="267498"/>
            </a:xfrm>
          </p:grpSpPr>
          <p:sp>
            <p:nvSpPr>
              <p:cNvPr id="26" name="椭圆 25"/>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5" name="椭圆 24"/>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9" name="直接连接符 28"/>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a:off x="6385683" y="1474648"/>
            <a:ext cx="267498" cy="3019765"/>
            <a:chOff x="10191926" y="2849880"/>
            <a:chExt cx="267498" cy="3019765"/>
          </a:xfrm>
        </p:grpSpPr>
        <p:grpSp>
          <p:nvGrpSpPr>
            <p:cNvPr id="33" name="组合 32"/>
            <p:cNvGrpSpPr/>
            <p:nvPr/>
          </p:nvGrpSpPr>
          <p:grpSpPr>
            <a:xfrm>
              <a:off x="10191926" y="5602147"/>
              <a:ext cx="267498" cy="267498"/>
              <a:chOff x="10191926" y="5602147"/>
              <a:chExt cx="267498" cy="267498"/>
            </a:xfrm>
          </p:grpSpPr>
          <p:sp>
            <p:nvSpPr>
              <p:cNvPr id="35" name="椭圆 34"/>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6" name="椭圆 35"/>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34" name="直接连接符 33"/>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flipV="1">
            <a:off x="5214077" y="3832598"/>
            <a:ext cx="267498" cy="2657102"/>
            <a:chOff x="10191926" y="3212543"/>
            <a:chExt cx="267498" cy="2657102"/>
          </a:xfrm>
        </p:grpSpPr>
        <p:grpSp>
          <p:nvGrpSpPr>
            <p:cNvPr id="38" name="组合 37"/>
            <p:cNvGrpSpPr/>
            <p:nvPr/>
          </p:nvGrpSpPr>
          <p:grpSpPr>
            <a:xfrm>
              <a:off x="10191926" y="5602147"/>
              <a:ext cx="267498" cy="267498"/>
              <a:chOff x="10191926" y="5602147"/>
              <a:chExt cx="267498" cy="267498"/>
            </a:xfrm>
          </p:grpSpPr>
          <p:sp>
            <p:nvSpPr>
              <p:cNvPr id="40" name="椭圆 39"/>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1" name="椭圆 40"/>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flipH="1" flipV="1">
              <a:off x="10303390" y="3212543"/>
              <a:ext cx="0" cy="2389604"/>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flipV="1">
            <a:off x="2782803" y="2131364"/>
            <a:ext cx="267498" cy="3048645"/>
            <a:chOff x="10191926" y="2821000"/>
            <a:chExt cx="267498" cy="3048645"/>
          </a:xfrm>
        </p:grpSpPr>
        <p:grpSp>
          <p:nvGrpSpPr>
            <p:cNvPr id="44" name="组合 43"/>
            <p:cNvGrpSpPr/>
            <p:nvPr/>
          </p:nvGrpSpPr>
          <p:grpSpPr>
            <a:xfrm>
              <a:off x="10191926" y="5602147"/>
              <a:ext cx="267498" cy="267498"/>
              <a:chOff x="10191926" y="5602147"/>
              <a:chExt cx="267498" cy="267498"/>
            </a:xfrm>
          </p:grpSpPr>
          <p:sp>
            <p:nvSpPr>
              <p:cNvPr id="46" name="椭圆 45"/>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7" name="椭圆 46"/>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45" name="直接连接符 44"/>
            <p:cNvCxnSpPr/>
            <p:nvPr/>
          </p:nvCxnSpPr>
          <p:spPr>
            <a:xfrm flipH="1" flipV="1">
              <a:off x="10303390" y="2821000"/>
              <a:ext cx="0" cy="278114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2" presetClass="entr" presetSubtype="4"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nodeType="afterGroup">
                            <p:stCondLst>
                              <p:cond delay="1000"/>
                            </p:stCondLst>
                            <p:childTnLst>
                              <p:par>
                                <p:cTn id="13" presetID="10" presetClass="entr" presetSubtype="0" dur="50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par>
                          <p:cTn id="16" fill="hold" nodeType="afterGroup">
                            <p:stCondLst>
                              <p:cond delay="1500"/>
                            </p:stCondLst>
                            <p:childTnLst>
                              <p:par>
                                <p:cTn id="17" presetID="22" presetClass="entr" presetSubtype="4" dur="500"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500"/>
                                        <p:tgtEl>
                                          <p:spTgt spid="31"/>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nodeType="afterGroup">
                            <p:stCondLst>
                              <p:cond delay="3000"/>
                            </p:stCondLst>
                            <p:childTnLst>
                              <p:par>
                                <p:cTn id="29" presetID="22" presetClass="entr" presetSubtype="4" dur="50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wipe(down)">
                                      <p:cBhvr>
                                        <p:cTn id="31" dur="500"/>
                                        <p:tgtEl>
                                          <p:spTgt spid="32"/>
                                        </p:tgtEl>
                                      </p:cBhvr>
                                    </p:animEffect>
                                  </p:childTnLst>
                                </p:cTn>
                              </p:par>
                            </p:childTnLst>
                          </p:cTn>
                        </p:par>
                        <p:par>
                          <p:cTn id="32" fill="hold" nodeType="afterGroup">
                            <p:stCondLst>
                              <p:cond delay="3500"/>
                            </p:stCondLst>
                            <p:childTnLst>
                              <p:par>
                                <p:cTn id="33" presetID="10" presetClass="entr" presetSubtype="0" dur="5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nodeType="afterGroup">
                            <p:stCondLst>
                              <p:cond delay="4500"/>
                            </p:stCondLst>
                            <p:childTnLst>
                              <p:par>
                                <p:cTn id="41" presetID="22" presetClass="entr" presetSubtype="1" dur="500"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500"/>
                                        <p:tgtEl>
                                          <p:spTgt spid="37"/>
                                        </p:tgtEl>
                                      </p:cBhvr>
                                    </p:animEffect>
                                  </p:childTnLst>
                                </p:cTn>
                              </p:par>
                            </p:childTnLst>
                          </p:cTn>
                        </p:par>
                        <p:par>
                          <p:cTn id="44" fill="hold" nodeType="afterGroup">
                            <p:stCondLst>
                              <p:cond delay="5000"/>
                            </p:stCondLst>
                            <p:childTnLst>
                              <p:par>
                                <p:cTn id="45" presetID="10" presetClass="entr" presetSubtype="0" dur="50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nodeType="afterGroup">
                            <p:stCondLst>
                              <p:cond delay="6000"/>
                            </p:stCondLst>
                            <p:childTnLst>
                              <p:par>
                                <p:cTn id="53" presetID="22" presetClass="entr" presetSubtype="1" dur="50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up)">
                                      <p:cBhvr>
                                        <p:cTn id="55" dur="500"/>
                                        <p:tgtEl>
                                          <p:spTgt spid="43"/>
                                        </p:tgtEl>
                                      </p:cBhvr>
                                    </p:animEffect>
                                  </p:childTnLst>
                                </p:cTn>
                              </p:par>
                            </p:childTnLst>
                          </p:cTn>
                        </p:par>
                        <p:par>
                          <p:cTn id="56" fill="hold" nodeType="afterGroup">
                            <p:stCondLst>
                              <p:cond delay="6500"/>
                            </p:stCondLst>
                            <p:childTnLst>
                              <p:par>
                                <p:cTn id="57" presetID="10" presetClass="entr" presetSubtype="0" dur="50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15" grpId="0"/>
      <p:bldP spid="2" grpId="0"/>
      <p:bldP spid="8" grpId="0"/>
      <p:bldP spid="11" grpId="0"/>
      <p:bldP spid="16" grpId="0"/>
      <p:bldP spid="18" grpId="0"/>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rcRect l="41814" t="36897" r="6888" b="19821"/>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3" name="矩形 2"/>
          <p:cNvSpPr/>
          <p:nvPr/>
        </p:nvSpPr>
        <p:spPr>
          <a:xfrm>
            <a:off x="0" y="0"/>
            <a:ext cx="12192000" cy="6858000"/>
          </a:xfrm>
          <a:prstGeom prst="rect">
            <a:avLst/>
          </a:prstGeom>
          <a:solidFill>
            <a:schemeClr val="bg1">
              <a:alpha val="95000"/>
            </a:schemeClr>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8939212" y="368300"/>
            <a:ext cx="2413000" cy="914400"/>
            <a:chOff x="7049570" y="5633977"/>
            <a:chExt cx="2413000" cy="914400"/>
          </a:xfrm>
        </p:grpSpPr>
        <p:sp>
          <p:nvSpPr>
            <p:cNvPr id="6" name="矩形: 圆角 5"/>
            <p:cNvSpPr/>
            <p:nvPr/>
          </p:nvSpPr>
          <p:spPr>
            <a:xfrm>
              <a:off x="7082509" y="5633977"/>
              <a:ext cx="2347123" cy="914400"/>
            </a:xfrm>
            <a:prstGeom prst="roundRect">
              <a:avLst>
                <a:gd name="adj" fmla="val 50000"/>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7049570" y="5824477"/>
              <a:ext cx="24130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微软雅黑" panose="020B0503020204020204" pitchFamily="34" charset="-122"/>
                  <a:ea typeface="微软雅黑" panose="020B0503020204020204" pitchFamily="34" charset="-122"/>
                </a:rPr>
                <a:t>早期历史</a:t>
              </a:r>
            </a:p>
          </p:txBody>
        </p:sp>
      </p:grpSp>
      <p:sp>
        <p:nvSpPr>
          <p:cNvPr id="17"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发展过程</a:t>
            </a:r>
          </a:p>
        </p:txBody>
      </p:sp>
      <p:sp>
        <p:nvSpPr>
          <p:cNvPr id="18" name="平行四边形 17"/>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9" name="椭圆 18"/>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839788" y="1625125"/>
            <a:ext cx="7542212" cy="805477"/>
          </a:xfrm>
          <a:prstGeom prst="rect">
            <a:avLst/>
          </a:prstGeom>
        </p:spPr>
        <p:txBody>
          <a:bodyPr wrap="square">
            <a:spAutoFit/>
          </a:bodyPr>
          <a:lstStyle/>
          <a:p>
            <a:pPr>
              <a:lnSpc>
                <a:spcPct val="120000"/>
              </a:lnSpc>
            </a:pP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世纪</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90</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年代后，光伏发电快速发展，到</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2006</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年，世界上已经建成了</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多座兆瓦级光伏发电系统，</a:t>
            </a:r>
            <a:r>
              <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个兆瓦级的联网光伏电站。</a:t>
            </a:r>
          </a:p>
        </p:txBody>
      </p:sp>
      <p:sp>
        <p:nvSpPr>
          <p:cNvPr id="49" name="矩形 48"/>
          <p:cNvSpPr/>
          <p:nvPr/>
        </p:nvSpPr>
        <p:spPr>
          <a:xfrm>
            <a:off x="839787" y="2556800"/>
            <a:ext cx="3079195" cy="2215080"/>
          </a:xfrm>
          <a:prstGeom prst="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0" name="矩形 49"/>
          <p:cNvSpPr/>
          <p:nvPr/>
        </p:nvSpPr>
        <p:spPr>
          <a:xfrm>
            <a:off x="4556402" y="2556800"/>
            <a:ext cx="3079195" cy="2215080"/>
          </a:xfrm>
          <a:prstGeom prst="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矩形 50"/>
          <p:cNvSpPr/>
          <p:nvPr/>
        </p:nvSpPr>
        <p:spPr>
          <a:xfrm>
            <a:off x="8273017" y="2556800"/>
            <a:ext cx="3079195" cy="2215080"/>
          </a:xfrm>
          <a:prstGeom prst="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 name="矩形 12"/>
          <p:cNvSpPr/>
          <p:nvPr/>
        </p:nvSpPr>
        <p:spPr>
          <a:xfrm>
            <a:off x="4654474" y="3223965"/>
            <a:ext cx="2778755" cy="1350947"/>
          </a:xfrm>
          <a:prstGeom prst="rect">
            <a:avLst/>
          </a:prstGeom>
        </p:spPr>
        <p:txBody>
          <a:bodyPr wrap="square">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日本</a:t>
            </a:r>
            <a:r>
              <a:rPr lang="en-US" altLang="zh-CN" sz="1400" dirty="0">
                <a:solidFill>
                  <a:schemeClr val="bg1"/>
                </a:solidFill>
                <a:latin typeface="微软雅黑" panose="020B0503020204020204" pitchFamily="34" charset="-122"/>
                <a:ea typeface="微软雅黑" panose="020B0503020204020204" pitchFamily="34" charset="-122"/>
              </a:rPr>
              <a:t>1992</a:t>
            </a:r>
            <a:r>
              <a:rPr lang="zh-CN" altLang="en-US" sz="1400" dirty="0">
                <a:solidFill>
                  <a:schemeClr val="bg1"/>
                </a:solidFill>
                <a:latin typeface="微软雅黑" panose="020B0503020204020204" pitchFamily="34" charset="-122"/>
                <a:ea typeface="微软雅黑" panose="020B0503020204020204" pitchFamily="34" charset="-122"/>
              </a:rPr>
              <a:t>年启动了新阳光计划，到</a:t>
            </a:r>
            <a:r>
              <a:rPr lang="en-US" altLang="zh-CN" sz="1400" dirty="0">
                <a:solidFill>
                  <a:schemeClr val="bg1"/>
                </a:solidFill>
                <a:latin typeface="微软雅黑" panose="020B0503020204020204" pitchFamily="34" charset="-122"/>
                <a:ea typeface="微软雅黑" panose="020B0503020204020204" pitchFamily="34" charset="-122"/>
              </a:rPr>
              <a:t>2003</a:t>
            </a:r>
            <a:r>
              <a:rPr lang="zh-CN" altLang="en-US" sz="1400" dirty="0">
                <a:solidFill>
                  <a:schemeClr val="bg1"/>
                </a:solidFill>
                <a:latin typeface="微软雅黑" panose="020B0503020204020204" pitchFamily="34" charset="-122"/>
                <a:ea typeface="微软雅黑" panose="020B0503020204020204" pitchFamily="34" charset="-122"/>
              </a:rPr>
              <a:t>年日本光伏组件生产占世界的</a:t>
            </a:r>
            <a:r>
              <a:rPr lang="en-US" altLang="zh-CN" sz="1400" dirty="0">
                <a:solidFill>
                  <a:schemeClr val="bg1"/>
                </a:solidFill>
                <a:latin typeface="微软雅黑" panose="020B0503020204020204" pitchFamily="34" charset="-122"/>
                <a:ea typeface="微软雅黑" panose="020B0503020204020204" pitchFamily="34" charset="-122"/>
              </a:rPr>
              <a:t>50%</a:t>
            </a:r>
            <a:r>
              <a:rPr lang="zh-CN" altLang="en-US" sz="1400" dirty="0">
                <a:solidFill>
                  <a:schemeClr val="bg1"/>
                </a:solidFill>
                <a:latin typeface="微软雅黑" panose="020B0503020204020204" pitchFamily="34" charset="-122"/>
                <a:ea typeface="微软雅黑" panose="020B0503020204020204" pitchFamily="34" charset="-122"/>
              </a:rPr>
              <a:t>，世界前</a:t>
            </a:r>
            <a:r>
              <a:rPr lang="en-US" altLang="zh-CN" sz="1400" dirty="0">
                <a:solidFill>
                  <a:schemeClr val="bg1"/>
                </a:solidFill>
                <a:latin typeface="微软雅黑" panose="020B0503020204020204" pitchFamily="34" charset="-122"/>
                <a:ea typeface="微软雅黑" panose="020B0503020204020204" pitchFamily="34" charset="-122"/>
              </a:rPr>
              <a:t>10</a:t>
            </a:r>
            <a:r>
              <a:rPr lang="zh-CN" altLang="en-US" sz="1400" dirty="0">
                <a:solidFill>
                  <a:schemeClr val="bg1"/>
                </a:solidFill>
                <a:latin typeface="微软雅黑" panose="020B0503020204020204" pitchFamily="34" charset="-122"/>
                <a:ea typeface="微软雅黑" panose="020B0503020204020204" pitchFamily="34" charset="-122"/>
              </a:rPr>
              <a:t>大厂商有</a:t>
            </a:r>
            <a:r>
              <a:rPr lang="en-US" altLang="zh-CN" sz="1400" dirty="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家在日本。</a:t>
            </a:r>
          </a:p>
        </p:txBody>
      </p:sp>
      <p:sp>
        <p:nvSpPr>
          <p:cNvPr id="14" name="矩形 13"/>
          <p:cNvSpPr/>
          <p:nvPr/>
        </p:nvSpPr>
        <p:spPr>
          <a:xfrm>
            <a:off x="8394187" y="3223965"/>
            <a:ext cx="2888334" cy="1350947"/>
          </a:xfrm>
          <a:prstGeom prst="rect">
            <a:avLst/>
          </a:prstGeom>
        </p:spPr>
        <p:txBody>
          <a:bodyPr wrap="square">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德国新可再生能源法规定了光伏发电上网电价，大大推动了光伏市场和产业发展，使德国成为继日本之后世界光伏发电发展最快的国家。</a:t>
            </a:r>
          </a:p>
        </p:txBody>
      </p:sp>
      <p:sp>
        <p:nvSpPr>
          <p:cNvPr id="15" name="矩形 14"/>
          <p:cNvSpPr/>
          <p:nvPr/>
        </p:nvSpPr>
        <p:spPr>
          <a:xfrm>
            <a:off x="3856593" y="5459376"/>
            <a:ext cx="6397525" cy="850041"/>
          </a:xfrm>
          <a:prstGeom prst="rect">
            <a:avLst/>
          </a:prstGeom>
        </p:spPr>
        <p:txBody>
          <a:bodyPr wrap="square">
            <a:spAutoFit/>
          </a:bodyPr>
          <a:lstStyle/>
          <a:p>
            <a:pPr>
              <a:lnSpc>
                <a:spcPct val="120000"/>
              </a:lnSpc>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1999</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年光伏组件生产达到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兆瓦。商品化电池效率从</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提高到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，生产规模从</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兆瓦</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年发展到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25</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兆瓦</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年，并正在向</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兆瓦甚至</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100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兆瓦扩大。光伏组件的生产成本降到</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美元</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瓦以下。</a:t>
            </a:r>
          </a:p>
        </p:txBody>
      </p:sp>
      <p:sp>
        <p:nvSpPr>
          <p:cNvPr id="48" name="文本框 47"/>
          <p:cNvSpPr txBox="1"/>
          <p:nvPr/>
        </p:nvSpPr>
        <p:spPr>
          <a:xfrm>
            <a:off x="909478" y="3223965"/>
            <a:ext cx="2807135" cy="1027782"/>
          </a:xfrm>
          <a:prstGeom prst="rect">
            <a:avLst/>
          </a:prstGeom>
          <a:noFill/>
        </p:spPr>
        <p:txBody>
          <a:bodyPr wrap="square">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美国是最早制定光伏发电的发展规划的国家。</a:t>
            </a:r>
            <a:r>
              <a:rPr lang="en-US" altLang="zh-CN" sz="1400" dirty="0">
                <a:solidFill>
                  <a:schemeClr val="bg1"/>
                </a:solidFill>
                <a:latin typeface="微软雅黑" panose="020B0503020204020204" pitchFamily="34" charset="-122"/>
                <a:ea typeface="微软雅黑" panose="020B0503020204020204" pitchFamily="34" charset="-122"/>
              </a:rPr>
              <a:t>1997</a:t>
            </a:r>
            <a:r>
              <a:rPr lang="zh-CN" altLang="en-US" sz="1400" dirty="0">
                <a:solidFill>
                  <a:schemeClr val="bg1"/>
                </a:solidFill>
                <a:latin typeface="微软雅黑" panose="020B0503020204020204" pitchFamily="34" charset="-122"/>
                <a:ea typeface="微软雅黑" panose="020B0503020204020204" pitchFamily="34" charset="-122"/>
              </a:rPr>
              <a:t>年又提出“百万屋顶”计划。</a:t>
            </a:r>
          </a:p>
        </p:txBody>
      </p:sp>
      <p:sp>
        <p:nvSpPr>
          <p:cNvPr id="52" name="文本框 51"/>
          <p:cNvSpPr txBox="1"/>
          <p:nvPr/>
        </p:nvSpPr>
        <p:spPr>
          <a:xfrm>
            <a:off x="974326" y="2767142"/>
            <a:ext cx="902811" cy="523220"/>
          </a:xfrm>
          <a:prstGeom prst="rect">
            <a:avLst/>
          </a:prstGeom>
          <a:noFill/>
        </p:spPr>
        <p:txBody>
          <a:bodyPr wrap="none" rtlCol="0">
            <a:spAutoFit/>
          </a:bodyPr>
          <a:lstStyle/>
          <a:p>
            <a:r>
              <a:rPr lang="zh-CN" altLang="en-US" sz="2800" b="1" dirty="0">
                <a:solidFill>
                  <a:schemeClr val="accent4"/>
                </a:solidFill>
                <a:latin typeface="微软雅黑" panose="020B0503020204020204" pitchFamily="34" charset="-122"/>
                <a:ea typeface="微软雅黑" panose="020B0503020204020204" pitchFamily="34" charset="-122"/>
              </a:rPr>
              <a:t>美国</a:t>
            </a:r>
          </a:p>
        </p:txBody>
      </p:sp>
      <p:sp>
        <p:nvSpPr>
          <p:cNvPr id="53" name="文本框 52"/>
          <p:cNvSpPr txBox="1"/>
          <p:nvPr/>
        </p:nvSpPr>
        <p:spPr>
          <a:xfrm>
            <a:off x="4678163" y="2767142"/>
            <a:ext cx="902811" cy="523220"/>
          </a:xfrm>
          <a:prstGeom prst="rect">
            <a:avLst/>
          </a:prstGeom>
          <a:noFill/>
        </p:spPr>
        <p:txBody>
          <a:bodyPr wrap="none" rtlCol="0">
            <a:spAutoFit/>
          </a:bodyPr>
          <a:lstStyle/>
          <a:p>
            <a:r>
              <a:rPr lang="zh-CN" altLang="en-US" sz="2800" b="1" dirty="0">
                <a:solidFill>
                  <a:schemeClr val="accent4"/>
                </a:solidFill>
                <a:latin typeface="微软雅黑" panose="020B0503020204020204" pitchFamily="34" charset="-122"/>
                <a:ea typeface="微软雅黑" panose="020B0503020204020204" pitchFamily="34" charset="-122"/>
              </a:rPr>
              <a:t>日本</a:t>
            </a:r>
          </a:p>
        </p:txBody>
      </p:sp>
      <p:sp>
        <p:nvSpPr>
          <p:cNvPr id="59" name="矩形: 圆角 58"/>
          <p:cNvSpPr/>
          <p:nvPr/>
        </p:nvSpPr>
        <p:spPr>
          <a:xfrm>
            <a:off x="839787" y="5034038"/>
            <a:ext cx="2592805" cy="1275379"/>
          </a:xfrm>
          <a:prstGeom prst="roundRect">
            <a:avLst/>
          </a:prstGeom>
          <a:noFill/>
          <a:ln w="222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4" name="文本框 53"/>
          <p:cNvSpPr txBox="1"/>
          <p:nvPr/>
        </p:nvSpPr>
        <p:spPr>
          <a:xfrm>
            <a:off x="8382000" y="2767142"/>
            <a:ext cx="902811" cy="523220"/>
          </a:xfrm>
          <a:prstGeom prst="rect">
            <a:avLst/>
          </a:prstGeom>
          <a:noFill/>
        </p:spPr>
        <p:txBody>
          <a:bodyPr wrap="none" rtlCol="0">
            <a:spAutoFit/>
          </a:bodyPr>
          <a:lstStyle/>
          <a:p>
            <a:r>
              <a:rPr lang="zh-CN" altLang="en-US" sz="2800" b="1" dirty="0">
                <a:solidFill>
                  <a:schemeClr val="accent4"/>
                </a:solidFill>
                <a:latin typeface="微软雅黑" panose="020B0503020204020204" pitchFamily="34" charset="-122"/>
                <a:ea typeface="微软雅黑" panose="020B0503020204020204" pitchFamily="34" charset="-122"/>
              </a:rPr>
              <a:t>德国</a:t>
            </a:r>
          </a:p>
        </p:txBody>
      </p:sp>
      <p:sp>
        <p:nvSpPr>
          <p:cNvPr id="56" name="文本框 55"/>
          <p:cNvSpPr txBox="1"/>
          <p:nvPr/>
        </p:nvSpPr>
        <p:spPr>
          <a:xfrm>
            <a:off x="1033312" y="5163318"/>
            <a:ext cx="2205754" cy="1066574"/>
          </a:xfrm>
          <a:prstGeom prst="rect">
            <a:avLst/>
          </a:prstGeom>
          <a:noFill/>
        </p:spPr>
        <p:txBody>
          <a:bodyPr wrap="square">
            <a:spAutoFit/>
          </a:bodyPr>
          <a:lstStyle/>
          <a:p>
            <a:pPr>
              <a:lnSpc>
                <a:spcPct val="120000"/>
              </a:lnSpc>
            </a:pPr>
            <a:r>
              <a:rPr lang="zh-CN" altLang="en-US" sz="1800" dirty="0">
                <a:solidFill>
                  <a:schemeClr val="accent1"/>
                </a:solidFill>
                <a:latin typeface="微软雅黑" panose="020B0503020204020204" pitchFamily="34" charset="-122"/>
                <a:ea typeface="微软雅黑" panose="020B0503020204020204" pitchFamily="34" charset="-122"/>
              </a:rPr>
              <a:t>世界光伏组件在</a:t>
            </a:r>
            <a:r>
              <a:rPr lang="en-US" altLang="zh-CN" sz="1800" dirty="0">
                <a:solidFill>
                  <a:schemeClr val="accent1"/>
                </a:solidFill>
                <a:latin typeface="微软雅黑" panose="020B0503020204020204" pitchFamily="34" charset="-122"/>
                <a:ea typeface="微软雅黑" panose="020B0503020204020204" pitchFamily="34" charset="-122"/>
              </a:rPr>
              <a:t>1990</a:t>
            </a:r>
            <a:r>
              <a:rPr lang="zh-CN" altLang="en-US" sz="1800" dirty="0">
                <a:solidFill>
                  <a:schemeClr val="accent1"/>
                </a:solidFill>
                <a:latin typeface="微软雅黑" panose="020B0503020204020204" pitchFamily="34" charset="-122"/>
                <a:ea typeface="微软雅黑" panose="020B0503020204020204" pitchFamily="34" charset="-122"/>
              </a:rPr>
              <a:t>年</a:t>
            </a:r>
            <a:r>
              <a:rPr lang="en-US" altLang="zh-CN" sz="1800" dirty="0">
                <a:solidFill>
                  <a:schemeClr val="accent1"/>
                </a:solidFill>
                <a:latin typeface="微软雅黑" panose="020B0503020204020204" pitchFamily="34" charset="-122"/>
                <a:ea typeface="微软雅黑" panose="020B0503020204020204" pitchFamily="34" charset="-122"/>
              </a:rPr>
              <a:t>—2005</a:t>
            </a:r>
            <a:r>
              <a:rPr lang="zh-CN" altLang="en-US" sz="1800" dirty="0">
                <a:solidFill>
                  <a:schemeClr val="accent1"/>
                </a:solidFill>
                <a:latin typeface="微软雅黑" panose="020B0503020204020204" pitchFamily="34" charset="-122"/>
                <a:ea typeface="微软雅黑" panose="020B0503020204020204" pitchFamily="34" charset="-122"/>
              </a:rPr>
              <a:t>年年平均增长率约</a:t>
            </a:r>
            <a:r>
              <a:rPr lang="en-US" altLang="zh-CN" sz="1800" dirty="0">
                <a:solidFill>
                  <a:schemeClr val="accent1"/>
                </a:solidFill>
                <a:latin typeface="微软雅黑" panose="020B0503020204020204" pitchFamily="34" charset="-122"/>
                <a:ea typeface="微软雅黑" panose="020B0503020204020204" pitchFamily="34" charset="-122"/>
              </a:rPr>
              <a:t>15%</a:t>
            </a:r>
            <a:r>
              <a:rPr lang="zh-CN" altLang="en-US" sz="1800" dirty="0">
                <a:solidFill>
                  <a:schemeClr val="accent1"/>
                </a:solidFill>
                <a:latin typeface="微软雅黑" panose="020B0503020204020204" pitchFamily="34" charset="-122"/>
                <a:ea typeface="微软雅黑" panose="020B0503020204020204" pitchFamily="34" charset="-122"/>
              </a:rPr>
              <a:t>。</a:t>
            </a:r>
            <a:endParaRPr lang="en-US" altLang="zh-CN" sz="1800" dirty="0">
              <a:solidFill>
                <a:schemeClr val="accent1"/>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3843755" y="4996812"/>
            <a:ext cx="6096000" cy="401777"/>
          </a:xfrm>
          <a:prstGeom prst="rect">
            <a:avLst/>
          </a:prstGeom>
          <a:noFill/>
        </p:spPr>
        <p:txBody>
          <a:bodyPr wrap="square">
            <a:spAutoFit/>
          </a:bodyPr>
          <a:lstStyle/>
          <a:p>
            <a:pPr>
              <a:lnSpc>
                <a:spcPct val="120000"/>
              </a:lnSpc>
            </a:pPr>
            <a:r>
              <a:rPr lang="en-US" altLang="zh-CN" sz="1800" dirty="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世纪</a:t>
            </a:r>
            <a:r>
              <a:rPr lang="en-US" altLang="zh-CN" sz="1800" dirty="0">
                <a:solidFill>
                  <a:schemeClr val="tx1">
                    <a:lumMod val="65000"/>
                    <a:lumOff val="35000"/>
                  </a:schemeClr>
                </a:solidFill>
                <a:latin typeface="微软雅黑" panose="020B0503020204020204" pitchFamily="34" charset="-122"/>
                <a:ea typeface="微软雅黑" panose="020B0503020204020204" pitchFamily="34" charset="-122"/>
              </a:rPr>
              <a:t>90</a:t>
            </a: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年代后期，发展更加迅速。</a:t>
            </a:r>
            <a:endParaRPr lang="en-US" altLang="zh-CN"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nodeType="afterGroup">
                            <p:stCondLst>
                              <p:cond delay="500"/>
                            </p:stCondLst>
                            <p:childTnLst>
                              <p:par>
                                <p:cTn id="9" presetID="10" presetClass="entr" presetSubtype="0" dur="5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500"/>
                                        <p:tgtEl>
                                          <p:spTgt spid="48"/>
                                        </p:tgtEl>
                                      </p:cBhvr>
                                    </p:animEffect>
                                  </p:childTnLst>
                                </p:cTn>
                              </p:par>
                            </p:childTnLst>
                          </p:cTn>
                        </p:par>
                        <p:par>
                          <p:cTn id="28" fill="hold" nodeType="afterGroup">
                            <p:stCondLst>
                              <p:cond delay="3000"/>
                            </p:stCondLst>
                            <p:childTnLst>
                              <p:par>
                                <p:cTn id="29" presetID="10" presetClass="entr" presetSubtype="0" dur="500"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childTnLst>
                          </p:cTn>
                        </p:par>
                        <p:par>
                          <p:cTn id="32" fill="hold" nodeType="afterGroup">
                            <p:stCondLst>
                              <p:cond delay="3500"/>
                            </p:stCondLst>
                            <p:childTnLst>
                              <p:par>
                                <p:cTn id="33" presetID="10" presetClass="entr" presetSubtype="0" dur="500"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500"/>
                                        <p:tgtEl>
                                          <p:spTgt spid="53"/>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nodeType="afterGroup">
                            <p:stCondLst>
                              <p:cond delay="4500"/>
                            </p:stCondLst>
                            <p:childTnLst>
                              <p:par>
                                <p:cTn id="41" presetID="10" presetClass="entr" presetSubtype="0" dur="50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nodeType="afterGroup">
                            <p:stCondLst>
                              <p:cond delay="5000"/>
                            </p:stCondLst>
                            <p:childTnLst>
                              <p:par>
                                <p:cTn id="45" presetID="10" presetClass="entr" presetSubtype="0" dur="500"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500"/>
                                        <p:tgtEl>
                                          <p:spTgt spid="54"/>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nodeType="afterGroup">
                            <p:stCondLst>
                              <p:cond delay="6000"/>
                            </p:stCondLst>
                            <p:childTnLst>
                              <p:par>
                                <p:cTn id="53" presetID="10" presetClass="entr" presetSubtype="0" dur="5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500"/>
                                        <p:tgtEl>
                                          <p:spTgt spid="59"/>
                                        </p:tgtEl>
                                      </p:cBhvr>
                                    </p:animEffect>
                                  </p:childTnLst>
                                </p:cTn>
                              </p:par>
                            </p:childTnLst>
                          </p:cTn>
                        </p:par>
                        <p:par>
                          <p:cTn id="56" fill="hold" nodeType="afterGroup">
                            <p:stCondLst>
                              <p:cond delay="6500"/>
                            </p:stCondLst>
                            <p:childTnLst>
                              <p:par>
                                <p:cTn id="57" presetID="10" presetClass="entr" presetSubtype="0" dur="500"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fade">
                                      <p:cBhvr>
                                        <p:cTn id="59" dur="500"/>
                                        <p:tgtEl>
                                          <p:spTgt spid="56"/>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childTnLst>
                          </p:cTn>
                        </p:par>
                        <p:par>
                          <p:cTn id="64" fill="hold" nodeType="afterGroup">
                            <p:stCondLst>
                              <p:cond delay="7500"/>
                            </p:stCondLst>
                            <p:childTnLst>
                              <p:par>
                                <p:cTn id="65" presetID="10" presetClass="entr" presetSubtype="0" dur="50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9" grpId="0"/>
      <p:bldP spid="49" grpId="0" animBg="1"/>
      <p:bldP spid="50" grpId="0" animBg="1"/>
      <p:bldP spid="51" grpId="0" animBg="1"/>
      <p:bldP spid="13" grpId="0"/>
      <p:bldP spid="14" grpId="0"/>
      <p:bldP spid="15" grpId="0"/>
      <p:bldP spid="48" grpId="0"/>
      <p:bldP spid="52" grpId="0"/>
      <p:bldP spid="53" grpId="0"/>
      <p:bldP spid="59" grpId="0" animBg="1"/>
      <p:bldP spid="54" grpId="0"/>
      <p:bldP spid="56"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rcRect l="41814" t="36897" r="6888" b="19821"/>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8" name="矩形 7"/>
          <p:cNvSpPr/>
          <p:nvPr/>
        </p:nvSpPr>
        <p:spPr>
          <a:xfrm>
            <a:off x="0" y="0"/>
            <a:ext cx="12192000" cy="6858000"/>
          </a:xfrm>
          <a:prstGeom prst="rect">
            <a:avLst/>
          </a:prstGeom>
          <a:solidFill>
            <a:schemeClr val="bg1">
              <a:alpha val="95000"/>
            </a:schemeClr>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6589977" y="5559761"/>
            <a:ext cx="2413000" cy="914400"/>
            <a:chOff x="7060714" y="5633977"/>
            <a:chExt cx="2413000" cy="914400"/>
          </a:xfrm>
        </p:grpSpPr>
        <p:sp>
          <p:nvSpPr>
            <p:cNvPr id="10" name="矩形: 圆角 9"/>
            <p:cNvSpPr/>
            <p:nvPr/>
          </p:nvSpPr>
          <p:spPr>
            <a:xfrm>
              <a:off x="7082509" y="5633977"/>
              <a:ext cx="2347123" cy="914400"/>
            </a:xfrm>
            <a:prstGeom prst="roundRect">
              <a:avLst>
                <a:gd name="adj" fmla="val 50000"/>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7060714" y="5842774"/>
              <a:ext cx="24130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微软雅黑" panose="020B0503020204020204" pitchFamily="34" charset="-122"/>
                  <a:ea typeface="微软雅黑" panose="020B0503020204020204" pitchFamily="34" charset="-122"/>
                </a:rPr>
                <a:t>现状与趋势</a:t>
              </a:r>
            </a:p>
          </p:txBody>
        </p:sp>
      </p:grpSp>
      <p:sp>
        <p:nvSpPr>
          <p:cNvPr id="20"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发展过程</a:t>
            </a:r>
          </a:p>
        </p:txBody>
      </p:sp>
      <p:sp>
        <p:nvSpPr>
          <p:cNvPr id="21" name="平行四边形 20"/>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22" name="椭圆 21"/>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27" name="任意多边形: 形状 26"/>
          <p:cNvSpPr/>
          <p:nvPr/>
        </p:nvSpPr>
        <p:spPr>
          <a:xfrm>
            <a:off x="-254643" y="2095018"/>
            <a:ext cx="12836324" cy="4143736"/>
          </a:xfrm>
          <a:custGeom>
            <a:avLst/>
            <a:gdLst>
              <a:gd name="connsiteX0" fmla="*/ 12836324 w 12836324"/>
              <a:gd name="connsiteY0" fmla="*/ 4143736 h 4143736"/>
              <a:gd name="connsiteX1" fmla="*/ 12037671 w 12836324"/>
              <a:gd name="connsiteY1" fmla="*/ 4062714 h 4143736"/>
              <a:gd name="connsiteX2" fmla="*/ 11482086 w 12836324"/>
              <a:gd name="connsiteY2" fmla="*/ 3657600 h 4143736"/>
              <a:gd name="connsiteX3" fmla="*/ 9919504 w 12836324"/>
              <a:gd name="connsiteY3" fmla="*/ 3530278 h 4143736"/>
              <a:gd name="connsiteX4" fmla="*/ 9236597 w 12836324"/>
              <a:gd name="connsiteY4" fmla="*/ 2685326 h 4143736"/>
              <a:gd name="connsiteX5" fmla="*/ 6956385 w 12836324"/>
              <a:gd name="connsiteY5" fmla="*/ 2662177 h 4143736"/>
              <a:gd name="connsiteX6" fmla="*/ 6551271 w 12836324"/>
              <a:gd name="connsiteY6" fmla="*/ 1932972 h 4143736"/>
              <a:gd name="connsiteX7" fmla="*/ 4271058 w 12836324"/>
              <a:gd name="connsiteY7" fmla="*/ 1736202 h 4143736"/>
              <a:gd name="connsiteX8" fmla="*/ 3819646 w 12836324"/>
              <a:gd name="connsiteY8" fmla="*/ 335666 h 4143736"/>
              <a:gd name="connsiteX9" fmla="*/ 1041721 w 12836324"/>
              <a:gd name="connsiteY9" fmla="*/ 92597 h 4143736"/>
              <a:gd name="connsiteX10" fmla="*/ 0 w 12836324"/>
              <a:gd name="connsiteY10" fmla="*/ 0 h 414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36324" h="4143736">
                <a:moveTo>
                  <a:pt x="12836324" y="4143736"/>
                </a:moveTo>
                <a:cubicBezTo>
                  <a:pt x="12549850" y="4143736"/>
                  <a:pt x="12263377" y="4143737"/>
                  <a:pt x="12037671" y="4062714"/>
                </a:cubicBezTo>
                <a:cubicBezTo>
                  <a:pt x="11811965" y="3981691"/>
                  <a:pt x="11835114" y="3746339"/>
                  <a:pt x="11482086" y="3657600"/>
                </a:cubicBezTo>
                <a:cubicBezTo>
                  <a:pt x="11129058" y="3568861"/>
                  <a:pt x="10293752" y="3692324"/>
                  <a:pt x="9919504" y="3530278"/>
                </a:cubicBezTo>
                <a:cubicBezTo>
                  <a:pt x="9545256" y="3368232"/>
                  <a:pt x="9730450" y="2830009"/>
                  <a:pt x="9236597" y="2685326"/>
                </a:cubicBezTo>
                <a:cubicBezTo>
                  <a:pt x="8742744" y="2540643"/>
                  <a:pt x="7403939" y="2787569"/>
                  <a:pt x="6956385" y="2662177"/>
                </a:cubicBezTo>
                <a:cubicBezTo>
                  <a:pt x="6508831" y="2536785"/>
                  <a:pt x="6998825" y="2087301"/>
                  <a:pt x="6551271" y="1932972"/>
                </a:cubicBezTo>
                <a:cubicBezTo>
                  <a:pt x="6103716" y="1778643"/>
                  <a:pt x="4726329" y="2002420"/>
                  <a:pt x="4271058" y="1736202"/>
                </a:cubicBezTo>
                <a:cubicBezTo>
                  <a:pt x="3815787" y="1469984"/>
                  <a:pt x="4357869" y="609600"/>
                  <a:pt x="3819646" y="335666"/>
                </a:cubicBezTo>
                <a:cubicBezTo>
                  <a:pt x="3281423" y="61732"/>
                  <a:pt x="1041721" y="92597"/>
                  <a:pt x="1041721" y="92597"/>
                </a:cubicBezTo>
                <a:lnTo>
                  <a:pt x="0" y="0"/>
                </a:lnTo>
              </a:path>
            </a:pathLst>
          </a:custGeom>
          <a:noFill/>
          <a:ln w="666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28" name="组合 27"/>
          <p:cNvGrpSpPr/>
          <p:nvPr/>
        </p:nvGrpSpPr>
        <p:grpSpPr>
          <a:xfrm>
            <a:off x="8944650" y="1929131"/>
            <a:ext cx="267498" cy="3019765"/>
            <a:chOff x="10191926" y="2849880"/>
            <a:chExt cx="267498" cy="3019765"/>
          </a:xfrm>
        </p:grpSpPr>
        <p:grpSp>
          <p:nvGrpSpPr>
            <p:cNvPr id="29" name="组合 28"/>
            <p:cNvGrpSpPr/>
            <p:nvPr/>
          </p:nvGrpSpPr>
          <p:grpSpPr>
            <a:xfrm>
              <a:off x="10191926" y="5602147"/>
              <a:ext cx="267498" cy="267498"/>
              <a:chOff x="10191926" y="5602147"/>
              <a:chExt cx="267498" cy="267498"/>
            </a:xfrm>
          </p:grpSpPr>
          <p:sp>
            <p:nvSpPr>
              <p:cNvPr id="31" name="椭圆 30"/>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2" name="椭圆 31"/>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30" name="直接连接符 29"/>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382087" y="1474648"/>
            <a:ext cx="267498" cy="3019765"/>
            <a:chOff x="10191926" y="2849880"/>
            <a:chExt cx="267498" cy="3019765"/>
          </a:xfrm>
        </p:grpSpPr>
        <p:grpSp>
          <p:nvGrpSpPr>
            <p:cNvPr id="34" name="组合 33"/>
            <p:cNvGrpSpPr/>
            <p:nvPr/>
          </p:nvGrpSpPr>
          <p:grpSpPr>
            <a:xfrm>
              <a:off x="10191926" y="5602147"/>
              <a:ext cx="267498" cy="267498"/>
              <a:chOff x="10191926" y="5602147"/>
              <a:chExt cx="267498" cy="267498"/>
            </a:xfrm>
          </p:grpSpPr>
          <p:sp>
            <p:nvSpPr>
              <p:cNvPr id="36" name="椭圆 35"/>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7" name="椭圆 36"/>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flipV="1">
            <a:off x="5214077" y="3832598"/>
            <a:ext cx="267498" cy="2657102"/>
            <a:chOff x="10191926" y="3212543"/>
            <a:chExt cx="267498" cy="2657102"/>
          </a:xfrm>
        </p:grpSpPr>
        <p:grpSp>
          <p:nvGrpSpPr>
            <p:cNvPr id="39" name="组合 38"/>
            <p:cNvGrpSpPr/>
            <p:nvPr/>
          </p:nvGrpSpPr>
          <p:grpSpPr>
            <a:xfrm>
              <a:off x="10191926" y="5602147"/>
              <a:ext cx="267498" cy="267498"/>
              <a:chOff x="10191926" y="5602147"/>
              <a:chExt cx="267498" cy="267498"/>
            </a:xfrm>
          </p:grpSpPr>
          <p:sp>
            <p:nvSpPr>
              <p:cNvPr id="41" name="椭圆 40"/>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2" name="椭圆 41"/>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40" name="直接连接符 39"/>
            <p:cNvCxnSpPr/>
            <p:nvPr/>
          </p:nvCxnSpPr>
          <p:spPr>
            <a:xfrm flipH="1" flipV="1">
              <a:off x="10303390" y="3212543"/>
              <a:ext cx="0" cy="2389604"/>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flipV="1">
            <a:off x="2782803" y="2131364"/>
            <a:ext cx="267498" cy="3048645"/>
            <a:chOff x="10191926" y="2821000"/>
            <a:chExt cx="267498" cy="3048645"/>
          </a:xfrm>
        </p:grpSpPr>
        <p:grpSp>
          <p:nvGrpSpPr>
            <p:cNvPr id="44" name="组合 43"/>
            <p:cNvGrpSpPr/>
            <p:nvPr/>
          </p:nvGrpSpPr>
          <p:grpSpPr>
            <a:xfrm>
              <a:off x="10191926" y="5602147"/>
              <a:ext cx="267498" cy="267498"/>
              <a:chOff x="10191926" y="5602147"/>
              <a:chExt cx="267498" cy="267498"/>
            </a:xfrm>
          </p:grpSpPr>
          <p:sp>
            <p:nvSpPr>
              <p:cNvPr id="46" name="椭圆 45"/>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7" name="椭圆 46"/>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45" name="直接连接符 44"/>
            <p:cNvCxnSpPr/>
            <p:nvPr/>
          </p:nvCxnSpPr>
          <p:spPr>
            <a:xfrm flipH="1" flipV="1">
              <a:off x="10303390" y="2821000"/>
              <a:ext cx="0" cy="278114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53" name="文本框 52"/>
          <p:cNvSpPr txBox="1"/>
          <p:nvPr/>
        </p:nvSpPr>
        <p:spPr>
          <a:xfrm>
            <a:off x="9078399" y="1929131"/>
            <a:ext cx="1415772" cy="369332"/>
          </a:xfrm>
          <a:prstGeom prst="rect">
            <a:avLst/>
          </a:prstGeom>
          <a:noFill/>
        </p:spPr>
        <p:txBody>
          <a:bodyPr wrap="none">
            <a:spAutoFit/>
          </a:bodyPr>
          <a:lstStyle>
            <a:defPPr>
              <a:defRPr lang="zh-CN"/>
            </a:defPPr>
            <a:lvl1pPr>
              <a:defRPr>
                <a:solidFill>
                  <a:schemeClr val="accent1"/>
                </a:solidFill>
                <a:latin typeface="+mn-ea"/>
              </a:defRPr>
            </a:lvl1pPr>
          </a:lstStyle>
          <a:p>
            <a:r>
              <a:rPr lang="zh-CN" altLang="en-US" dirty="0">
                <a:latin typeface="微软雅黑" panose="020B0503020204020204" pitchFamily="34" charset="-122"/>
                <a:ea typeface="微软雅黑" panose="020B0503020204020204" pitchFamily="34" charset="-122"/>
              </a:rPr>
              <a:t>自</a:t>
            </a:r>
            <a:r>
              <a:rPr lang="en-US" altLang="zh-CN" dirty="0">
                <a:latin typeface="微软雅黑" panose="020B0503020204020204" pitchFamily="34" charset="-122"/>
                <a:ea typeface="微软雅黑" panose="020B0503020204020204" pitchFamily="34" charset="-122"/>
              </a:rPr>
              <a:t>2013</a:t>
            </a:r>
            <a:r>
              <a:rPr lang="zh-CN" altLang="en-US" dirty="0">
                <a:latin typeface="微软雅黑" panose="020B0503020204020204" pitchFamily="34" charset="-122"/>
                <a:ea typeface="微软雅黑" panose="020B0503020204020204" pitchFamily="34" charset="-122"/>
              </a:rPr>
              <a:t>年起</a:t>
            </a:r>
          </a:p>
        </p:txBody>
      </p:sp>
      <p:sp>
        <p:nvSpPr>
          <p:cNvPr id="14" name="矩形 13"/>
          <p:cNvSpPr/>
          <p:nvPr/>
        </p:nvSpPr>
        <p:spPr>
          <a:xfrm>
            <a:off x="9088541" y="2359001"/>
            <a:ext cx="2257646" cy="1184683"/>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光伏发电连续</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年新增装机容量超过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1000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万千瓦；截至</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年底，光伏发电累计装机容量达到约</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4300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万千瓦，超过德国成为全球第一。</a:t>
            </a:r>
          </a:p>
        </p:txBody>
      </p:sp>
      <p:sp>
        <p:nvSpPr>
          <p:cNvPr id="12" name="矩形 11"/>
          <p:cNvSpPr/>
          <p:nvPr/>
        </p:nvSpPr>
        <p:spPr>
          <a:xfrm>
            <a:off x="848845" y="3963598"/>
            <a:ext cx="2039883" cy="1184683"/>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安徽省来安县全面启动乡村光伏发电项目，</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个美好乡村“空壳村”装机容量为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60KW</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以上的光伏电站进入招标程序。</a:t>
            </a:r>
          </a:p>
        </p:txBody>
      </p:sp>
      <p:sp>
        <p:nvSpPr>
          <p:cNvPr id="13" name="矩形 12"/>
          <p:cNvSpPr/>
          <p:nvPr/>
        </p:nvSpPr>
        <p:spPr>
          <a:xfrm>
            <a:off x="3295620" y="5524758"/>
            <a:ext cx="2029921" cy="963084"/>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全国新增光伏发电装机容量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773</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万千瓦，截至</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月底，全国光伏发电装机容量达到</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3578</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万千瓦。</a:t>
            </a:r>
          </a:p>
        </p:txBody>
      </p:sp>
      <p:sp>
        <p:nvSpPr>
          <p:cNvPr id="15" name="矩形 14"/>
          <p:cNvSpPr/>
          <p:nvPr/>
        </p:nvSpPr>
        <p:spPr>
          <a:xfrm>
            <a:off x="6514164" y="1865813"/>
            <a:ext cx="2066702" cy="963084"/>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国家能源局数据显示，光伏电池及组件出口量达到</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2500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万千瓦以上，出口额达到</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144</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亿美元。</a:t>
            </a:r>
          </a:p>
        </p:txBody>
      </p:sp>
      <p:sp>
        <p:nvSpPr>
          <p:cNvPr id="49" name="文本框 48"/>
          <p:cNvSpPr txBox="1"/>
          <p:nvPr/>
        </p:nvSpPr>
        <p:spPr>
          <a:xfrm>
            <a:off x="1473410" y="3531063"/>
            <a:ext cx="1463862" cy="369332"/>
          </a:xfrm>
          <a:prstGeom prst="rect">
            <a:avLst/>
          </a:prstGeom>
          <a:noFill/>
        </p:spPr>
        <p:txBody>
          <a:bodyPr wrap="none">
            <a:spAutoFit/>
          </a:bodyPr>
          <a:lstStyle>
            <a:defPPr>
              <a:defRPr lang="zh-CN"/>
            </a:defPPr>
            <a:lvl1pPr>
              <a:defRPr>
                <a:solidFill>
                  <a:schemeClr val="accent1"/>
                </a:solidFill>
                <a:latin typeface="+mn-ea"/>
              </a:defRPr>
            </a:lvl1pPr>
          </a:lstStyle>
          <a:p>
            <a:pPr algn="r"/>
            <a:r>
              <a:rPr lang="en-US" altLang="zh-CN" dirty="0">
                <a:latin typeface="微软雅黑" panose="020B0503020204020204" pitchFamily="34" charset="-122"/>
                <a:ea typeface="微软雅黑" panose="020B0503020204020204" pitchFamily="34" charset="-122"/>
              </a:rPr>
              <a:t>2015</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11</a:t>
            </a:r>
            <a:r>
              <a:rPr lang="zh-CN" altLang="en-US" dirty="0">
                <a:latin typeface="微软雅黑" panose="020B0503020204020204" pitchFamily="34" charset="-122"/>
                <a:ea typeface="微软雅黑" panose="020B0503020204020204" pitchFamily="34" charset="-122"/>
              </a:rPr>
              <a:t>月</a:t>
            </a:r>
          </a:p>
        </p:txBody>
      </p:sp>
      <p:sp>
        <p:nvSpPr>
          <p:cNvPr id="51" name="文本框 50"/>
          <p:cNvSpPr txBox="1"/>
          <p:nvPr/>
        </p:nvSpPr>
        <p:spPr>
          <a:xfrm>
            <a:off x="3776719" y="5092223"/>
            <a:ext cx="1548822" cy="369332"/>
          </a:xfrm>
          <a:prstGeom prst="rect">
            <a:avLst/>
          </a:prstGeom>
          <a:noFill/>
        </p:spPr>
        <p:txBody>
          <a:bodyPr wrap="none">
            <a:spAutoFit/>
          </a:bodyPr>
          <a:lstStyle>
            <a:defPPr>
              <a:defRPr lang="zh-CN"/>
            </a:defPPr>
            <a:lvl1pPr>
              <a:defRPr>
                <a:solidFill>
                  <a:schemeClr val="accent1"/>
                </a:solidFill>
                <a:latin typeface="+mn-ea"/>
              </a:defRPr>
            </a:lvl1pPr>
          </a:lstStyle>
          <a:p>
            <a:pPr algn="r"/>
            <a:r>
              <a:rPr lang="en-US" altLang="zh-CN" dirty="0">
                <a:latin typeface="微软雅黑" panose="020B0503020204020204" pitchFamily="34" charset="-122"/>
                <a:ea typeface="微软雅黑" panose="020B0503020204020204" pitchFamily="34" charset="-122"/>
              </a:rPr>
              <a:t>2015</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1-6</a:t>
            </a:r>
            <a:r>
              <a:rPr lang="zh-CN" altLang="en-US" dirty="0">
                <a:latin typeface="微软雅黑" panose="020B0503020204020204" pitchFamily="34" charset="-122"/>
                <a:ea typeface="微软雅黑" panose="020B0503020204020204" pitchFamily="34" charset="-122"/>
              </a:rPr>
              <a:t>月</a:t>
            </a:r>
          </a:p>
        </p:txBody>
      </p:sp>
      <p:sp>
        <p:nvSpPr>
          <p:cNvPr id="55" name="文本框 54"/>
          <p:cNvSpPr txBox="1"/>
          <p:nvPr/>
        </p:nvSpPr>
        <p:spPr>
          <a:xfrm>
            <a:off x="6514164" y="1435404"/>
            <a:ext cx="960519" cy="369332"/>
          </a:xfrm>
          <a:prstGeom prst="rect">
            <a:avLst/>
          </a:prstGeom>
          <a:noFill/>
        </p:spPr>
        <p:txBody>
          <a:bodyPr wrap="none">
            <a:spAutoFit/>
          </a:bodyPr>
          <a:lstStyle>
            <a:defPPr>
              <a:defRPr lang="zh-CN"/>
            </a:defPPr>
            <a:lvl1pPr>
              <a:defRPr>
                <a:solidFill>
                  <a:schemeClr val="accent1"/>
                </a:solidFill>
                <a:latin typeface="+mn-ea"/>
              </a:defRPr>
            </a:lvl1pPr>
          </a:lstStyle>
          <a:p>
            <a:r>
              <a:rPr lang="en-US" altLang="zh-CN" dirty="0">
                <a:latin typeface="微软雅黑" panose="020B0503020204020204" pitchFamily="34" charset="-122"/>
                <a:ea typeface="微软雅黑" panose="020B0503020204020204" pitchFamily="34" charset="-122"/>
              </a:rPr>
              <a:t>2015</a:t>
            </a:r>
            <a:r>
              <a:rPr lang="zh-CN" altLang="en-US" dirty="0">
                <a:latin typeface="微软雅黑" panose="020B0503020204020204" pitchFamily="34" charset="-122"/>
                <a:ea typeface="微软雅黑" panose="020B0503020204020204" pitchFamily="34" charset="-122"/>
              </a:rPr>
              <a:t>年</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nodeType="afterGroup">
                            <p:stCondLst>
                              <p:cond delay="500"/>
                            </p:stCondLst>
                            <p:childTnLst>
                              <p:par>
                                <p:cTn id="9" presetID="10" presetClass="entr" presetSubtype="0" dur="50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22" presetClass="entr" presetSubtype="4" dur="50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500"/>
                                        <p:tgtEl>
                                          <p:spTgt spid="27"/>
                                        </p:tgtEl>
                                      </p:cBhvr>
                                    </p:animEffect>
                                  </p:childTnLst>
                                </p:cTn>
                              </p:par>
                            </p:childTnLst>
                          </p:cTn>
                        </p:par>
                        <p:par>
                          <p:cTn id="16" fill="hold" nodeType="afterGroup">
                            <p:stCondLst>
                              <p:cond delay="1500"/>
                            </p:stCondLst>
                            <p:childTnLst>
                              <p:par>
                                <p:cTn id="17" presetID="22" presetClass="entr" presetSubtype="4" dur="50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fade">
                                      <p:cBhvr>
                                        <p:cTn id="23" dur="500"/>
                                        <p:tgtEl>
                                          <p:spTgt spid="53"/>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nodeType="afterGroup">
                            <p:stCondLst>
                              <p:cond delay="3000"/>
                            </p:stCondLst>
                            <p:childTnLst>
                              <p:par>
                                <p:cTn id="29" presetID="22" presetClass="entr" presetSubtype="4" dur="50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down)">
                                      <p:cBhvr>
                                        <p:cTn id="31" dur="500"/>
                                        <p:tgtEl>
                                          <p:spTgt spid="33"/>
                                        </p:tgtEl>
                                      </p:cBhvr>
                                    </p:animEffect>
                                  </p:childTnLst>
                                </p:cTn>
                              </p:par>
                            </p:childTnLst>
                          </p:cTn>
                        </p:par>
                        <p:par>
                          <p:cTn id="32" fill="hold" nodeType="afterGroup">
                            <p:stCondLst>
                              <p:cond delay="3500"/>
                            </p:stCondLst>
                            <p:childTnLst>
                              <p:par>
                                <p:cTn id="33" presetID="10" presetClass="entr" presetSubtype="0" dur="500"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nodeType="afterGroup">
                            <p:stCondLst>
                              <p:cond delay="4500"/>
                            </p:stCondLst>
                            <p:childTnLst>
                              <p:par>
                                <p:cTn id="41" presetID="22" presetClass="entr" presetSubtype="1" dur="50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up)">
                                      <p:cBhvr>
                                        <p:cTn id="43" dur="500"/>
                                        <p:tgtEl>
                                          <p:spTgt spid="38"/>
                                        </p:tgtEl>
                                      </p:cBhvr>
                                    </p:animEffect>
                                  </p:childTnLst>
                                </p:cTn>
                              </p:par>
                            </p:childTnLst>
                          </p:cTn>
                        </p:par>
                        <p:par>
                          <p:cTn id="44" fill="hold" nodeType="afterGroup">
                            <p:stCondLst>
                              <p:cond delay="5000"/>
                            </p:stCondLst>
                            <p:childTnLst>
                              <p:par>
                                <p:cTn id="45" presetID="10" presetClass="entr" presetSubtype="0" dur="500"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fade">
                                      <p:cBhvr>
                                        <p:cTn id="47" dur="500"/>
                                        <p:tgtEl>
                                          <p:spTgt spid="51"/>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nodeType="afterGroup">
                            <p:stCondLst>
                              <p:cond delay="6000"/>
                            </p:stCondLst>
                            <p:childTnLst>
                              <p:par>
                                <p:cTn id="53" presetID="22" presetClass="entr" presetSubtype="1" dur="500"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up)">
                                      <p:cBhvr>
                                        <p:cTn id="55" dur="500"/>
                                        <p:tgtEl>
                                          <p:spTgt spid="43"/>
                                        </p:tgtEl>
                                      </p:cBhvr>
                                    </p:animEffect>
                                  </p:childTnLst>
                                </p:cTn>
                              </p:par>
                            </p:childTnLst>
                          </p:cTn>
                        </p:par>
                        <p:par>
                          <p:cTn id="56" fill="hold" nodeType="afterGroup">
                            <p:stCondLst>
                              <p:cond delay="6500"/>
                            </p:stCondLst>
                            <p:childTnLst>
                              <p:par>
                                <p:cTn id="57" presetID="10" presetClass="entr" presetSubtype="0" dur="500" fill="hold" grpId="0" nodeType="after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7" grpId="0" animBg="1"/>
      <p:bldP spid="53" grpId="0"/>
      <p:bldP spid="14" grpId="0"/>
      <p:bldP spid="12" grpId="0"/>
      <p:bldP spid="13" grpId="0"/>
      <p:bldP spid="15" grpId="0"/>
      <p:bldP spid="49" grpId="0"/>
      <p:bldP spid="51"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l="41814" t="36897" r="6888" b="19821"/>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3" name="矩形 2"/>
          <p:cNvSpPr/>
          <p:nvPr/>
        </p:nvSpPr>
        <p:spPr>
          <a:xfrm>
            <a:off x="0" y="0"/>
            <a:ext cx="12192000" cy="6858000"/>
          </a:xfrm>
          <a:prstGeom prst="rect">
            <a:avLst/>
          </a:prstGeom>
          <a:solidFill>
            <a:schemeClr val="bg1">
              <a:alpha val="95000"/>
            </a:schemeClr>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6589977" y="5559761"/>
            <a:ext cx="2413000" cy="914400"/>
            <a:chOff x="7060714" y="5633977"/>
            <a:chExt cx="2413000" cy="914400"/>
          </a:xfrm>
        </p:grpSpPr>
        <p:sp>
          <p:nvSpPr>
            <p:cNvPr id="7" name="矩形: 圆角 6"/>
            <p:cNvSpPr/>
            <p:nvPr/>
          </p:nvSpPr>
          <p:spPr>
            <a:xfrm>
              <a:off x="7082509" y="5633977"/>
              <a:ext cx="2347123" cy="914400"/>
            </a:xfrm>
            <a:prstGeom prst="roundRect">
              <a:avLst>
                <a:gd name="adj" fmla="val 50000"/>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矩形 7"/>
            <p:cNvSpPr/>
            <p:nvPr/>
          </p:nvSpPr>
          <p:spPr>
            <a:xfrm>
              <a:off x="7060714" y="5842774"/>
              <a:ext cx="2413000" cy="533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bg1"/>
                  </a:solidFill>
                  <a:latin typeface="微软雅黑" panose="020B0503020204020204" pitchFamily="34" charset="-122"/>
                  <a:ea typeface="微软雅黑" panose="020B0503020204020204" pitchFamily="34" charset="-122"/>
                </a:rPr>
                <a:t>现状与趋势</a:t>
              </a:r>
            </a:p>
          </p:txBody>
        </p:sp>
      </p:grpSp>
      <p:sp>
        <p:nvSpPr>
          <p:cNvPr id="9"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发展过程</a:t>
            </a:r>
          </a:p>
        </p:txBody>
      </p:sp>
      <p:sp>
        <p:nvSpPr>
          <p:cNvPr id="10" name="平行四边形 9"/>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椭圆 10"/>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6" name="任意多边形: 形状 15"/>
          <p:cNvSpPr/>
          <p:nvPr/>
        </p:nvSpPr>
        <p:spPr>
          <a:xfrm>
            <a:off x="-254643" y="2095018"/>
            <a:ext cx="12836324" cy="4143736"/>
          </a:xfrm>
          <a:custGeom>
            <a:avLst/>
            <a:gdLst>
              <a:gd name="connsiteX0" fmla="*/ 12836324 w 12836324"/>
              <a:gd name="connsiteY0" fmla="*/ 4143736 h 4143736"/>
              <a:gd name="connsiteX1" fmla="*/ 12037671 w 12836324"/>
              <a:gd name="connsiteY1" fmla="*/ 4062714 h 4143736"/>
              <a:gd name="connsiteX2" fmla="*/ 11482086 w 12836324"/>
              <a:gd name="connsiteY2" fmla="*/ 3657600 h 4143736"/>
              <a:gd name="connsiteX3" fmla="*/ 9919504 w 12836324"/>
              <a:gd name="connsiteY3" fmla="*/ 3530278 h 4143736"/>
              <a:gd name="connsiteX4" fmla="*/ 9236597 w 12836324"/>
              <a:gd name="connsiteY4" fmla="*/ 2685326 h 4143736"/>
              <a:gd name="connsiteX5" fmla="*/ 6956385 w 12836324"/>
              <a:gd name="connsiteY5" fmla="*/ 2662177 h 4143736"/>
              <a:gd name="connsiteX6" fmla="*/ 6551271 w 12836324"/>
              <a:gd name="connsiteY6" fmla="*/ 1932972 h 4143736"/>
              <a:gd name="connsiteX7" fmla="*/ 4271058 w 12836324"/>
              <a:gd name="connsiteY7" fmla="*/ 1736202 h 4143736"/>
              <a:gd name="connsiteX8" fmla="*/ 3819646 w 12836324"/>
              <a:gd name="connsiteY8" fmla="*/ 335666 h 4143736"/>
              <a:gd name="connsiteX9" fmla="*/ 1041721 w 12836324"/>
              <a:gd name="connsiteY9" fmla="*/ 92597 h 4143736"/>
              <a:gd name="connsiteX10" fmla="*/ 0 w 12836324"/>
              <a:gd name="connsiteY10" fmla="*/ 0 h 4143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36324" h="4143736">
                <a:moveTo>
                  <a:pt x="12836324" y="4143736"/>
                </a:moveTo>
                <a:cubicBezTo>
                  <a:pt x="12549850" y="4143736"/>
                  <a:pt x="12263377" y="4143737"/>
                  <a:pt x="12037671" y="4062714"/>
                </a:cubicBezTo>
                <a:cubicBezTo>
                  <a:pt x="11811965" y="3981691"/>
                  <a:pt x="11835114" y="3746339"/>
                  <a:pt x="11482086" y="3657600"/>
                </a:cubicBezTo>
                <a:cubicBezTo>
                  <a:pt x="11129058" y="3568861"/>
                  <a:pt x="10293752" y="3692324"/>
                  <a:pt x="9919504" y="3530278"/>
                </a:cubicBezTo>
                <a:cubicBezTo>
                  <a:pt x="9545256" y="3368232"/>
                  <a:pt x="9730450" y="2830009"/>
                  <a:pt x="9236597" y="2685326"/>
                </a:cubicBezTo>
                <a:cubicBezTo>
                  <a:pt x="8742744" y="2540643"/>
                  <a:pt x="7403939" y="2787569"/>
                  <a:pt x="6956385" y="2662177"/>
                </a:cubicBezTo>
                <a:cubicBezTo>
                  <a:pt x="6508831" y="2536785"/>
                  <a:pt x="6998825" y="2087301"/>
                  <a:pt x="6551271" y="1932972"/>
                </a:cubicBezTo>
                <a:cubicBezTo>
                  <a:pt x="6103716" y="1778643"/>
                  <a:pt x="4726329" y="2002420"/>
                  <a:pt x="4271058" y="1736202"/>
                </a:cubicBezTo>
                <a:cubicBezTo>
                  <a:pt x="3815787" y="1469984"/>
                  <a:pt x="4357869" y="609600"/>
                  <a:pt x="3819646" y="335666"/>
                </a:cubicBezTo>
                <a:cubicBezTo>
                  <a:pt x="3281423" y="61732"/>
                  <a:pt x="1041721" y="92597"/>
                  <a:pt x="1041721" y="92597"/>
                </a:cubicBezTo>
                <a:lnTo>
                  <a:pt x="0" y="0"/>
                </a:lnTo>
              </a:path>
            </a:pathLst>
          </a:custGeom>
          <a:noFill/>
          <a:ln w="6667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17" name="组合 16"/>
          <p:cNvGrpSpPr/>
          <p:nvPr/>
        </p:nvGrpSpPr>
        <p:grpSpPr>
          <a:xfrm>
            <a:off x="8948246" y="1929131"/>
            <a:ext cx="267498" cy="3019765"/>
            <a:chOff x="10191926" y="2849880"/>
            <a:chExt cx="267498" cy="3019765"/>
          </a:xfrm>
        </p:grpSpPr>
        <p:grpSp>
          <p:nvGrpSpPr>
            <p:cNvPr id="18" name="组合 17"/>
            <p:cNvGrpSpPr/>
            <p:nvPr/>
          </p:nvGrpSpPr>
          <p:grpSpPr>
            <a:xfrm>
              <a:off x="10191926" y="5602147"/>
              <a:ext cx="267498" cy="267498"/>
              <a:chOff x="10191926" y="5602147"/>
              <a:chExt cx="267498" cy="267498"/>
            </a:xfrm>
          </p:grpSpPr>
          <p:sp>
            <p:nvSpPr>
              <p:cNvPr id="20" name="椭圆 19"/>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1" name="椭圆 20"/>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19" name="直接连接符 18"/>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385683" y="1474648"/>
            <a:ext cx="267498" cy="3019765"/>
            <a:chOff x="10191926" y="2849880"/>
            <a:chExt cx="267498" cy="3019765"/>
          </a:xfrm>
        </p:grpSpPr>
        <p:grpSp>
          <p:nvGrpSpPr>
            <p:cNvPr id="23" name="组合 22"/>
            <p:cNvGrpSpPr/>
            <p:nvPr/>
          </p:nvGrpSpPr>
          <p:grpSpPr>
            <a:xfrm>
              <a:off x="10191926" y="5602147"/>
              <a:ext cx="267498" cy="267498"/>
              <a:chOff x="10191926" y="5602147"/>
              <a:chExt cx="267498" cy="267498"/>
            </a:xfrm>
          </p:grpSpPr>
          <p:sp>
            <p:nvSpPr>
              <p:cNvPr id="25" name="椭圆 24"/>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6" name="椭圆 25"/>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4" name="直接连接符 23"/>
            <p:cNvCxnSpPr/>
            <p:nvPr/>
          </p:nvCxnSpPr>
          <p:spPr>
            <a:xfrm flipH="1" flipV="1">
              <a:off x="10303390" y="2849880"/>
              <a:ext cx="0" cy="275226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flipV="1">
            <a:off x="5214077" y="3832598"/>
            <a:ext cx="267498" cy="2657102"/>
            <a:chOff x="10191926" y="3212543"/>
            <a:chExt cx="267498" cy="2657102"/>
          </a:xfrm>
        </p:grpSpPr>
        <p:grpSp>
          <p:nvGrpSpPr>
            <p:cNvPr id="28" name="组合 27"/>
            <p:cNvGrpSpPr/>
            <p:nvPr/>
          </p:nvGrpSpPr>
          <p:grpSpPr>
            <a:xfrm>
              <a:off x="10191926" y="5602147"/>
              <a:ext cx="267498" cy="267498"/>
              <a:chOff x="10191926" y="5602147"/>
              <a:chExt cx="267498" cy="267498"/>
            </a:xfrm>
          </p:grpSpPr>
          <p:sp>
            <p:nvSpPr>
              <p:cNvPr id="30" name="椭圆 29"/>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1" name="椭圆 30"/>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29" name="直接连接符 28"/>
            <p:cNvCxnSpPr/>
            <p:nvPr/>
          </p:nvCxnSpPr>
          <p:spPr>
            <a:xfrm flipH="1" flipV="1">
              <a:off x="10303390" y="3212543"/>
              <a:ext cx="0" cy="2389604"/>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2" name="组合 31"/>
          <p:cNvGrpSpPr/>
          <p:nvPr/>
        </p:nvGrpSpPr>
        <p:grpSpPr>
          <a:xfrm flipV="1">
            <a:off x="2782803" y="2131364"/>
            <a:ext cx="267498" cy="3048645"/>
            <a:chOff x="10191926" y="2821000"/>
            <a:chExt cx="267498" cy="3048645"/>
          </a:xfrm>
        </p:grpSpPr>
        <p:grpSp>
          <p:nvGrpSpPr>
            <p:cNvPr id="33" name="组合 32"/>
            <p:cNvGrpSpPr/>
            <p:nvPr/>
          </p:nvGrpSpPr>
          <p:grpSpPr>
            <a:xfrm>
              <a:off x="10191926" y="5602147"/>
              <a:ext cx="267498" cy="267498"/>
              <a:chOff x="10191926" y="5602147"/>
              <a:chExt cx="267498" cy="267498"/>
            </a:xfrm>
          </p:grpSpPr>
          <p:sp>
            <p:nvSpPr>
              <p:cNvPr id="35" name="椭圆 34"/>
              <p:cNvSpPr/>
              <p:nvPr/>
            </p:nvSpPr>
            <p:spPr>
              <a:xfrm>
                <a:off x="10191926" y="5602147"/>
                <a:ext cx="267498" cy="267498"/>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6" name="椭圆 35"/>
              <p:cNvSpPr/>
              <p:nvPr/>
            </p:nvSpPr>
            <p:spPr>
              <a:xfrm flipH="1">
                <a:off x="10255130" y="5665351"/>
                <a:ext cx="141090" cy="14109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cxnSp>
          <p:nvCxnSpPr>
            <p:cNvPr id="34" name="直接连接符 33"/>
            <p:cNvCxnSpPr/>
            <p:nvPr/>
          </p:nvCxnSpPr>
          <p:spPr>
            <a:xfrm flipH="1" flipV="1">
              <a:off x="10303390" y="2821000"/>
              <a:ext cx="0" cy="2781147"/>
            </a:xfrm>
            <a:prstGeom prst="line">
              <a:avLst/>
            </a:prstGeom>
            <a:ln w="25400" cap="rnd">
              <a:gradFill>
                <a:gsLst>
                  <a:gs pos="1000">
                    <a:schemeClr val="accent1">
                      <a:alpha val="0"/>
                    </a:schemeClr>
                  </a:gs>
                  <a:gs pos="100000">
                    <a:schemeClr val="accent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9088541" y="2359001"/>
            <a:ext cx="2257646" cy="963084"/>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全球光伏新增装机容量约为</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27.5GW</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，较上年的</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18.1GW</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相比，涨幅高达</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52%</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，全球累计安装量超过</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67GW</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13" name="矩形 12"/>
          <p:cNvSpPr/>
          <p:nvPr/>
        </p:nvSpPr>
        <p:spPr>
          <a:xfrm>
            <a:off x="6514164" y="1865812"/>
            <a:ext cx="2066702" cy="1185068"/>
          </a:xfrm>
          <a:prstGeom prst="rect">
            <a:avLst/>
          </a:prstGeom>
        </p:spPr>
        <p:txBody>
          <a:bodyPr wrap="square">
            <a:spAutoFit/>
          </a:bodyPr>
          <a:lstStyle/>
          <a:p>
            <a:pPr algn="just">
              <a:lnSpc>
                <a:spcPct val="12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年的光伏发电安装量比</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2010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年增长了约</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倍，电池产量达到</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20GW</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，约占全球的</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65%</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，中国是全球光伏发电安装量增长最快的国家。</a:t>
            </a:r>
          </a:p>
        </p:txBody>
      </p:sp>
      <p:sp>
        <p:nvSpPr>
          <p:cNvPr id="14" name="矩形 13"/>
          <p:cNvSpPr/>
          <p:nvPr/>
        </p:nvSpPr>
        <p:spPr>
          <a:xfrm>
            <a:off x="2846007" y="6149342"/>
            <a:ext cx="2457532" cy="298672"/>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全国累计光伏发电量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190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亿千瓦时。</a:t>
            </a:r>
          </a:p>
        </p:txBody>
      </p:sp>
      <p:sp>
        <p:nvSpPr>
          <p:cNvPr id="15" name="矩形 14"/>
          <p:cNvSpPr/>
          <p:nvPr/>
        </p:nvSpPr>
        <p:spPr>
          <a:xfrm>
            <a:off x="828754" y="3935866"/>
            <a:ext cx="2039883" cy="1181542"/>
          </a:xfrm>
          <a:prstGeom prst="rect">
            <a:avLst/>
          </a:prstGeom>
        </p:spPr>
        <p:txBody>
          <a:bodyPr wrap="square">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江苏省首个供电所光伏发电项目在南京市浦口区正式并网运行，农村居民也用上了“绿色电”。接下来光伏发电项目将在农村变电所推广。</a:t>
            </a:r>
          </a:p>
        </p:txBody>
      </p:sp>
      <p:sp>
        <p:nvSpPr>
          <p:cNvPr id="46" name="文本框 45"/>
          <p:cNvSpPr txBox="1"/>
          <p:nvPr/>
        </p:nvSpPr>
        <p:spPr>
          <a:xfrm>
            <a:off x="9078398" y="1929131"/>
            <a:ext cx="954107" cy="369332"/>
          </a:xfrm>
          <a:prstGeom prst="rect">
            <a:avLst/>
          </a:prstGeom>
          <a:noFill/>
        </p:spPr>
        <p:txBody>
          <a:bodyPr wrap="none">
            <a:spAutoFit/>
          </a:bodyPr>
          <a:lstStyle>
            <a:defPPr>
              <a:defRPr lang="zh-CN"/>
            </a:defPPr>
            <a:lvl1pPr>
              <a:defRPr>
                <a:solidFill>
                  <a:schemeClr val="accent1"/>
                </a:solidFill>
                <a:latin typeface="+mn-ea"/>
              </a:defRPr>
            </a:lvl1pPr>
          </a:lstStyle>
          <a:p>
            <a:r>
              <a:rPr lang="en-US" altLang="zh-CN" dirty="0">
                <a:latin typeface="微软雅黑" panose="020B0503020204020204" pitchFamily="34" charset="-122"/>
                <a:ea typeface="微软雅黑" panose="020B0503020204020204" pitchFamily="34" charset="-122"/>
              </a:rPr>
              <a:t>2011</a:t>
            </a:r>
            <a:r>
              <a:rPr lang="zh-CN" altLang="en-US" dirty="0">
                <a:latin typeface="微软雅黑" panose="020B0503020204020204" pitchFamily="34" charset="-122"/>
                <a:ea typeface="微软雅黑" panose="020B0503020204020204" pitchFamily="34" charset="-122"/>
              </a:rPr>
              <a:t>年</a:t>
            </a:r>
          </a:p>
        </p:txBody>
      </p:sp>
      <p:sp>
        <p:nvSpPr>
          <p:cNvPr id="48" name="文本框 47"/>
          <p:cNvSpPr txBox="1"/>
          <p:nvPr/>
        </p:nvSpPr>
        <p:spPr>
          <a:xfrm>
            <a:off x="6514164" y="1435404"/>
            <a:ext cx="960519" cy="369332"/>
          </a:xfrm>
          <a:prstGeom prst="rect">
            <a:avLst/>
          </a:prstGeom>
          <a:noFill/>
        </p:spPr>
        <p:txBody>
          <a:bodyPr wrap="none">
            <a:spAutoFit/>
          </a:bodyPr>
          <a:lstStyle>
            <a:defPPr>
              <a:defRPr lang="zh-CN"/>
            </a:defPPr>
            <a:lvl1pPr>
              <a:defRPr>
                <a:solidFill>
                  <a:schemeClr val="accent1"/>
                </a:solidFill>
                <a:latin typeface="+mn-ea"/>
              </a:defRPr>
            </a:lvl1pPr>
          </a:lstStyle>
          <a:p>
            <a:r>
              <a:rPr lang="en-US" altLang="zh-CN" dirty="0">
                <a:latin typeface="微软雅黑" panose="020B0503020204020204" pitchFamily="34" charset="-122"/>
                <a:ea typeface="微软雅黑" panose="020B0503020204020204" pitchFamily="34" charset="-122"/>
              </a:rPr>
              <a:t>2011</a:t>
            </a:r>
            <a:r>
              <a:rPr lang="zh-CN" altLang="en-US" dirty="0">
                <a:latin typeface="微软雅黑" panose="020B0503020204020204" pitchFamily="34" charset="-122"/>
                <a:ea typeface="微软雅黑" panose="020B0503020204020204" pitchFamily="34" charset="-122"/>
              </a:rPr>
              <a:t>年</a:t>
            </a:r>
          </a:p>
        </p:txBody>
      </p:sp>
      <p:sp>
        <p:nvSpPr>
          <p:cNvPr id="50" name="文本框 49"/>
          <p:cNvSpPr txBox="1"/>
          <p:nvPr/>
        </p:nvSpPr>
        <p:spPr>
          <a:xfrm>
            <a:off x="3646026" y="5681329"/>
            <a:ext cx="1679516" cy="369332"/>
          </a:xfrm>
          <a:prstGeom prst="rect">
            <a:avLst/>
          </a:prstGeom>
          <a:noFill/>
        </p:spPr>
        <p:txBody>
          <a:bodyPr wrap="square">
            <a:spAutoFit/>
          </a:bodyPr>
          <a:lstStyle>
            <a:defPPr>
              <a:defRPr lang="zh-CN"/>
            </a:defPPr>
            <a:lvl1pPr>
              <a:defRPr>
                <a:solidFill>
                  <a:schemeClr val="accent1"/>
                </a:solidFill>
                <a:latin typeface="+mn-ea"/>
              </a:defRPr>
            </a:lvl1pPr>
          </a:lstStyle>
          <a:p>
            <a:r>
              <a:rPr lang="en-US" altLang="zh-CN" dirty="0">
                <a:latin typeface="微软雅黑" panose="020B0503020204020204" pitchFamily="34" charset="-122"/>
                <a:ea typeface="微软雅黑" panose="020B0503020204020204" pitchFamily="34" charset="-122"/>
              </a:rPr>
              <a:t>2015</a:t>
            </a:r>
            <a:r>
              <a:rPr lang="zh-CN" altLang="en-US" dirty="0">
                <a:latin typeface="微软雅黑" panose="020B0503020204020204" pitchFamily="34" charset="-122"/>
                <a:ea typeface="微软雅黑" panose="020B0503020204020204" pitchFamily="34" charset="-122"/>
              </a:rPr>
              <a:t>年上半年</a:t>
            </a:r>
          </a:p>
        </p:txBody>
      </p:sp>
      <p:sp>
        <p:nvSpPr>
          <p:cNvPr id="52" name="文本框 51"/>
          <p:cNvSpPr txBox="1"/>
          <p:nvPr/>
        </p:nvSpPr>
        <p:spPr>
          <a:xfrm>
            <a:off x="1191611" y="3483591"/>
            <a:ext cx="1685077" cy="369332"/>
          </a:xfrm>
          <a:prstGeom prst="rect">
            <a:avLst/>
          </a:prstGeom>
          <a:noFill/>
        </p:spPr>
        <p:txBody>
          <a:bodyPr wrap="none">
            <a:spAutoFit/>
          </a:bodyPr>
          <a:lstStyle>
            <a:defPPr>
              <a:defRPr lang="zh-CN"/>
            </a:defPPr>
            <a:lvl1pPr>
              <a:defRPr>
                <a:solidFill>
                  <a:schemeClr val="accent1"/>
                </a:solidFill>
                <a:latin typeface="+mn-ea"/>
              </a:defRPr>
            </a:lvl1pPr>
          </a:lstStyle>
          <a:p>
            <a:r>
              <a:rPr lang="en-US" altLang="zh-CN" dirty="0">
                <a:latin typeface="微软雅黑" panose="020B0503020204020204" pitchFamily="34" charset="-122"/>
                <a:ea typeface="微软雅黑" panose="020B0503020204020204" pitchFamily="34" charset="-122"/>
              </a:rPr>
              <a:t>2015</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9</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日</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nodeType="afterGroup">
                            <p:stCondLst>
                              <p:cond delay="500"/>
                            </p:stCondLst>
                            <p:childTnLst>
                              <p:par>
                                <p:cTn id="9" presetID="10" presetClass="entr" presetSubtype="0" dur="5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nodeType="afterGroup">
                            <p:stCondLst>
                              <p:cond delay="1000"/>
                            </p:stCondLst>
                            <p:childTnLst>
                              <p:par>
                                <p:cTn id="13" presetID="22" presetClass="entr" presetSubtype="4" dur="5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nodeType="afterGroup">
                            <p:stCondLst>
                              <p:cond delay="1500"/>
                            </p:stCondLst>
                            <p:childTnLst>
                              <p:par>
                                <p:cTn id="17" presetID="22" presetClass="entr" presetSubtype="4" dur="5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nodeType="afterGroup">
                            <p:stCondLst>
                              <p:cond delay="3000"/>
                            </p:stCondLst>
                            <p:childTnLst>
                              <p:par>
                                <p:cTn id="29" presetID="22" presetClass="entr" presetSubtype="4" dur="5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500"/>
                            </p:stCondLst>
                            <p:childTnLst>
                              <p:par>
                                <p:cTn id="33" presetID="10" presetClass="entr" presetSubtype="0" dur="50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nodeType="afterGroup">
                            <p:stCondLst>
                              <p:cond delay="4500"/>
                            </p:stCondLst>
                            <p:childTnLst>
                              <p:par>
                                <p:cTn id="41" presetID="22" presetClass="entr" presetSubtype="1" dur="50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up)">
                                      <p:cBhvr>
                                        <p:cTn id="43" dur="500"/>
                                        <p:tgtEl>
                                          <p:spTgt spid="27"/>
                                        </p:tgtEl>
                                      </p:cBhvr>
                                    </p:animEffect>
                                  </p:childTnLst>
                                </p:cTn>
                              </p:par>
                            </p:childTnLst>
                          </p:cTn>
                        </p:par>
                        <p:par>
                          <p:cTn id="44" fill="hold" nodeType="afterGroup">
                            <p:stCondLst>
                              <p:cond delay="5000"/>
                            </p:stCondLst>
                            <p:childTnLst>
                              <p:par>
                                <p:cTn id="45" presetID="10" presetClass="entr" presetSubtype="0" dur="50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nodeType="afterGroup">
                            <p:stCondLst>
                              <p:cond delay="6000"/>
                            </p:stCondLst>
                            <p:childTnLst>
                              <p:par>
                                <p:cTn id="53" presetID="22" presetClass="entr" presetSubtype="1" dur="50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nodeType="afterGroup">
                            <p:stCondLst>
                              <p:cond delay="6500"/>
                            </p:stCondLst>
                            <p:childTnLst>
                              <p:par>
                                <p:cTn id="57" presetID="10" presetClass="entr" presetSubtype="0" dur="50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animBg="1"/>
      <p:bldP spid="12" grpId="0"/>
      <p:bldP spid="13" grpId="0"/>
      <p:bldP spid="14" grpId="0"/>
      <p:bldP spid="15" grpId="0"/>
      <p:bldP spid="46" grpId="0"/>
      <p:bldP spid="48" grpId="0"/>
      <p:bldP spid="50" grpId="0"/>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4" name="矩形 3"/>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系统分类</a:t>
            </a:r>
          </a:p>
        </p:txBody>
      </p:sp>
      <p:sp>
        <p:nvSpPr>
          <p:cNvPr id="8" name="文本框 7"/>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SYSTEM CLASSIFICATION</a:t>
            </a:r>
          </a:p>
        </p:txBody>
      </p:sp>
      <p:cxnSp>
        <p:nvCxnSpPr>
          <p:cNvPr id="9" name="直接连接符 8"/>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638800" y="925408"/>
            <a:ext cx="914400" cy="914400"/>
            <a:chOff x="5695522" y="690757"/>
            <a:chExt cx="914400" cy="914400"/>
          </a:xfrm>
        </p:grpSpPr>
        <p:sp>
          <p:nvSpPr>
            <p:cNvPr id="13" name="椭圆 12"/>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05</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4"/>
          <p:cNvSpPr/>
          <p:nvPr/>
        </p:nvSpPr>
        <p:spPr>
          <a:xfrm>
            <a:off x="839788" y="1697025"/>
            <a:ext cx="3257650" cy="4444678"/>
          </a:xfrm>
          <a:prstGeom prst="roundRect">
            <a:avLst/>
          </a:prstGeom>
          <a:gradFill>
            <a:gsLst>
              <a:gs pos="100000">
                <a:schemeClr val="accent1"/>
              </a:gs>
              <a:gs pos="0">
                <a:schemeClr val="accent1">
                  <a:lumMod val="60000"/>
                  <a:lumOff val="40000"/>
                </a:schemeClr>
              </a:gs>
            </a:gsLst>
            <a:lin ang="2700000" scaled="0"/>
          </a:gradFill>
          <a:ln>
            <a:noFill/>
          </a:ln>
          <a:effectLst>
            <a:reflection blurRad="6350" stA="50000" endA="300" endPos="9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 name="矩形: 圆角 5"/>
          <p:cNvSpPr/>
          <p:nvPr/>
        </p:nvSpPr>
        <p:spPr>
          <a:xfrm>
            <a:off x="4466738" y="1697025"/>
            <a:ext cx="3257650" cy="4444678"/>
          </a:xfrm>
          <a:prstGeom prst="roundRect">
            <a:avLst/>
          </a:prstGeom>
          <a:gradFill>
            <a:gsLst>
              <a:gs pos="100000">
                <a:schemeClr val="accent1"/>
              </a:gs>
              <a:gs pos="0">
                <a:schemeClr val="accent1">
                  <a:lumMod val="60000"/>
                  <a:lumOff val="40000"/>
                </a:schemeClr>
              </a:gs>
            </a:gsLst>
            <a:lin ang="2700000" scaled="0"/>
          </a:gradFill>
          <a:ln>
            <a:noFill/>
          </a:ln>
          <a:effectLst>
            <a:reflection blurRad="6350" stA="50000" endA="300" endPos="9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矩形: 圆角 7"/>
          <p:cNvSpPr/>
          <p:nvPr/>
        </p:nvSpPr>
        <p:spPr>
          <a:xfrm>
            <a:off x="8093687" y="1697025"/>
            <a:ext cx="3257650" cy="4444678"/>
          </a:xfrm>
          <a:prstGeom prst="roundRect">
            <a:avLst/>
          </a:prstGeom>
          <a:gradFill>
            <a:gsLst>
              <a:gs pos="100000">
                <a:schemeClr val="accent1"/>
              </a:gs>
              <a:gs pos="0">
                <a:schemeClr val="accent1">
                  <a:lumMod val="60000"/>
                  <a:lumOff val="40000"/>
                </a:schemeClr>
              </a:gs>
            </a:gsLst>
            <a:lin ang="2700000" scaled="0"/>
          </a:gradFill>
          <a:ln>
            <a:noFill/>
          </a:ln>
          <a:effectLst>
            <a:reflection blurRad="6350" stA="50000" endA="300" endPos="9000" dist="50800" dir="5400000" sy="-100000" algn="bl" rotWithShape="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6" name="TextBox 29"/>
          <p:cNvSpPr txBox="1"/>
          <p:nvPr/>
        </p:nvSpPr>
        <p:spPr>
          <a:xfrm>
            <a:off x="1232147" y="3581035"/>
            <a:ext cx="2472931" cy="1807803"/>
          </a:xfrm>
          <a:prstGeom prst="rect">
            <a:avLst/>
          </a:prstGeom>
          <a:noFill/>
        </p:spPr>
        <p:txBody>
          <a:bodyPr wrap="square" lIns="0" tIns="0" rIns="0" bIns="0"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独立光伏发电也叫离网光伏发电。主要由太阳能电池组件、控制器、蓄电池组成，若要为交流负载供电，还需要配置交流逆变器。</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29"/>
          <p:cNvSpPr txBox="1"/>
          <p:nvPr/>
        </p:nvSpPr>
        <p:spPr>
          <a:xfrm>
            <a:off x="4773118" y="3581035"/>
            <a:ext cx="2702510" cy="2177134"/>
          </a:xfrm>
          <a:prstGeom prst="rect">
            <a:avLst/>
          </a:prstGeom>
          <a:noFill/>
        </p:spPr>
        <p:txBody>
          <a:bodyPr wrap="square" lIns="0" tIns="0" rIns="0" bIns="0"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并网光伏发电就是太阳能组件产生的直流电经过并网逆变器转换成符合市电电网要求的交流电之后直接接入公共电网。可以分为带蓄电池的和不带蓄电池的并网发电系统。</a:t>
            </a:r>
          </a:p>
        </p:txBody>
      </p:sp>
      <p:sp>
        <p:nvSpPr>
          <p:cNvPr id="18" name="TextBox 29"/>
          <p:cNvSpPr txBox="1"/>
          <p:nvPr/>
        </p:nvSpPr>
        <p:spPr>
          <a:xfrm>
            <a:off x="8382172" y="3581035"/>
            <a:ext cx="2680680" cy="1807803"/>
          </a:xfrm>
          <a:prstGeom prst="rect">
            <a:avLst/>
          </a:prstGeom>
          <a:noFill/>
        </p:spPr>
        <p:txBody>
          <a:bodyPr wrap="square" lIns="0" tIns="0" rIns="0" bIns="0"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分布式光伏发电系统，又称分散式发电或分布式供能，是指在用户现场或靠近用电现场配置较小的光伏发电供电系统，以满足特定用户的需求。</a:t>
            </a:r>
          </a:p>
        </p:txBody>
      </p:sp>
      <p:sp>
        <p:nvSpPr>
          <p:cNvPr id="35" name="文本框 34"/>
          <p:cNvSpPr txBox="1"/>
          <p:nvPr/>
        </p:nvSpPr>
        <p:spPr>
          <a:xfrm>
            <a:off x="1505979" y="2168811"/>
            <a:ext cx="1808480" cy="1076325"/>
          </a:xfrm>
          <a:prstGeom prst="rect">
            <a:avLst/>
          </a:prstGeom>
          <a:noFill/>
        </p:spPr>
        <p:txBody>
          <a:bodyPr wrap="none" rtlCol="0">
            <a:spAutoFit/>
          </a:bodyPr>
          <a:lstStyle/>
          <a:p>
            <a:pPr algn="ctr"/>
            <a:r>
              <a:rPr lang="zh-CN" altLang="en-US" sz="3200" b="1" dirty="0">
                <a:solidFill>
                  <a:schemeClr val="accent4"/>
                </a:solidFill>
                <a:latin typeface="华文新魏" panose="02010800040101010101" pitchFamily="2" charset="-122"/>
                <a:ea typeface="华文新魏" panose="02010800040101010101" pitchFamily="2" charset="-122"/>
              </a:rPr>
              <a:t>独立</a:t>
            </a:r>
            <a:endParaRPr lang="en-US" altLang="zh-CN" sz="3200" b="1" dirty="0">
              <a:solidFill>
                <a:schemeClr val="accent4"/>
              </a:solidFill>
              <a:latin typeface="华文新魏" panose="02010800040101010101" pitchFamily="2" charset="-122"/>
              <a:ea typeface="华文新魏" panose="02010800040101010101" pitchFamily="2" charset="-122"/>
            </a:endParaRPr>
          </a:p>
          <a:p>
            <a:pPr algn="ctr"/>
            <a:r>
              <a:rPr lang="zh-CN" altLang="en-US" sz="3200" b="1" dirty="0">
                <a:solidFill>
                  <a:schemeClr val="accent4"/>
                </a:solidFill>
                <a:latin typeface="华文新魏" panose="02010800040101010101" pitchFamily="2" charset="-122"/>
                <a:ea typeface="华文新魏" panose="02010800040101010101" pitchFamily="2" charset="-122"/>
              </a:rPr>
              <a:t>光伏发电</a:t>
            </a:r>
          </a:p>
        </p:txBody>
      </p:sp>
      <p:sp>
        <p:nvSpPr>
          <p:cNvPr id="36" name="文本框 35"/>
          <p:cNvSpPr txBox="1"/>
          <p:nvPr/>
        </p:nvSpPr>
        <p:spPr>
          <a:xfrm>
            <a:off x="5220133" y="2168811"/>
            <a:ext cx="1808480" cy="1076325"/>
          </a:xfrm>
          <a:prstGeom prst="rect">
            <a:avLst/>
          </a:prstGeom>
          <a:noFill/>
        </p:spPr>
        <p:txBody>
          <a:bodyPr wrap="none" rtlCol="0">
            <a:spAutoFit/>
          </a:bodyPr>
          <a:lstStyle/>
          <a:p>
            <a:pPr lvl="0" algn="ctr">
              <a:buClrTx/>
              <a:buSzTx/>
              <a:buFontTx/>
            </a:pPr>
            <a:r>
              <a:rPr lang="zh-CN" altLang="en-US" sz="3200" b="1" dirty="0">
                <a:solidFill>
                  <a:schemeClr val="accent4"/>
                </a:solidFill>
                <a:latin typeface="华文新魏" panose="02010800040101010101" pitchFamily="2" charset="-122"/>
                <a:ea typeface="华文新魏" panose="02010800040101010101" pitchFamily="2" charset="-122"/>
                <a:sym typeface="+mn-ea"/>
              </a:rPr>
              <a:t>并网</a:t>
            </a:r>
          </a:p>
          <a:p>
            <a:pPr lvl="0" algn="ctr">
              <a:buClrTx/>
              <a:buSzTx/>
              <a:buFontTx/>
            </a:pPr>
            <a:r>
              <a:rPr lang="zh-CN" altLang="en-US" sz="3200" b="1" dirty="0">
                <a:solidFill>
                  <a:schemeClr val="accent4"/>
                </a:solidFill>
                <a:latin typeface="华文新魏" panose="02010800040101010101" pitchFamily="2" charset="-122"/>
                <a:ea typeface="华文新魏" panose="02010800040101010101" pitchFamily="2" charset="-122"/>
                <a:sym typeface="+mn-ea"/>
              </a:rPr>
              <a:t>光伏发电</a:t>
            </a:r>
          </a:p>
        </p:txBody>
      </p:sp>
      <p:sp>
        <p:nvSpPr>
          <p:cNvPr id="37" name="文本框 36"/>
          <p:cNvSpPr txBox="1"/>
          <p:nvPr/>
        </p:nvSpPr>
        <p:spPr>
          <a:xfrm>
            <a:off x="8900916" y="2168811"/>
            <a:ext cx="1808480" cy="1076325"/>
          </a:xfrm>
          <a:prstGeom prst="rect">
            <a:avLst/>
          </a:prstGeom>
          <a:noFill/>
        </p:spPr>
        <p:txBody>
          <a:bodyPr wrap="none" rtlCol="0">
            <a:spAutoFit/>
          </a:bodyPr>
          <a:lstStyle/>
          <a:p>
            <a:pPr lvl="0" algn="ctr">
              <a:buClrTx/>
              <a:buSzTx/>
              <a:buFontTx/>
            </a:pPr>
            <a:r>
              <a:rPr lang="zh-CN" altLang="en-US" sz="3200" b="1" dirty="0">
                <a:solidFill>
                  <a:schemeClr val="accent4"/>
                </a:solidFill>
                <a:latin typeface="华文新魏" panose="02010800040101010101" pitchFamily="2" charset="-122"/>
                <a:ea typeface="华文新魏" panose="02010800040101010101" pitchFamily="2" charset="-122"/>
                <a:sym typeface="+mn-ea"/>
              </a:rPr>
              <a:t>分布式</a:t>
            </a:r>
          </a:p>
          <a:p>
            <a:pPr lvl="0" algn="ctr">
              <a:buClrTx/>
              <a:buSzTx/>
              <a:buFontTx/>
            </a:pPr>
            <a:r>
              <a:rPr lang="zh-CN" altLang="en-US" sz="3200" b="1" dirty="0">
                <a:solidFill>
                  <a:schemeClr val="accent4"/>
                </a:solidFill>
                <a:latin typeface="华文新魏" panose="02010800040101010101" pitchFamily="2" charset="-122"/>
                <a:ea typeface="华文新魏" panose="02010800040101010101" pitchFamily="2" charset="-122"/>
                <a:sym typeface="+mn-ea"/>
              </a:rPr>
              <a:t>光伏发电</a:t>
            </a: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系统分类</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2" presetClass="entr" presetSubtype="4" dur="5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nodeType="afterGroup">
                            <p:stCondLst>
                              <p:cond delay="2000"/>
                            </p:stCondLst>
                            <p:childTnLst>
                              <p:par>
                                <p:cTn id="21" presetID="22" presetClass="entr" presetSubtype="4" dur="50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nodeType="afterGroup">
                            <p:stCondLst>
                              <p:cond delay="3000"/>
                            </p:stCondLst>
                            <p:childTnLst>
                              <p:par>
                                <p:cTn id="29" presetID="10" presetClass="entr" presetSubtype="0" dur="5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nodeType="afterGroup">
                            <p:stCondLst>
                              <p:cond delay="3500"/>
                            </p:stCondLst>
                            <p:childTnLst>
                              <p:par>
                                <p:cTn id="33" presetID="22" presetClass="entr" presetSubtype="4" dur="50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down)">
                                      <p:cBhvr>
                                        <p:cTn id="35" dur="500"/>
                                        <p:tgtEl>
                                          <p:spTgt spid="8"/>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par>
                          <p:cTn id="40" fill="hold" nodeType="afterGroup">
                            <p:stCondLst>
                              <p:cond delay="4500"/>
                            </p:stCondLst>
                            <p:childTnLst>
                              <p:par>
                                <p:cTn id="41" presetID="10" presetClass="entr" presetSubtype="0" dur="50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16" grpId="0"/>
      <p:bldP spid="17" grpId="0"/>
      <p:bldP spid="18" grpId="0"/>
      <p:bldP spid="35" grpId="0"/>
      <p:bldP spid="36" grpId="0"/>
      <p:bldP spid="37" grpId="0"/>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0" name="矩形 19"/>
          <p:cNvSpPr/>
          <p:nvPr/>
        </p:nvSpPr>
        <p:spPr>
          <a:xfrm>
            <a:off x="0" y="0"/>
            <a:ext cx="12192000" cy="6858000"/>
          </a:xfrm>
          <a:prstGeom prst="rect">
            <a:avLst/>
          </a:prstGeom>
          <a:gradFill>
            <a:gsLst>
              <a:gs pos="43000">
                <a:schemeClr val="accent1">
                  <a:alpha val="0"/>
                </a:schemeClr>
              </a:gs>
              <a:gs pos="100000">
                <a:schemeClr val="accent1">
                  <a:alpha val="52000"/>
                </a:schemeClr>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箭头: 五边形 13"/>
          <p:cNvSpPr/>
          <p:nvPr/>
        </p:nvSpPr>
        <p:spPr>
          <a:xfrm rot="5400000">
            <a:off x="-286691" y="597271"/>
            <a:ext cx="4155439" cy="2970212"/>
          </a:xfrm>
          <a:prstGeom prst="homePlate">
            <a:avLst>
              <a:gd name="adj" fmla="val 2942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37003" y="229599"/>
            <a:ext cx="2708053" cy="3325141"/>
            <a:chOff x="726027" y="224944"/>
            <a:chExt cx="2708053" cy="3325141"/>
          </a:xfrm>
        </p:grpSpPr>
        <p:sp>
          <p:nvSpPr>
            <p:cNvPr id="15" name="标题 1"/>
            <p:cNvSpPr txBox="1"/>
            <p:nvPr/>
          </p:nvSpPr>
          <p:spPr>
            <a:xfrm>
              <a:off x="726027" y="224944"/>
              <a:ext cx="1954382" cy="2056717"/>
            </a:xfrm>
            <a:prstGeom prst="rect">
              <a:avLst/>
            </a:prstGeom>
          </p:spPr>
          <p:txBody>
            <a:bodyPr vert="horz" wrap="non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13800" dirty="0">
                  <a:gradFill flip="none" rotWithShape="1">
                    <a:gsLst>
                      <a:gs pos="83000">
                        <a:schemeClr val="accent1">
                          <a:alpha val="0"/>
                        </a:schemeClr>
                      </a:gs>
                      <a:gs pos="45000">
                        <a:schemeClr val="bg1"/>
                      </a:gs>
                      <a:gs pos="66000">
                        <a:schemeClr val="bg1">
                          <a:alpha val="45000"/>
                        </a:schemeClr>
                      </a:gs>
                    </a:gsLst>
                    <a:lin ang="2700000" scaled="1"/>
                  </a:gradFill>
                  <a:latin typeface="华文新魏" panose="02010800040101010101" pitchFamily="2" charset="-122"/>
                  <a:ea typeface="华文新魏" panose="02010800040101010101" pitchFamily="2" charset="-122"/>
                </a:rPr>
                <a:t>目</a:t>
              </a:r>
            </a:p>
          </p:txBody>
        </p:sp>
        <p:sp>
          <p:nvSpPr>
            <p:cNvPr id="16" name="标题 1"/>
            <p:cNvSpPr txBox="1"/>
            <p:nvPr/>
          </p:nvSpPr>
          <p:spPr>
            <a:xfrm>
              <a:off x="1479698" y="1493368"/>
              <a:ext cx="1954382" cy="2056717"/>
            </a:xfrm>
            <a:prstGeom prst="rect">
              <a:avLst/>
            </a:prstGeom>
          </p:spPr>
          <p:txBody>
            <a:bodyPr vert="horz" wrap="non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13800" dirty="0">
                  <a:solidFill>
                    <a:schemeClr val="bg1"/>
                  </a:solidFill>
                  <a:latin typeface="华文新魏" panose="02010800040101010101" pitchFamily="2" charset="-122"/>
                  <a:ea typeface="华文新魏" panose="02010800040101010101" pitchFamily="2" charset="-122"/>
                </a:rPr>
                <a:t>录</a:t>
              </a:r>
            </a:p>
          </p:txBody>
        </p:sp>
      </p:grpSp>
      <p:sp>
        <p:nvSpPr>
          <p:cNvPr id="18" name="箭头: 五边形 17"/>
          <p:cNvSpPr/>
          <p:nvPr/>
        </p:nvSpPr>
        <p:spPr>
          <a:xfrm rot="5400000">
            <a:off x="-61747" y="758056"/>
            <a:ext cx="3705552" cy="2648644"/>
          </a:xfrm>
          <a:prstGeom prst="homePlate">
            <a:avLst>
              <a:gd name="adj" fmla="val 29420"/>
            </a:avLst>
          </a:prstGeom>
          <a:noFill/>
          <a:ln w="19050">
            <a:gradFill>
              <a:gsLst>
                <a:gs pos="23000">
                  <a:schemeClr val="bg1">
                    <a:alpha val="0"/>
                  </a:schemeClr>
                </a:gs>
                <a:gs pos="100000">
                  <a:schemeClr val="bg1"/>
                </a:gs>
              </a:gsLst>
              <a:lin ang="0" scaled="0"/>
            </a:gra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1" name="矩形: 圆角 20"/>
          <p:cNvSpPr/>
          <p:nvPr/>
        </p:nvSpPr>
        <p:spPr>
          <a:xfrm>
            <a:off x="3813577" y="1866496"/>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2" name="文本框 21"/>
          <p:cNvSpPr txBox="1"/>
          <p:nvPr/>
        </p:nvSpPr>
        <p:spPr>
          <a:xfrm>
            <a:off x="4363055" y="1204775"/>
            <a:ext cx="593432"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1</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23" name="内容占位符 2"/>
          <p:cNvSpPr txBox="1"/>
          <p:nvPr/>
        </p:nvSpPr>
        <p:spPr>
          <a:xfrm>
            <a:off x="3996978" y="2530907"/>
            <a:ext cx="1431853" cy="805220"/>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光伏发电原理</a:t>
            </a:r>
            <a:endParaRPr lang="zh-CN" altLang="en-US" sz="2000" dirty="0">
              <a:solidFill>
                <a:schemeClr val="bg1"/>
              </a:solidFill>
              <a:latin typeface="华文新魏" panose="02010800040101010101" pitchFamily="2" charset="-122"/>
              <a:ea typeface="华文新魏" panose="02010800040101010101" pitchFamily="2" charset="-122"/>
            </a:endParaRPr>
          </a:p>
        </p:txBody>
      </p:sp>
      <p:sp>
        <p:nvSpPr>
          <p:cNvPr id="26" name="矩形: 圆角 25"/>
          <p:cNvSpPr/>
          <p:nvPr/>
        </p:nvSpPr>
        <p:spPr>
          <a:xfrm>
            <a:off x="5733139" y="1866496"/>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6227550" y="1204775"/>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2</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28" name="内容占位符 2"/>
          <p:cNvSpPr txBox="1"/>
          <p:nvPr/>
        </p:nvSpPr>
        <p:spPr>
          <a:xfrm>
            <a:off x="5916539" y="2530907"/>
            <a:ext cx="1431853" cy="805220"/>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光伏发电特点</a:t>
            </a:r>
          </a:p>
        </p:txBody>
      </p:sp>
      <p:sp>
        <p:nvSpPr>
          <p:cNvPr id="30" name="矩形: 圆角 29"/>
          <p:cNvSpPr/>
          <p:nvPr/>
        </p:nvSpPr>
        <p:spPr>
          <a:xfrm>
            <a:off x="7652701" y="1866496"/>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8147112" y="1204775"/>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3</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32" name="内容占位符 2"/>
          <p:cNvSpPr txBox="1"/>
          <p:nvPr/>
        </p:nvSpPr>
        <p:spPr>
          <a:xfrm>
            <a:off x="7775652" y="2715573"/>
            <a:ext cx="1552756"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发电转化率</a:t>
            </a:r>
          </a:p>
        </p:txBody>
      </p:sp>
      <p:sp>
        <p:nvSpPr>
          <p:cNvPr id="34" name="矩形: 圆角 33"/>
          <p:cNvSpPr/>
          <p:nvPr/>
        </p:nvSpPr>
        <p:spPr>
          <a:xfrm>
            <a:off x="9572263" y="1866496"/>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5" name="文本框 34"/>
          <p:cNvSpPr txBox="1"/>
          <p:nvPr/>
        </p:nvSpPr>
        <p:spPr>
          <a:xfrm>
            <a:off x="10066674" y="1204775"/>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4</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36" name="内容占位符 2"/>
          <p:cNvSpPr txBox="1"/>
          <p:nvPr/>
        </p:nvSpPr>
        <p:spPr>
          <a:xfrm>
            <a:off x="9755663" y="2715573"/>
            <a:ext cx="1431853"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发展过程</a:t>
            </a:r>
          </a:p>
        </p:txBody>
      </p:sp>
      <p:sp>
        <p:nvSpPr>
          <p:cNvPr id="38" name="矩形: 圆角 37"/>
          <p:cNvSpPr/>
          <p:nvPr/>
        </p:nvSpPr>
        <p:spPr>
          <a:xfrm>
            <a:off x="3813577" y="4478120"/>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4307988" y="3816399"/>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6</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42" name="矩形: 圆角 41"/>
          <p:cNvSpPr/>
          <p:nvPr/>
        </p:nvSpPr>
        <p:spPr>
          <a:xfrm>
            <a:off x="5733139" y="4478120"/>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3" name="文本框 42"/>
          <p:cNvSpPr txBox="1"/>
          <p:nvPr/>
        </p:nvSpPr>
        <p:spPr>
          <a:xfrm>
            <a:off x="6227550" y="3816399"/>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7</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46" name="矩形: 圆角 45"/>
          <p:cNvSpPr/>
          <p:nvPr/>
        </p:nvSpPr>
        <p:spPr>
          <a:xfrm>
            <a:off x="7652701" y="4478120"/>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7" name="文本框 46"/>
          <p:cNvSpPr txBox="1"/>
          <p:nvPr/>
        </p:nvSpPr>
        <p:spPr>
          <a:xfrm>
            <a:off x="8147112" y="3816399"/>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8</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50" name="矩形: 圆角 49"/>
          <p:cNvSpPr/>
          <p:nvPr/>
        </p:nvSpPr>
        <p:spPr>
          <a:xfrm>
            <a:off x="9572263" y="4478120"/>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文本框 50"/>
          <p:cNvSpPr txBox="1"/>
          <p:nvPr/>
        </p:nvSpPr>
        <p:spPr>
          <a:xfrm>
            <a:off x="10066674" y="3816399"/>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9</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54" name="矩形: 圆角 53"/>
          <p:cNvSpPr/>
          <p:nvPr/>
        </p:nvSpPr>
        <p:spPr>
          <a:xfrm>
            <a:off x="1831512" y="4483441"/>
            <a:ext cx="1798659" cy="1680458"/>
          </a:xfrm>
          <a:prstGeom prst="roundRect">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5" name="文本框 54"/>
          <p:cNvSpPr txBox="1"/>
          <p:nvPr/>
        </p:nvSpPr>
        <p:spPr>
          <a:xfrm>
            <a:off x="2325923" y="3821720"/>
            <a:ext cx="768159" cy="1323439"/>
          </a:xfrm>
          <a:prstGeom prst="rect">
            <a:avLst/>
          </a:prstGeom>
          <a:noFill/>
        </p:spPr>
        <p:txBody>
          <a:bodyPr wrap="none" rtlCol="0">
            <a:spAutoFit/>
          </a:bodyPr>
          <a:lstStyle/>
          <a:p>
            <a:r>
              <a:rPr lang="en-US" altLang="zh-CN"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rPr>
              <a:t>5</a:t>
            </a:r>
            <a:endParaRPr lang="zh-CN" altLang="en-US" sz="8000" i="1" dirty="0">
              <a:solidFill>
                <a:schemeClr val="bg1"/>
              </a:solidFill>
              <a:effectLst>
                <a:outerShdw blurRad="266700" dist="152400" dir="2700000" algn="tl" rotWithShape="0">
                  <a:schemeClr val="bg1">
                    <a:alpha val="40000"/>
                  </a:schemeClr>
                </a:outerShdw>
              </a:effectLst>
              <a:latin typeface="华文新魏" panose="02010800040101010101" pitchFamily="2" charset="-122"/>
              <a:ea typeface="华文新魏" panose="02010800040101010101" pitchFamily="2" charset="-122"/>
            </a:endParaRPr>
          </a:p>
        </p:txBody>
      </p:sp>
      <p:sp>
        <p:nvSpPr>
          <p:cNvPr id="57" name="内容占位符 2"/>
          <p:cNvSpPr txBox="1"/>
          <p:nvPr/>
        </p:nvSpPr>
        <p:spPr>
          <a:xfrm>
            <a:off x="3996978" y="5326158"/>
            <a:ext cx="1431853"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结构特点</a:t>
            </a:r>
          </a:p>
        </p:txBody>
      </p:sp>
      <p:sp>
        <p:nvSpPr>
          <p:cNvPr id="58" name="内容占位符 2"/>
          <p:cNvSpPr txBox="1"/>
          <p:nvPr/>
        </p:nvSpPr>
        <p:spPr>
          <a:xfrm>
            <a:off x="5916539" y="5326158"/>
            <a:ext cx="1431853"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发电成本</a:t>
            </a:r>
          </a:p>
        </p:txBody>
      </p:sp>
      <p:sp>
        <p:nvSpPr>
          <p:cNvPr id="59" name="内容占位符 2"/>
          <p:cNvSpPr txBox="1"/>
          <p:nvPr/>
        </p:nvSpPr>
        <p:spPr>
          <a:xfrm>
            <a:off x="7836101" y="5326158"/>
            <a:ext cx="1431853"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应用领域</a:t>
            </a:r>
          </a:p>
        </p:txBody>
      </p:sp>
      <p:sp>
        <p:nvSpPr>
          <p:cNvPr id="60" name="内容占位符 2"/>
          <p:cNvSpPr txBox="1"/>
          <p:nvPr/>
        </p:nvSpPr>
        <p:spPr>
          <a:xfrm>
            <a:off x="9755663" y="5141492"/>
            <a:ext cx="1431853" cy="805220"/>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光伏发电科技</a:t>
            </a:r>
          </a:p>
        </p:txBody>
      </p:sp>
      <p:sp>
        <p:nvSpPr>
          <p:cNvPr id="61" name="内容占位符 2"/>
          <p:cNvSpPr txBox="1"/>
          <p:nvPr/>
        </p:nvSpPr>
        <p:spPr>
          <a:xfrm>
            <a:off x="2014915" y="5326158"/>
            <a:ext cx="1431853" cy="440762"/>
          </a:xfrm>
          <a:prstGeom prst="rect">
            <a:avLst/>
          </a:prstGeom>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Font typeface="Arial" panose="020B0604020202020204" pitchFamily="34" charset="0"/>
              <a:buNone/>
            </a:pPr>
            <a:r>
              <a:rPr lang="zh-CN" altLang="en-US" sz="2000" b="1" dirty="0">
                <a:solidFill>
                  <a:schemeClr val="bg1"/>
                </a:solidFill>
                <a:latin typeface="华文新魏" panose="02010800040101010101" pitchFamily="2" charset="-122"/>
                <a:ea typeface="华文新魏" panose="02010800040101010101" pitchFamily="2" charset="-122"/>
                <a:sym typeface="+mn-ea"/>
              </a:rPr>
              <a:t>系统分类</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nodeType="afterGroup">
                            <p:stCondLst>
                              <p:cond delay="3000"/>
                            </p:stCondLst>
                            <p:childTnLst>
                              <p:par>
                                <p:cTn id="27" presetID="10" presetClass="entr" presetSubtype="0" dur="5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nodeType="afterGroup">
                            <p:stCondLst>
                              <p:cond delay="3500"/>
                            </p:stCondLst>
                            <p:childTnLst>
                              <p:par>
                                <p:cTn id="31" presetID="10" presetClass="entr" presetSubtype="0" dur="50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childTnLst>
                          </p:cTn>
                        </p:par>
                        <p:par>
                          <p:cTn id="34" fill="hold" nodeType="afterGroup">
                            <p:stCondLst>
                              <p:cond delay="4000"/>
                            </p:stCondLst>
                            <p:childTnLst>
                              <p:par>
                                <p:cTn id="35" presetID="10" presetClass="entr" presetSubtype="0" dur="50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nodeType="afterGroup">
                            <p:stCondLst>
                              <p:cond delay="4500"/>
                            </p:stCondLst>
                            <p:childTnLst>
                              <p:par>
                                <p:cTn id="39" presetID="10" presetClass="entr" presetSubtype="0" dur="50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nodeType="afterGroup">
                            <p:stCondLst>
                              <p:cond delay="5000"/>
                            </p:stCondLst>
                            <p:childTnLst>
                              <p:par>
                                <p:cTn id="43" presetID="10" presetClass="entr" presetSubtype="0" dur="5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childTnLst>
                                </p:cTn>
                              </p:par>
                            </p:childTnLst>
                          </p:cTn>
                        </p:par>
                        <p:par>
                          <p:cTn id="46" fill="hold" nodeType="afterGroup">
                            <p:stCondLst>
                              <p:cond delay="5500"/>
                            </p:stCondLst>
                            <p:childTnLst>
                              <p:par>
                                <p:cTn id="47" presetID="10" presetClass="entr" presetSubtype="0" dur="5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nodeType="afterGroup">
                            <p:stCondLst>
                              <p:cond delay="6000"/>
                            </p:stCondLst>
                            <p:childTnLst>
                              <p:par>
                                <p:cTn id="51" presetID="10" presetClass="entr" presetSubtype="0" dur="50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nodeType="afterGroup">
                            <p:stCondLst>
                              <p:cond delay="6500"/>
                            </p:stCondLst>
                            <p:childTnLst>
                              <p:par>
                                <p:cTn id="55" presetID="10" presetClass="entr" presetSubtype="0" dur="50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nodeType="afterGroup">
                            <p:stCondLst>
                              <p:cond delay="7000"/>
                            </p:stCondLst>
                            <p:childTnLst>
                              <p:par>
                                <p:cTn id="59" presetID="10" presetClass="entr" presetSubtype="0" dur="500"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nodeType="afterGroup">
                            <p:stCondLst>
                              <p:cond delay="7500"/>
                            </p:stCondLst>
                            <p:childTnLst>
                              <p:par>
                                <p:cTn id="63" presetID="10" presetClass="entr" presetSubtype="0" dur="500"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childTnLst>
                          </p:cTn>
                        </p:par>
                        <p:par>
                          <p:cTn id="66" fill="hold" nodeType="afterGroup">
                            <p:stCondLst>
                              <p:cond delay="8000"/>
                            </p:stCondLst>
                            <p:childTnLst>
                              <p:par>
                                <p:cTn id="67" presetID="10" presetClass="entr" presetSubtype="0" dur="500" fill="hold" grpId="0" nodeType="after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childTnLst>
                          </p:cTn>
                        </p:par>
                        <p:par>
                          <p:cTn id="70" fill="hold" nodeType="afterGroup">
                            <p:stCondLst>
                              <p:cond delay="8500"/>
                            </p:stCondLst>
                            <p:childTnLst>
                              <p:par>
                                <p:cTn id="71" presetID="10" presetClass="entr" presetSubtype="0" dur="50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par>
                          <p:cTn id="74" fill="hold" nodeType="afterGroup">
                            <p:stCondLst>
                              <p:cond delay="9000"/>
                            </p:stCondLst>
                            <p:childTnLst>
                              <p:par>
                                <p:cTn id="75" presetID="10" presetClass="entr" presetSubtype="0" dur="500"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par>
                          <p:cTn id="78" fill="hold" nodeType="afterGroup">
                            <p:stCondLst>
                              <p:cond delay="9500"/>
                            </p:stCondLst>
                            <p:childTnLst>
                              <p:par>
                                <p:cTn id="79" presetID="10" presetClass="entr" presetSubtype="0" dur="500" fill="hold" grpId="0"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childTnLst>
                          </p:cTn>
                        </p:par>
                        <p:par>
                          <p:cTn id="82" fill="hold" nodeType="afterGroup">
                            <p:stCondLst>
                              <p:cond delay="10000"/>
                            </p:stCondLst>
                            <p:childTnLst>
                              <p:par>
                                <p:cTn id="83" presetID="10" presetClass="entr" presetSubtype="0" dur="500" fill="hold" grpId="0"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fade">
                                      <p:cBhvr>
                                        <p:cTn id="85" dur="500"/>
                                        <p:tgtEl>
                                          <p:spTgt spid="39"/>
                                        </p:tgtEl>
                                      </p:cBhvr>
                                    </p:animEffect>
                                  </p:childTnLst>
                                </p:cTn>
                              </p:par>
                            </p:childTnLst>
                          </p:cTn>
                        </p:par>
                        <p:par>
                          <p:cTn id="86" fill="hold" nodeType="afterGroup">
                            <p:stCondLst>
                              <p:cond delay="10500"/>
                            </p:stCondLst>
                            <p:childTnLst>
                              <p:par>
                                <p:cTn id="87" presetID="10" presetClass="entr" presetSubtype="0" dur="500" fill="hold" grpId="0" nodeType="afterEffect">
                                  <p:stCondLst>
                                    <p:cond delay="0"/>
                                  </p:stCondLst>
                                  <p:childTnLst>
                                    <p:set>
                                      <p:cBhvr>
                                        <p:cTn id="88" dur="1" fill="hold">
                                          <p:stCondLst>
                                            <p:cond delay="0"/>
                                          </p:stCondLst>
                                        </p:cTn>
                                        <p:tgtEl>
                                          <p:spTgt spid="57"/>
                                        </p:tgtEl>
                                        <p:attrNameLst>
                                          <p:attrName>style.visibility</p:attrName>
                                        </p:attrNameLst>
                                      </p:cBhvr>
                                      <p:to>
                                        <p:strVal val="visible"/>
                                      </p:to>
                                    </p:set>
                                    <p:animEffect transition="in" filter="fade">
                                      <p:cBhvr>
                                        <p:cTn id="89" dur="500"/>
                                        <p:tgtEl>
                                          <p:spTgt spid="57"/>
                                        </p:tgtEl>
                                      </p:cBhvr>
                                    </p:animEffect>
                                  </p:childTnLst>
                                </p:cTn>
                              </p:par>
                            </p:childTnLst>
                          </p:cTn>
                        </p:par>
                        <p:par>
                          <p:cTn id="90" fill="hold" nodeType="afterGroup">
                            <p:stCondLst>
                              <p:cond delay="11000"/>
                            </p:stCondLst>
                            <p:childTnLst>
                              <p:par>
                                <p:cTn id="91" presetID="10" presetClass="entr" presetSubtype="0" dur="500"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fade">
                                      <p:cBhvr>
                                        <p:cTn id="93" dur="500"/>
                                        <p:tgtEl>
                                          <p:spTgt spid="42"/>
                                        </p:tgtEl>
                                      </p:cBhvr>
                                    </p:animEffect>
                                  </p:childTnLst>
                                </p:cTn>
                              </p:par>
                            </p:childTnLst>
                          </p:cTn>
                        </p:par>
                        <p:par>
                          <p:cTn id="94" fill="hold" nodeType="afterGroup">
                            <p:stCondLst>
                              <p:cond delay="11500"/>
                            </p:stCondLst>
                            <p:childTnLst>
                              <p:par>
                                <p:cTn id="95" presetID="10" presetClass="entr" presetSubtype="0" dur="500" fill="hold" grpId="0" nodeType="after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500"/>
                                        <p:tgtEl>
                                          <p:spTgt spid="43"/>
                                        </p:tgtEl>
                                      </p:cBhvr>
                                    </p:animEffect>
                                  </p:childTnLst>
                                </p:cTn>
                              </p:par>
                            </p:childTnLst>
                          </p:cTn>
                        </p:par>
                        <p:par>
                          <p:cTn id="98" fill="hold" nodeType="afterGroup">
                            <p:stCondLst>
                              <p:cond delay="12000"/>
                            </p:stCondLst>
                            <p:childTnLst>
                              <p:par>
                                <p:cTn id="99" presetID="10" presetClass="entr" presetSubtype="0" dur="500" fill="hold" grpId="0" nodeType="after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fade">
                                      <p:cBhvr>
                                        <p:cTn id="101" dur="500"/>
                                        <p:tgtEl>
                                          <p:spTgt spid="58"/>
                                        </p:tgtEl>
                                      </p:cBhvr>
                                    </p:animEffect>
                                  </p:childTnLst>
                                </p:cTn>
                              </p:par>
                            </p:childTnLst>
                          </p:cTn>
                        </p:par>
                        <p:par>
                          <p:cTn id="102" fill="hold" nodeType="afterGroup">
                            <p:stCondLst>
                              <p:cond delay="12500"/>
                            </p:stCondLst>
                            <p:childTnLst>
                              <p:par>
                                <p:cTn id="103" presetID="10" presetClass="entr" presetSubtype="0" dur="500" fill="hold" grpId="0" nodeType="afterEffect">
                                  <p:stCondLst>
                                    <p:cond delay="0"/>
                                  </p:stCondLst>
                                  <p:childTnLst>
                                    <p:set>
                                      <p:cBhvr>
                                        <p:cTn id="104" dur="1" fill="hold">
                                          <p:stCondLst>
                                            <p:cond delay="0"/>
                                          </p:stCondLst>
                                        </p:cTn>
                                        <p:tgtEl>
                                          <p:spTgt spid="46"/>
                                        </p:tgtEl>
                                        <p:attrNameLst>
                                          <p:attrName>style.visibility</p:attrName>
                                        </p:attrNameLst>
                                      </p:cBhvr>
                                      <p:to>
                                        <p:strVal val="visible"/>
                                      </p:to>
                                    </p:set>
                                    <p:animEffect transition="in" filter="fade">
                                      <p:cBhvr>
                                        <p:cTn id="105" dur="500"/>
                                        <p:tgtEl>
                                          <p:spTgt spid="46"/>
                                        </p:tgtEl>
                                      </p:cBhvr>
                                    </p:animEffect>
                                  </p:childTnLst>
                                </p:cTn>
                              </p:par>
                            </p:childTnLst>
                          </p:cTn>
                        </p:par>
                        <p:par>
                          <p:cTn id="106" fill="hold" nodeType="afterGroup">
                            <p:stCondLst>
                              <p:cond delay="13000"/>
                            </p:stCondLst>
                            <p:childTnLst>
                              <p:par>
                                <p:cTn id="107" presetID="10" presetClass="entr" presetSubtype="0" dur="500" fill="hold" grpId="0" nodeType="after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500"/>
                                        <p:tgtEl>
                                          <p:spTgt spid="47"/>
                                        </p:tgtEl>
                                      </p:cBhvr>
                                    </p:animEffect>
                                  </p:childTnLst>
                                </p:cTn>
                              </p:par>
                            </p:childTnLst>
                          </p:cTn>
                        </p:par>
                        <p:par>
                          <p:cTn id="110" fill="hold" nodeType="afterGroup">
                            <p:stCondLst>
                              <p:cond delay="13500"/>
                            </p:stCondLst>
                            <p:childTnLst>
                              <p:par>
                                <p:cTn id="111" presetID="10" presetClass="entr" presetSubtype="0" dur="500" fill="hold" grpId="0" nodeType="after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fade">
                                      <p:cBhvr>
                                        <p:cTn id="113" dur="500"/>
                                        <p:tgtEl>
                                          <p:spTgt spid="59"/>
                                        </p:tgtEl>
                                      </p:cBhvr>
                                    </p:animEffect>
                                  </p:childTnLst>
                                </p:cTn>
                              </p:par>
                            </p:childTnLst>
                          </p:cTn>
                        </p:par>
                        <p:par>
                          <p:cTn id="114" fill="hold" nodeType="afterGroup">
                            <p:stCondLst>
                              <p:cond delay="14000"/>
                            </p:stCondLst>
                            <p:childTnLst>
                              <p:par>
                                <p:cTn id="115" presetID="10" presetClass="entr" presetSubtype="0" dur="500" fill="hold" grpId="0" nodeType="afterEffect">
                                  <p:stCondLst>
                                    <p:cond delay="0"/>
                                  </p:stCondLst>
                                  <p:childTnLst>
                                    <p:set>
                                      <p:cBhvr>
                                        <p:cTn id="116" dur="1" fill="hold">
                                          <p:stCondLst>
                                            <p:cond delay="0"/>
                                          </p:stCondLst>
                                        </p:cTn>
                                        <p:tgtEl>
                                          <p:spTgt spid="50"/>
                                        </p:tgtEl>
                                        <p:attrNameLst>
                                          <p:attrName>style.visibility</p:attrName>
                                        </p:attrNameLst>
                                      </p:cBhvr>
                                      <p:to>
                                        <p:strVal val="visible"/>
                                      </p:to>
                                    </p:set>
                                    <p:animEffect transition="in" filter="fade">
                                      <p:cBhvr>
                                        <p:cTn id="117" dur="500"/>
                                        <p:tgtEl>
                                          <p:spTgt spid="50"/>
                                        </p:tgtEl>
                                      </p:cBhvr>
                                    </p:animEffect>
                                  </p:childTnLst>
                                </p:cTn>
                              </p:par>
                            </p:childTnLst>
                          </p:cTn>
                        </p:par>
                        <p:par>
                          <p:cTn id="118" fill="hold" nodeType="afterGroup">
                            <p:stCondLst>
                              <p:cond delay="14500"/>
                            </p:stCondLst>
                            <p:childTnLst>
                              <p:par>
                                <p:cTn id="119" presetID="10" presetClass="entr" presetSubtype="0" dur="500" fill="hold" grpId="0" nodeType="afterEffect">
                                  <p:stCondLst>
                                    <p:cond delay="0"/>
                                  </p:stCondLst>
                                  <p:childTnLst>
                                    <p:set>
                                      <p:cBhvr>
                                        <p:cTn id="120" dur="1" fill="hold">
                                          <p:stCondLst>
                                            <p:cond delay="0"/>
                                          </p:stCondLst>
                                        </p:cTn>
                                        <p:tgtEl>
                                          <p:spTgt spid="51"/>
                                        </p:tgtEl>
                                        <p:attrNameLst>
                                          <p:attrName>style.visibility</p:attrName>
                                        </p:attrNameLst>
                                      </p:cBhvr>
                                      <p:to>
                                        <p:strVal val="visible"/>
                                      </p:to>
                                    </p:set>
                                    <p:animEffect transition="in" filter="fade">
                                      <p:cBhvr>
                                        <p:cTn id="121" dur="500"/>
                                        <p:tgtEl>
                                          <p:spTgt spid="51"/>
                                        </p:tgtEl>
                                      </p:cBhvr>
                                    </p:animEffect>
                                  </p:childTnLst>
                                </p:cTn>
                              </p:par>
                            </p:childTnLst>
                          </p:cTn>
                        </p:par>
                        <p:par>
                          <p:cTn id="122" fill="hold" nodeType="afterGroup">
                            <p:stCondLst>
                              <p:cond delay="15000"/>
                            </p:stCondLst>
                            <p:childTnLst>
                              <p:par>
                                <p:cTn id="123" presetID="10" presetClass="entr" presetSubtype="0" dur="500" fill="hold" grpId="0" nodeType="after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fade">
                                      <p:cBhvr>
                                        <p:cTn id="1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1" grpId="0" animBg="1"/>
      <p:bldP spid="22" grpId="0"/>
      <p:bldP spid="23" grpId="0"/>
      <p:bldP spid="26" grpId="0" animBg="1"/>
      <p:bldP spid="27" grpId="0"/>
      <p:bldP spid="28" grpId="0"/>
      <p:bldP spid="30" grpId="0" animBg="1"/>
      <p:bldP spid="31" grpId="0"/>
      <p:bldP spid="32" grpId="0"/>
      <p:bldP spid="34" grpId="0" animBg="1"/>
      <p:bldP spid="35" grpId="0"/>
      <p:bldP spid="36" grpId="0"/>
      <p:bldP spid="38" grpId="0" animBg="1"/>
      <p:bldP spid="39" grpId="0"/>
      <p:bldP spid="42" grpId="0" animBg="1"/>
      <p:bldP spid="43" grpId="0"/>
      <p:bldP spid="46" grpId="0" animBg="1"/>
      <p:bldP spid="47" grpId="0"/>
      <p:bldP spid="50" grpId="0" animBg="1"/>
      <p:bldP spid="51" grpId="0"/>
      <p:bldP spid="54" grpId="0" animBg="1"/>
      <p:bldP spid="55" grpId="0"/>
      <p:bldP spid="57" grpId="0"/>
      <p:bldP spid="58" grpId="0"/>
      <p:bldP spid="59" grpId="0"/>
      <p:bldP spid="60" grpId="0"/>
      <p:bldP spid="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3" name="矩形 2"/>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结构特点</a:t>
            </a:r>
          </a:p>
        </p:txBody>
      </p:sp>
      <p:sp>
        <p:nvSpPr>
          <p:cNvPr id="8" name="文本框 7"/>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STRUCTURAL FEATURES</a:t>
            </a:r>
          </a:p>
        </p:txBody>
      </p:sp>
      <p:cxnSp>
        <p:nvCxnSpPr>
          <p:cNvPr id="11" name="直接连接符 10"/>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638800" y="925408"/>
            <a:ext cx="914400" cy="914400"/>
            <a:chOff x="5695522" y="690757"/>
            <a:chExt cx="914400" cy="914400"/>
          </a:xfrm>
        </p:grpSpPr>
        <p:sp>
          <p:nvSpPr>
            <p:cNvPr id="14" name="椭圆 13"/>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06</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0"/>
          <p:cNvSpPr txBox="1"/>
          <p:nvPr/>
        </p:nvSpPr>
        <p:spPr>
          <a:xfrm>
            <a:off x="896986" y="1765252"/>
            <a:ext cx="1030737" cy="307777"/>
          </a:xfrm>
          <a:prstGeom prst="rect">
            <a:avLst/>
          </a:prstGeom>
          <a:noFill/>
        </p:spPr>
        <p:txBody>
          <a:bodyPr wrap="square" lIns="0" tIns="0" rIns="0" bIns="0"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电池方阵</a:t>
            </a:r>
          </a:p>
        </p:txBody>
      </p:sp>
      <p:sp>
        <p:nvSpPr>
          <p:cNvPr id="40" name="TextBox 29"/>
          <p:cNvSpPr txBox="1"/>
          <p:nvPr/>
        </p:nvSpPr>
        <p:spPr>
          <a:xfrm>
            <a:off x="2153920" y="1573917"/>
            <a:ext cx="2714394" cy="757708"/>
          </a:xfrm>
          <a:prstGeom prst="rect">
            <a:avLst/>
          </a:prstGeom>
          <a:noFill/>
        </p:spPr>
        <p:txBody>
          <a:bodyPr wrap="square" lIns="0" tIns="0" rIns="0" bIns="0"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太阳能电池一般为硅电池，分为单晶硅太阳能电池，多晶硅太阳能电池和非晶硅太阳能电池三种</a:t>
            </a:r>
          </a:p>
        </p:txBody>
      </p:sp>
      <p:sp>
        <p:nvSpPr>
          <p:cNvPr id="41" name="TextBox 30"/>
          <p:cNvSpPr txBox="1"/>
          <p:nvPr/>
        </p:nvSpPr>
        <p:spPr>
          <a:xfrm>
            <a:off x="896986" y="3800217"/>
            <a:ext cx="1030737" cy="307777"/>
          </a:xfrm>
          <a:prstGeom prst="rect">
            <a:avLst/>
          </a:prstGeom>
          <a:noFill/>
        </p:spPr>
        <p:txBody>
          <a:bodyPr wrap="square" lIns="0" tIns="0" rIns="0" bIns="0" rtlCol="0">
            <a:spAutoFit/>
          </a:bodyPr>
          <a:lstStyle>
            <a:defPPr>
              <a:defRPr lang="zh-CN"/>
            </a:defPPr>
            <a:lvl1pPr algn="r">
              <a:defRPr sz="2000" b="1">
                <a:latin typeface="+mn-ea"/>
              </a:defRPr>
            </a:lvl1pPr>
          </a:lstStyle>
          <a:p>
            <a:pPr algn="l"/>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跟踪系统</a:t>
            </a:r>
          </a:p>
        </p:txBody>
      </p:sp>
      <p:sp>
        <p:nvSpPr>
          <p:cNvPr id="42" name="TextBox 29"/>
          <p:cNvSpPr txBox="1"/>
          <p:nvPr/>
        </p:nvSpPr>
        <p:spPr>
          <a:xfrm>
            <a:off x="2153920" y="3688419"/>
            <a:ext cx="2413574" cy="495136"/>
          </a:xfrm>
          <a:prstGeom prst="rect">
            <a:avLst/>
          </a:prstGeom>
          <a:noFill/>
        </p:spPr>
        <p:txBody>
          <a:bodyPr wrap="square" lIns="0" tIns="0" rIns="0" bIns="0"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让太阳能电池板能够时刻正对太阳，发电效率达到最佳状态</a:t>
            </a:r>
          </a:p>
        </p:txBody>
      </p:sp>
      <p:sp>
        <p:nvSpPr>
          <p:cNvPr id="43" name="TextBox 30"/>
          <p:cNvSpPr txBox="1"/>
          <p:nvPr/>
        </p:nvSpPr>
        <p:spPr>
          <a:xfrm>
            <a:off x="10397137" y="2793115"/>
            <a:ext cx="848659" cy="307777"/>
          </a:xfrm>
          <a:prstGeom prst="rect">
            <a:avLst/>
          </a:prstGeom>
          <a:noFill/>
        </p:spPr>
        <p:txBody>
          <a:bodyPr wrap="square" lIns="0" tIns="0" rIns="0" bIns="0" rtlCol="0">
            <a:spAutoFit/>
          </a:bodyPr>
          <a:lstStyle>
            <a:defPPr>
              <a:defRPr lang="zh-CN"/>
            </a:defPPr>
            <a:lvl1pPr algn="r">
              <a:defRPr sz="2000" b="1">
                <a:latin typeface="+mn-ea"/>
              </a:defRPr>
            </a:lvl1p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控制器</a:t>
            </a:r>
          </a:p>
        </p:txBody>
      </p:sp>
      <p:sp>
        <p:nvSpPr>
          <p:cNvPr id="44" name="TextBox 29"/>
          <p:cNvSpPr txBox="1"/>
          <p:nvPr/>
        </p:nvSpPr>
        <p:spPr>
          <a:xfrm>
            <a:off x="8036823" y="2719805"/>
            <a:ext cx="2253896" cy="495136"/>
          </a:xfrm>
          <a:prstGeom prst="rect">
            <a:avLst/>
          </a:prstGeom>
          <a:noFill/>
        </p:spPr>
        <p:txBody>
          <a:bodyPr wrap="square" lIns="0" tIns="0" rIns="0" bIns="0"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是能自动防止蓄电池过充电和过放电的设备</a:t>
            </a:r>
          </a:p>
        </p:txBody>
      </p:sp>
      <p:sp>
        <p:nvSpPr>
          <p:cNvPr id="52" name="TextBox 30"/>
          <p:cNvSpPr txBox="1"/>
          <p:nvPr/>
        </p:nvSpPr>
        <p:spPr>
          <a:xfrm>
            <a:off x="10290719" y="4867085"/>
            <a:ext cx="1061494" cy="307777"/>
          </a:xfrm>
          <a:prstGeom prst="rect">
            <a:avLst/>
          </a:prstGeom>
          <a:noFill/>
        </p:spPr>
        <p:txBody>
          <a:bodyPr wrap="square" lIns="0" tIns="0" rIns="0" bIns="0" rtlCol="0">
            <a:spAutoFit/>
          </a:bodyPr>
          <a:lstStyle>
            <a:defPPr>
              <a:defRPr lang="zh-CN"/>
            </a:defPPr>
            <a:lvl1pPr algn="r">
              <a:defRPr sz="2000" b="1">
                <a:latin typeface="+mn-ea"/>
              </a:defRPr>
            </a:lvl1p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蓄电池组</a:t>
            </a:r>
          </a:p>
        </p:txBody>
      </p:sp>
      <p:sp>
        <p:nvSpPr>
          <p:cNvPr id="53" name="TextBox 29"/>
          <p:cNvSpPr txBox="1"/>
          <p:nvPr/>
        </p:nvSpPr>
        <p:spPr>
          <a:xfrm>
            <a:off x="8036822" y="4640257"/>
            <a:ext cx="2253897" cy="757708"/>
          </a:xfrm>
          <a:prstGeom prst="rect">
            <a:avLst/>
          </a:prstGeom>
          <a:noFill/>
        </p:spPr>
        <p:txBody>
          <a:bodyPr wrap="square" lIns="0" tIns="0" rIns="0" bIns="0"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作用是贮存太阳能电池方阵受光照时发出的电能并可随时向负载供电</a:t>
            </a:r>
          </a:p>
        </p:txBody>
      </p:sp>
      <p:sp>
        <p:nvSpPr>
          <p:cNvPr id="55" name="TextBox 30"/>
          <p:cNvSpPr txBox="1"/>
          <p:nvPr/>
        </p:nvSpPr>
        <p:spPr>
          <a:xfrm>
            <a:off x="1004885" y="5819128"/>
            <a:ext cx="814938" cy="307777"/>
          </a:xfrm>
          <a:prstGeom prst="rect">
            <a:avLst/>
          </a:prstGeom>
          <a:noFill/>
        </p:spPr>
        <p:txBody>
          <a:bodyPr wrap="square" lIns="0" tIns="0" rIns="0" bIns="0" rtlCol="0">
            <a:spAutoFit/>
          </a:bodyPr>
          <a:lstStyle>
            <a:defPPr>
              <a:defRPr lang="zh-CN"/>
            </a:defPPr>
            <a:lvl1pPr algn="r">
              <a:defRPr sz="2000" b="1">
                <a:latin typeface="+mn-ea"/>
              </a:defRPr>
            </a:lvl1pPr>
          </a:lstStyle>
          <a:p>
            <a:pPr algn="l"/>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逆变器</a:t>
            </a:r>
          </a:p>
        </p:txBody>
      </p:sp>
      <p:sp>
        <p:nvSpPr>
          <p:cNvPr id="56" name="TextBox 29"/>
          <p:cNvSpPr txBox="1"/>
          <p:nvPr/>
        </p:nvSpPr>
        <p:spPr>
          <a:xfrm>
            <a:off x="2153920" y="5844112"/>
            <a:ext cx="2865806" cy="240643"/>
          </a:xfrm>
          <a:prstGeom prst="rect">
            <a:avLst/>
          </a:prstGeom>
          <a:noFill/>
        </p:spPr>
        <p:txBody>
          <a:bodyPr wrap="square" lIns="0" tIns="0" rIns="0" bIns="0" rtlCol="0">
            <a:spAutoFit/>
          </a:bodyPr>
          <a:lstStyle/>
          <a:p>
            <a:pP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将直流电转换成交流电的设备</a:t>
            </a: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结构组成</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19" name="矩形 18"/>
          <p:cNvSpPr/>
          <p:nvPr/>
        </p:nvSpPr>
        <p:spPr>
          <a:xfrm>
            <a:off x="1113848" y="2113666"/>
            <a:ext cx="508000" cy="6096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113848" y="4155826"/>
            <a:ext cx="508000" cy="6096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113848" y="6199611"/>
            <a:ext cx="508000" cy="6096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10596138" y="3119376"/>
            <a:ext cx="508000" cy="6096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10567466" y="5199539"/>
            <a:ext cx="508000" cy="6096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6" name="图片 25">
            <a:extLst>
              <a:ext uri="{FF2B5EF4-FFF2-40B4-BE49-F238E27FC236}">
                <a16:creationId xmlns:a16="http://schemas.microsoft.com/office/drawing/2014/main" xmlns="" id="{7C8DE324-1338-40E1-AD5D-9C5F8B95FCEA}"/>
              </a:ext>
            </a:extLst>
          </p:cNvPr>
          <p:cNvPicPr>
            <a:picLocks noChangeAspect="1"/>
          </p:cNvPicPr>
          <p:nvPr/>
        </p:nvPicPr>
        <p:blipFill>
          <a:blip r:embed="rId2">
            <a:extLst>
              <a:ext uri="{28A0092B-C50C-407E-A947-70E740481C1C}">
                <a14:useLocalDpi xmlns:a14="http://schemas.microsoft.com/office/drawing/2010/main" val="0"/>
              </a:ext>
            </a:extLst>
          </a:blip>
          <a:srcRect l="11342" t="28460" r="69386" b="24869"/>
          <a:stretch>
            <a:fillRect/>
          </a:stretch>
        </p:blipFill>
        <p:spPr>
          <a:xfrm>
            <a:off x="5099566" y="2434704"/>
            <a:ext cx="2141317" cy="2795315"/>
          </a:xfrm>
          <a:custGeom>
            <a:avLst/>
            <a:gdLst>
              <a:gd name="connsiteX0" fmla="*/ 775504 w 2349661"/>
              <a:gd name="connsiteY0" fmla="*/ 0 h 3067291"/>
              <a:gd name="connsiteX1" fmla="*/ 1689904 w 2349661"/>
              <a:gd name="connsiteY1" fmla="*/ 243068 h 3067291"/>
              <a:gd name="connsiteX2" fmla="*/ 2048719 w 2349661"/>
              <a:gd name="connsiteY2" fmla="*/ 1238491 h 3067291"/>
              <a:gd name="connsiteX3" fmla="*/ 2326512 w 2349661"/>
              <a:gd name="connsiteY3" fmla="*/ 1597306 h 3067291"/>
              <a:gd name="connsiteX4" fmla="*/ 2349661 w 2349661"/>
              <a:gd name="connsiteY4" fmla="*/ 1932972 h 3067291"/>
              <a:gd name="connsiteX5" fmla="*/ 1747777 w 2349661"/>
              <a:gd name="connsiteY5" fmla="*/ 2303362 h 3067291"/>
              <a:gd name="connsiteX6" fmla="*/ 1747777 w 2349661"/>
              <a:gd name="connsiteY6" fmla="*/ 3009418 h 3067291"/>
              <a:gd name="connsiteX7" fmla="*/ 497712 w 2349661"/>
              <a:gd name="connsiteY7" fmla="*/ 3067291 h 3067291"/>
              <a:gd name="connsiteX8" fmla="*/ 0 w 2349661"/>
              <a:gd name="connsiteY8" fmla="*/ 833377 h 3067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9661" h="3067291">
                <a:moveTo>
                  <a:pt x="775504" y="0"/>
                </a:moveTo>
                <a:lnTo>
                  <a:pt x="1689904" y="243068"/>
                </a:lnTo>
                <a:lnTo>
                  <a:pt x="2048719" y="1238491"/>
                </a:lnTo>
                <a:lnTo>
                  <a:pt x="2326512" y="1597306"/>
                </a:lnTo>
                <a:lnTo>
                  <a:pt x="2349661" y="1932972"/>
                </a:lnTo>
                <a:lnTo>
                  <a:pt x="1747777" y="2303362"/>
                </a:lnTo>
                <a:lnTo>
                  <a:pt x="1747777" y="3009418"/>
                </a:lnTo>
                <a:lnTo>
                  <a:pt x="497712" y="3067291"/>
                </a:lnTo>
                <a:lnTo>
                  <a:pt x="0" y="833377"/>
                </a:lnTo>
                <a:close/>
              </a:path>
            </a:pathLst>
          </a:cu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2" presetClass="entr" presetSubtype="8" dur="50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500"/>
                                        <p:tgtEl>
                                          <p:spTgt spid="39"/>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nodeType="afterGroup">
                            <p:stCondLst>
                              <p:cond delay="1500"/>
                            </p:stCondLst>
                            <p:childTnLst>
                              <p:par>
                                <p:cTn id="17" presetID="22" presetClass="entr" presetSubtype="8" dur="50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2000"/>
                            </p:stCondLst>
                            <p:childTnLst>
                              <p:par>
                                <p:cTn id="21" presetID="22" presetClass="entr" presetSubtype="8" dur="500"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nodeType="afterGroup">
                            <p:stCondLst>
                              <p:cond delay="3000"/>
                            </p:stCondLst>
                            <p:childTnLst>
                              <p:par>
                                <p:cTn id="29" presetID="22" presetClass="entr" presetSubtype="2" dur="50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right)">
                                      <p:cBhvr>
                                        <p:cTn id="31" dur="500"/>
                                        <p:tgtEl>
                                          <p:spTgt spid="44"/>
                                        </p:tgtEl>
                                      </p:cBhvr>
                                    </p:animEffect>
                                  </p:childTnLst>
                                </p:cTn>
                              </p:par>
                            </p:childTnLst>
                          </p:cTn>
                        </p:par>
                        <p:par>
                          <p:cTn id="32" fill="hold" nodeType="afterGroup">
                            <p:stCondLst>
                              <p:cond delay="3500"/>
                            </p:stCondLst>
                            <p:childTnLst>
                              <p:par>
                                <p:cTn id="33" presetID="22" presetClass="entr" presetSubtype="8" dur="50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left)">
                                      <p:cBhvr>
                                        <p:cTn id="35" dur="500"/>
                                        <p:tgtEl>
                                          <p:spTgt spid="41"/>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nodeType="afterGroup">
                            <p:stCondLst>
                              <p:cond delay="4500"/>
                            </p:stCondLst>
                            <p:childTnLst>
                              <p:par>
                                <p:cTn id="41" presetID="22" presetClass="entr" presetSubtype="8" dur="50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par>
                          <p:cTn id="44" fill="hold" nodeType="afterGroup">
                            <p:stCondLst>
                              <p:cond delay="5000"/>
                            </p:stCondLst>
                            <p:childTnLst>
                              <p:par>
                                <p:cTn id="45" presetID="22" presetClass="entr" presetSubtype="8" dur="50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nodeType="afterGroup">
                            <p:stCondLst>
                              <p:cond delay="6000"/>
                            </p:stCondLst>
                            <p:childTnLst>
                              <p:par>
                                <p:cTn id="53" presetID="22" presetClass="entr" presetSubtype="2" dur="50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right)">
                                      <p:cBhvr>
                                        <p:cTn id="55" dur="500"/>
                                        <p:tgtEl>
                                          <p:spTgt spid="53"/>
                                        </p:tgtEl>
                                      </p:cBhvr>
                                    </p:animEffect>
                                  </p:childTnLst>
                                </p:cTn>
                              </p:par>
                            </p:childTnLst>
                          </p:cTn>
                        </p:par>
                        <p:par>
                          <p:cTn id="56" fill="hold" nodeType="afterGroup">
                            <p:stCondLst>
                              <p:cond delay="6500"/>
                            </p:stCondLst>
                            <p:childTnLst>
                              <p:par>
                                <p:cTn id="57" presetID="22" presetClass="entr" presetSubtype="8" dur="500" fill="hold" grpId="0" nodeType="afterEffect">
                                  <p:stCondLst>
                                    <p:cond delay="0"/>
                                  </p:stCondLst>
                                  <p:childTnLst>
                                    <p:set>
                                      <p:cBhvr>
                                        <p:cTn id="58" dur="1" fill="hold">
                                          <p:stCondLst>
                                            <p:cond delay="0"/>
                                          </p:stCondLst>
                                        </p:cTn>
                                        <p:tgtEl>
                                          <p:spTgt spid="55"/>
                                        </p:tgtEl>
                                        <p:attrNameLst>
                                          <p:attrName>style.visibility</p:attrName>
                                        </p:attrNameLst>
                                      </p:cBhvr>
                                      <p:to>
                                        <p:strVal val="visible"/>
                                      </p:to>
                                    </p:set>
                                    <p:animEffect transition="in" filter="wipe(left)">
                                      <p:cBhvr>
                                        <p:cTn id="59" dur="500"/>
                                        <p:tgtEl>
                                          <p:spTgt spid="55"/>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nodeType="afterGroup">
                            <p:stCondLst>
                              <p:cond delay="7500"/>
                            </p:stCondLst>
                            <p:childTnLst>
                              <p:par>
                                <p:cTn id="65" presetID="22" presetClass="entr" presetSubtype="8" dur="500"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left)">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52" grpId="0"/>
      <p:bldP spid="53" grpId="0"/>
      <p:bldP spid="55" grpId="0"/>
      <p:bldP spid="56" grpId="0"/>
      <p:bldP spid="2" grpId="0"/>
      <p:bldP spid="19" grpId="0" animBg="1"/>
      <p:bldP spid="20" grpId="0" animBg="1"/>
      <p:bldP spid="21" grpId="0" animBg="1"/>
      <p:bldP spid="22" grpId="0" animBg="1"/>
      <p:bldP spid="2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4" name="矩形 3"/>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7" name="文本框 6"/>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发电成本</a:t>
            </a:r>
          </a:p>
        </p:txBody>
      </p:sp>
      <p:sp>
        <p:nvSpPr>
          <p:cNvPr id="8" name="文本框 7"/>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COST OF POWER GENERATION</a:t>
            </a:r>
          </a:p>
        </p:txBody>
      </p:sp>
      <p:cxnSp>
        <p:nvCxnSpPr>
          <p:cNvPr id="9" name="直接连接符 8"/>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5638800" y="925408"/>
            <a:ext cx="914400" cy="914400"/>
            <a:chOff x="5695522" y="690757"/>
            <a:chExt cx="914400" cy="914400"/>
          </a:xfrm>
        </p:grpSpPr>
        <p:sp>
          <p:nvSpPr>
            <p:cNvPr id="11" name="椭圆 10"/>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07</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对角圆角 18"/>
          <p:cNvSpPr/>
          <p:nvPr/>
        </p:nvSpPr>
        <p:spPr>
          <a:xfrm>
            <a:off x="1147335" y="4658829"/>
            <a:ext cx="5405865" cy="1632691"/>
          </a:xfrm>
          <a:prstGeom prst="round2Diag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6" name="矩形: 对角圆角 15"/>
          <p:cNvSpPr/>
          <p:nvPr/>
        </p:nvSpPr>
        <p:spPr>
          <a:xfrm>
            <a:off x="1135184" y="2817389"/>
            <a:ext cx="5405865" cy="1632691"/>
          </a:xfrm>
          <a:prstGeom prst="round2Diag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rcRect l="6883" r="52428" b="15625"/>
          <a:stretch>
            <a:fillRect/>
          </a:stretch>
        </p:blipFill>
        <p:spPr>
          <a:xfrm>
            <a:off x="7231184" y="0"/>
            <a:ext cx="4960816" cy="6858000"/>
          </a:xfrm>
          <a:custGeom>
            <a:avLst/>
            <a:gdLst>
              <a:gd name="connsiteX0" fmla="*/ 0 w 4960816"/>
              <a:gd name="connsiteY0" fmla="*/ 0 h 6858000"/>
              <a:gd name="connsiteX1" fmla="*/ 4960816 w 4960816"/>
              <a:gd name="connsiteY1" fmla="*/ 0 h 6858000"/>
              <a:gd name="connsiteX2" fmla="*/ 4960816 w 4960816"/>
              <a:gd name="connsiteY2" fmla="*/ 6858000 h 6858000"/>
              <a:gd name="connsiteX3" fmla="*/ 0 w 49608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60816" h="6858000">
                <a:moveTo>
                  <a:pt x="0" y="0"/>
                </a:moveTo>
                <a:lnTo>
                  <a:pt x="4960816" y="0"/>
                </a:lnTo>
                <a:lnTo>
                  <a:pt x="4960816" y="6858000"/>
                </a:lnTo>
                <a:lnTo>
                  <a:pt x="0" y="6858000"/>
                </a:lnTo>
                <a:close/>
              </a:path>
            </a:pathLst>
          </a:custGeom>
        </p:spPr>
      </p:pic>
      <p:sp>
        <p:nvSpPr>
          <p:cNvPr id="7" name="矩形 6"/>
          <p:cNvSpPr/>
          <p:nvPr/>
        </p:nvSpPr>
        <p:spPr>
          <a:xfrm>
            <a:off x="7231184" y="0"/>
            <a:ext cx="4960816" cy="6858000"/>
          </a:xfrm>
          <a:prstGeom prst="rect">
            <a:avLst/>
          </a:prstGeom>
          <a:gradFill>
            <a:gsLst>
              <a:gs pos="30000">
                <a:schemeClr val="accent1"/>
              </a:gs>
              <a:gs pos="100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7" name="矩形 16"/>
          <p:cNvSpPr/>
          <p:nvPr/>
        </p:nvSpPr>
        <p:spPr>
          <a:xfrm>
            <a:off x="7845114" y="2823192"/>
            <a:ext cx="3139001" cy="1211614"/>
          </a:xfrm>
          <a:prstGeom prst="rect">
            <a:avLst/>
          </a:prstGeom>
        </p:spPr>
        <p:txBody>
          <a:bodyPr wrap="none" anchor="ctr">
            <a:spAutoFit/>
          </a:bodyPr>
          <a:lstStyle/>
          <a:p>
            <a:pPr>
              <a:lnSpc>
                <a:spcPct val="120000"/>
              </a:lnSpc>
            </a:pPr>
            <a:r>
              <a:rPr lang="zh-CN" altLang="en-US" sz="2400" b="1" dirty="0">
                <a:solidFill>
                  <a:schemeClr val="accent4"/>
                </a:solidFill>
                <a:latin typeface="微软雅黑" panose="020B0503020204020204" pitchFamily="34" charset="-122"/>
                <a:ea typeface="微软雅黑" panose="020B0503020204020204" pitchFamily="34" charset="-122"/>
              </a:rPr>
              <a:t>度电成本降至</a:t>
            </a:r>
            <a:endParaRPr lang="en-US" altLang="zh-CN" sz="2400" b="1" dirty="0">
              <a:solidFill>
                <a:schemeClr val="accent4"/>
              </a:solidFill>
              <a:latin typeface="微软雅黑" panose="020B0503020204020204" pitchFamily="34" charset="-122"/>
              <a:ea typeface="微软雅黑" panose="020B0503020204020204" pitchFamily="34" charset="-122"/>
            </a:endParaRPr>
          </a:p>
          <a:p>
            <a:pPr>
              <a:lnSpc>
                <a:spcPct val="120000"/>
              </a:lnSpc>
            </a:pPr>
            <a:r>
              <a:rPr lang="en-US" altLang="zh-CN" sz="4000" b="1" dirty="0">
                <a:solidFill>
                  <a:schemeClr val="bg1"/>
                </a:solidFill>
                <a:latin typeface="微软雅黑" panose="020B0503020204020204" pitchFamily="34" charset="-122"/>
                <a:ea typeface="微软雅黑" panose="020B0503020204020204" pitchFamily="34" charset="-122"/>
              </a:rPr>
              <a:t>0.6-0.9 </a:t>
            </a:r>
            <a:r>
              <a:rPr lang="zh-CN" altLang="en-US" b="1" dirty="0">
                <a:solidFill>
                  <a:schemeClr val="bg1"/>
                </a:solidFill>
                <a:latin typeface="微软雅黑" panose="020B0503020204020204" pitchFamily="34" charset="-122"/>
                <a:ea typeface="微软雅黑" panose="020B0503020204020204" pitchFamily="34" charset="-122"/>
              </a:rPr>
              <a:t>元</a:t>
            </a:r>
            <a:r>
              <a:rPr lang="en-US" altLang="zh-CN" b="1" dirty="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千瓦时</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发电成本</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7845114" y="955560"/>
            <a:ext cx="2031325" cy="1223220"/>
          </a:xfrm>
          <a:prstGeom prst="rect">
            <a:avLst/>
          </a:prstGeom>
        </p:spPr>
        <p:txBody>
          <a:bodyPr wrap="none" anchor="ctr">
            <a:spAutoFit/>
          </a:bodyPr>
          <a:lstStyle>
            <a:defPPr>
              <a:defRPr lang="zh-CN"/>
            </a:defPPr>
            <a:lvl1pPr>
              <a:lnSpc>
                <a:spcPct val="150000"/>
              </a:lnSpc>
              <a:defRPr sz="2400" b="1">
                <a:solidFill>
                  <a:schemeClr val="bg1"/>
                </a:solidFill>
                <a:latin typeface="+mn-ea"/>
              </a:defRPr>
            </a:lvl1pPr>
          </a:lstStyle>
          <a:p>
            <a:pPr>
              <a:lnSpc>
                <a:spcPct val="120000"/>
              </a:lnSpc>
            </a:pPr>
            <a:r>
              <a:rPr lang="zh-CN" altLang="en-US" dirty="0">
                <a:solidFill>
                  <a:schemeClr val="accent4"/>
                </a:solidFill>
                <a:latin typeface="微软雅黑" panose="020B0503020204020204" pitchFamily="34" charset="-122"/>
                <a:ea typeface="微软雅黑" panose="020B0503020204020204" pitchFamily="34" charset="-122"/>
              </a:rPr>
              <a:t>投资成本降至</a:t>
            </a:r>
            <a:endParaRPr lang="en-US" altLang="zh-CN" dirty="0">
              <a:solidFill>
                <a:schemeClr val="accent4"/>
              </a:solidFill>
              <a:latin typeface="微软雅黑" panose="020B0503020204020204" pitchFamily="34" charset="-122"/>
              <a:ea typeface="微软雅黑" panose="020B0503020204020204" pitchFamily="34" charset="-122"/>
            </a:endParaRPr>
          </a:p>
          <a:p>
            <a:pPr>
              <a:lnSpc>
                <a:spcPct val="120000"/>
              </a:lnSpc>
            </a:pPr>
            <a:r>
              <a:rPr lang="en-US" altLang="zh-CN" sz="4000" dirty="0">
                <a:latin typeface="微软雅黑" panose="020B0503020204020204" pitchFamily="34" charset="-122"/>
                <a:ea typeface="微软雅黑" panose="020B0503020204020204" pitchFamily="34" charset="-122"/>
              </a:rPr>
              <a:t>8 </a:t>
            </a:r>
            <a:r>
              <a:rPr lang="zh-CN" altLang="en-US" sz="1800" dirty="0">
                <a:latin typeface="微软雅黑" panose="020B0503020204020204" pitchFamily="34" charset="-122"/>
                <a:ea typeface="微软雅黑" panose="020B0503020204020204" pitchFamily="34" charset="-122"/>
              </a:rPr>
              <a:t>元</a:t>
            </a:r>
            <a:r>
              <a:rPr lang="en-US" altLang="zh-CN" sz="1800" dirty="0">
                <a:latin typeface="微软雅黑" panose="020B0503020204020204" pitchFamily="34" charset="-122"/>
                <a:ea typeface="微软雅黑" panose="020B0503020204020204" pitchFamily="34" charset="-122"/>
              </a:rPr>
              <a:t>/</a:t>
            </a:r>
            <a:r>
              <a:rPr lang="zh-CN" altLang="en-US" sz="1800" dirty="0">
                <a:latin typeface="微软雅黑" panose="020B0503020204020204" pitchFamily="34" charset="-122"/>
                <a:ea typeface="微软雅黑" panose="020B0503020204020204" pitchFamily="34" charset="-122"/>
              </a:rPr>
              <a:t>瓦以下</a:t>
            </a:r>
            <a:endParaRPr lang="en-US" altLang="zh-CN"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1505979" y="1501016"/>
            <a:ext cx="4075835" cy="1142044"/>
          </a:xfrm>
          <a:prstGeom prst="rect">
            <a:avLst/>
          </a:prstGeom>
          <a:noFill/>
        </p:spPr>
        <p:txBody>
          <a:bodyPr wrap="square" rtlCol="0">
            <a:spAutoFit/>
          </a:bodyPr>
          <a:lstStyle/>
          <a:p>
            <a:pPr>
              <a:lnSpc>
                <a:spcPct val="150000"/>
              </a:lnSpc>
              <a:spcBef>
                <a:spcPts val="1200"/>
              </a:spcBef>
              <a:buClr>
                <a:schemeClr val="accent1"/>
              </a:buClr>
            </a:pPr>
            <a:r>
              <a:rPr lang="zh-CN" altLang="en-US" sz="2400" dirty="0">
                <a:solidFill>
                  <a:schemeClr val="accent1"/>
                </a:solidFill>
                <a:latin typeface="微软雅黑" panose="020B0503020204020204" pitchFamily="34" charset="-122"/>
                <a:ea typeface="微软雅黑" panose="020B0503020204020204" pitchFamily="34" charset="-122"/>
              </a:rPr>
              <a:t>过去</a:t>
            </a:r>
            <a:r>
              <a:rPr lang="en-US" altLang="zh-CN" sz="2400" dirty="0">
                <a:solidFill>
                  <a:schemeClr val="accent1"/>
                </a:solidFill>
                <a:latin typeface="微软雅黑" panose="020B0503020204020204" pitchFamily="34" charset="-122"/>
                <a:ea typeface="微软雅黑" panose="020B0503020204020204" pitchFamily="34" charset="-122"/>
              </a:rPr>
              <a:t>5 </a:t>
            </a:r>
            <a:r>
              <a:rPr lang="zh-CN" altLang="en-US" sz="2400" dirty="0">
                <a:solidFill>
                  <a:schemeClr val="accent1"/>
                </a:solidFill>
                <a:latin typeface="微软雅黑" panose="020B0503020204020204" pitchFamily="34" charset="-122"/>
                <a:ea typeface="微软雅黑" panose="020B0503020204020204" pitchFamily="34" charset="-122"/>
              </a:rPr>
              <a:t>年，光伏发电的成本已下降了三分之一</a:t>
            </a:r>
          </a:p>
        </p:txBody>
      </p:sp>
      <p:sp>
        <p:nvSpPr>
          <p:cNvPr id="11" name="文本框 10"/>
          <p:cNvSpPr txBox="1"/>
          <p:nvPr/>
        </p:nvSpPr>
        <p:spPr>
          <a:xfrm>
            <a:off x="1426265" y="2919372"/>
            <a:ext cx="4823702" cy="1428724"/>
          </a:xfrm>
          <a:prstGeom prst="rect">
            <a:avLst/>
          </a:prstGeom>
          <a:noFill/>
        </p:spPr>
        <p:txBody>
          <a:bodyPr wrap="square" rtlCol="0">
            <a:spAutoFit/>
          </a:bodyPr>
          <a:lstStyle/>
          <a:p>
            <a:pPr>
              <a:lnSpc>
                <a:spcPct val="150000"/>
              </a:lnSpc>
              <a:spcBef>
                <a:spcPts val="1200"/>
              </a:spcBef>
              <a:buClr>
                <a:schemeClr val="accent1"/>
              </a:buClr>
            </a:pPr>
            <a:r>
              <a:rPr lang="zh-CN" altLang="en-US" sz="2000" dirty="0">
                <a:solidFill>
                  <a:schemeClr val="bg1"/>
                </a:solidFill>
                <a:latin typeface="微软雅黑" panose="020B0503020204020204" pitchFamily="34" charset="-122"/>
                <a:ea typeface="微软雅黑" panose="020B0503020204020204" pitchFamily="34" charset="-122"/>
              </a:rPr>
              <a:t>在南美等国光伏发电已经与零售电价持平，甚至是低于零售电价，未来光伏发电的成本还将进一步凸显。</a:t>
            </a:r>
          </a:p>
        </p:txBody>
      </p:sp>
      <p:sp>
        <p:nvSpPr>
          <p:cNvPr id="13" name="文本框 12"/>
          <p:cNvSpPr txBox="1"/>
          <p:nvPr/>
        </p:nvSpPr>
        <p:spPr>
          <a:xfrm>
            <a:off x="1394219" y="4991644"/>
            <a:ext cx="5047221" cy="967060"/>
          </a:xfrm>
          <a:prstGeom prst="rect">
            <a:avLst/>
          </a:prstGeom>
          <a:noFill/>
        </p:spPr>
        <p:txBody>
          <a:bodyPr wrap="square" rtlCol="0">
            <a:spAutoFit/>
          </a:bodyPr>
          <a:lstStyle/>
          <a:p>
            <a:pPr>
              <a:lnSpc>
                <a:spcPct val="150000"/>
              </a:lnSpc>
              <a:spcBef>
                <a:spcPts val="1200"/>
              </a:spcBef>
              <a:buClr>
                <a:schemeClr val="accent1"/>
              </a:buClr>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火力发电会带来极高的环境治理成本，从这个角度而言煤炭发电成本将高于光伏发电。</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nodeType="afterGroup">
                            <p:stCondLst>
                              <p:cond delay="3000"/>
                            </p:stCondLst>
                            <p:childTnLst>
                              <p:par>
                                <p:cTn id="29" presetID="42" presetClass="entr" presetSubtype="0" dur="1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4000"/>
                            </p:stCondLst>
                            <p:childTnLst>
                              <p:par>
                                <p:cTn id="35" presetID="10" presetClass="entr" presetSubtype="0" dur="50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nodeType="afterGroup">
                            <p:stCondLst>
                              <p:cond delay="4500"/>
                            </p:stCondLst>
                            <p:childTnLst>
                              <p:par>
                                <p:cTn id="39" presetID="10" presetClass="entr" presetSubtype="0" dur="50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nodeType="afterGroup">
                            <p:stCondLst>
                              <p:cond delay="5000"/>
                            </p:stCondLst>
                            <p:childTnLst>
                              <p:par>
                                <p:cTn id="43" presetID="10" presetClass="entr" presetSubtype="0" dur="50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7" grpId="0" animBg="1"/>
      <p:bldP spid="17" grpId="0"/>
      <p:bldP spid="2" grpId="0"/>
      <p:bldP spid="9" grpId="0"/>
      <p:bldP spid="10" grpId="0"/>
      <p:bldP spid="11"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4" name="矩形 3"/>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文本框 7"/>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应用领域</a:t>
            </a:r>
          </a:p>
        </p:txBody>
      </p:sp>
      <p:sp>
        <p:nvSpPr>
          <p:cNvPr id="10" name="文本框 9"/>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APPLICATION AREAS</a:t>
            </a:r>
          </a:p>
        </p:txBody>
      </p:sp>
      <p:cxnSp>
        <p:nvCxnSpPr>
          <p:cNvPr id="11" name="直接连接符 10"/>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638800" y="925408"/>
            <a:ext cx="914400" cy="914400"/>
            <a:chOff x="5695522" y="690757"/>
            <a:chExt cx="914400" cy="914400"/>
          </a:xfrm>
        </p:grpSpPr>
        <p:sp>
          <p:nvSpPr>
            <p:cNvPr id="14" name="椭圆 13"/>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08</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9"/>
          <p:cNvSpPr txBox="1"/>
          <p:nvPr/>
        </p:nvSpPr>
        <p:spPr>
          <a:xfrm>
            <a:off x="1880949" y="2468404"/>
            <a:ext cx="1415772"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家庭灯具电源</a:t>
            </a:r>
          </a:p>
        </p:txBody>
      </p:sp>
      <p:sp>
        <p:nvSpPr>
          <p:cNvPr id="30" name="TextBox 36"/>
          <p:cNvSpPr txBox="1"/>
          <p:nvPr/>
        </p:nvSpPr>
        <p:spPr>
          <a:xfrm>
            <a:off x="5593299" y="2521015"/>
            <a:ext cx="1005403"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光伏电站</a:t>
            </a:r>
          </a:p>
        </p:txBody>
      </p:sp>
      <p:sp>
        <p:nvSpPr>
          <p:cNvPr id="31" name="TextBox 37"/>
          <p:cNvSpPr txBox="1"/>
          <p:nvPr/>
        </p:nvSpPr>
        <p:spPr>
          <a:xfrm>
            <a:off x="8895280" y="2468404"/>
            <a:ext cx="1210588"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太阳能建筑</a:t>
            </a:r>
          </a:p>
        </p:txBody>
      </p:sp>
      <p:sp>
        <p:nvSpPr>
          <p:cNvPr id="32" name="TextBox 38"/>
          <p:cNvSpPr txBox="1"/>
          <p:nvPr/>
        </p:nvSpPr>
        <p:spPr>
          <a:xfrm>
            <a:off x="9822819" y="6034222"/>
            <a:ext cx="1005403"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其他领域</a:t>
            </a:r>
          </a:p>
        </p:txBody>
      </p:sp>
      <p:sp>
        <p:nvSpPr>
          <p:cNvPr id="35" name="TextBox 41"/>
          <p:cNvSpPr txBox="1"/>
          <p:nvPr/>
        </p:nvSpPr>
        <p:spPr>
          <a:xfrm>
            <a:off x="5094764" y="4048680"/>
            <a:ext cx="2002473" cy="584775"/>
          </a:xfrm>
          <a:prstGeom prst="rect">
            <a:avLst/>
          </a:prstGeom>
          <a:noFill/>
        </p:spPr>
        <p:txBody>
          <a:bodyPr wrap="squar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交通领域如航标灯交通</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铁路信号灯</a:t>
            </a:r>
          </a:p>
        </p:txBody>
      </p:sp>
      <p:sp>
        <p:nvSpPr>
          <p:cNvPr id="34" name="TextBox 40"/>
          <p:cNvSpPr txBox="1"/>
          <p:nvPr/>
        </p:nvSpPr>
        <p:spPr>
          <a:xfrm>
            <a:off x="2737632" y="5022088"/>
            <a:ext cx="1620957"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用户太阳能电源</a:t>
            </a:r>
          </a:p>
        </p:txBody>
      </p:sp>
      <p:sp>
        <p:nvSpPr>
          <p:cNvPr id="36" name="TextBox 42"/>
          <p:cNvSpPr txBox="1"/>
          <p:nvPr/>
        </p:nvSpPr>
        <p:spPr>
          <a:xfrm>
            <a:off x="7949630" y="5022088"/>
            <a:ext cx="1513556"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通讯</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通信领域</a:t>
            </a:r>
          </a:p>
        </p:txBody>
      </p:sp>
      <p:sp>
        <p:nvSpPr>
          <p:cNvPr id="37" name="TextBox 43"/>
          <p:cNvSpPr txBox="1"/>
          <p:nvPr/>
        </p:nvSpPr>
        <p:spPr>
          <a:xfrm>
            <a:off x="837823" y="6040031"/>
            <a:ext cx="2236510" cy="338554"/>
          </a:xfrm>
          <a:prstGeom prst="rect">
            <a:avLst/>
          </a:prstGeom>
          <a:noFill/>
        </p:spPr>
        <p:txBody>
          <a:bodyPr wrap="none" rtlCol="0" anchor="ctr">
            <a:spAutoFit/>
          </a:bodyPr>
          <a:lstStyle>
            <a:defPPr>
              <a:defRPr lang="zh-CN"/>
            </a:defPPr>
            <a:lvl1pPr>
              <a:defRPr sz="1600" b="1">
                <a:solidFill>
                  <a:schemeClr val="tx1">
                    <a:lumMod val="65000"/>
                    <a:lumOff val="35000"/>
                  </a:schemeClr>
                </a:solidFill>
                <a:latin typeface="+mn-ea"/>
              </a:defRPr>
            </a:lvl1pPr>
          </a:lstStyle>
          <a:p>
            <a:pPr algn="ctr"/>
            <a:r>
              <a:rPr lang="zh-CN" altLang="en-US" dirty="0">
                <a:latin typeface="微软雅黑" panose="020B0503020204020204" pitchFamily="34" charset="-122"/>
                <a:ea typeface="微软雅黑" panose="020B0503020204020204" pitchFamily="34" charset="-122"/>
              </a:rPr>
              <a:t>石油、海洋、气象领域</a:t>
            </a: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应用领域</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5" name="椭圆 4"/>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任意多边形: 形状 38"/>
          <p:cNvSpPr/>
          <p:nvPr/>
        </p:nvSpPr>
        <p:spPr>
          <a:xfrm>
            <a:off x="4542723" y="4839141"/>
            <a:ext cx="3106552" cy="2018859"/>
          </a:xfrm>
          <a:custGeom>
            <a:avLst/>
            <a:gdLst>
              <a:gd name="connsiteX0" fmla="*/ 1553276 w 3106552"/>
              <a:gd name="connsiteY0" fmla="*/ 0 h 2018859"/>
              <a:gd name="connsiteX1" fmla="*/ 3106552 w 3106552"/>
              <a:gd name="connsiteY1" fmla="*/ 1553276 h 2018859"/>
              <a:gd name="connsiteX2" fmla="*/ 3036720 w 3106552"/>
              <a:gd name="connsiteY2" fmla="*/ 2015173 h 2018859"/>
              <a:gd name="connsiteX3" fmla="*/ 3035371 w 3106552"/>
              <a:gd name="connsiteY3" fmla="*/ 2018859 h 2018859"/>
              <a:gd name="connsiteX4" fmla="*/ 71182 w 3106552"/>
              <a:gd name="connsiteY4" fmla="*/ 2018859 h 2018859"/>
              <a:gd name="connsiteX5" fmla="*/ 69833 w 3106552"/>
              <a:gd name="connsiteY5" fmla="*/ 2015173 h 2018859"/>
              <a:gd name="connsiteX6" fmla="*/ 0 w 3106552"/>
              <a:gd name="connsiteY6" fmla="*/ 1553276 h 2018859"/>
              <a:gd name="connsiteX7" fmla="*/ 1553276 w 3106552"/>
              <a:gd name="connsiteY7" fmla="*/ 0 h 201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6552" h="2018859">
                <a:moveTo>
                  <a:pt x="1553276" y="0"/>
                </a:moveTo>
                <a:cubicBezTo>
                  <a:pt x="2411127" y="0"/>
                  <a:pt x="3106552" y="695425"/>
                  <a:pt x="3106552" y="1553276"/>
                </a:cubicBezTo>
                <a:cubicBezTo>
                  <a:pt x="3106552" y="1714123"/>
                  <a:pt x="3082104" y="1869260"/>
                  <a:pt x="3036720" y="2015173"/>
                </a:cubicBezTo>
                <a:lnTo>
                  <a:pt x="3035371" y="2018859"/>
                </a:lnTo>
                <a:lnTo>
                  <a:pt x="71182" y="2018859"/>
                </a:lnTo>
                <a:lnTo>
                  <a:pt x="69833" y="2015173"/>
                </a:lnTo>
                <a:cubicBezTo>
                  <a:pt x="24449" y="1869260"/>
                  <a:pt x="0" y="1714123"/>
                  <a:pt x="0" y="1553276"/>
                </a:cubicBezTo>
                <a:cubicBezTo>
                  <a:pt x="0" y="695425"/>
                  <a:pt x="695425" y="0"/>
                  <a:pt x="1553276" y="0"/>
                </a:cubicBezTo>
                <a:close/>
              </a:path>
            </a:pathLst>
          </a:cu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0" name="任意多边形: 形状 39"/>
          <p:cNvSpPr/>
          <p:nvPr/>
        </p:nvSpPr>
        <p:spPr>
          <a:xfrm>
            <a:off x="4351783" y="4648202"/>
            <a:ext cx="3488434" cy="2209799"/>
          </a:xfrm>
          <a:custGeom>
            <a:avLst/>
            <a:gdLst>
              <a:gd name="connsiteX0" fmla="*/ 1744217 w 3488434"/>
              <a:gd name="connsiteY0" fmla="*/ 0 h 2209799"/>
              <a:gd name="connsiteX1" fmla="*/ 3488434 w 3488434"/>
              <a:gd name="connsiteY1" fmla="*/ 1744216 h 2209799"/>
              <a:gd name="connsiteX2" fmla="*/ 3452998 w 3488434"/>
              <a:gd name="connsiteY2" fmla="*/ 2095737 h 2209799"/>
              <a:gd name="connsiteX3" fmla="*/ 3423669 w 3488434"/>
              <a:gd name="connsiteY3" fmla="*/ 2209799 h 2209799"/>
              <a:gd name="connsiteX4" fmla="*/ 64765 w 3488434"/>
              <a:gd name="connsiteY4" fmla="*/ 2209799 h 2209799"/>
              <a:gd name="connsiteX5" fmla="*/ 35437 w 3488434"/>
              <a:gd name="connsiteY5" fmla="*/ 2095737 h 2209799"/>
              <a:gd name="connsiteX6" fmla="*/ 0 w 3488434"/>
              <a:gd name="connsiteY6" fmla="*/ 1744216 h 2209799"/>
              <a:gd name="connsiteX7" fmla="*/ 1744217 w 3488434"/>
              <a:gd name="connsiteY7" fmla="*/ 0 h 220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8434" h="2209799">
                <a:moveTo>
                  <a:pt x="1744217" y="0"/>
                </a:moveTo>
                <a:cubicBezTo>
                  <a:pt x="2707521" y="0"/>
                  <a:pt x="3488434" y="780912"/>
                  <a:pt x="3488434" y="1744216"/>
                </a:cubicBezTo>
                <a:cubicBezTo>
                  <a:pt x="3488434" y="1864629"/>
                  <a:pt x="3476232" y="1982192"/>
                  <a:pt x="3452998" y="2095737"/>
                </a:cubicBezTo>
                <a:lnTo>
                  <a:pt x="3423669" y="2209799"/>
                </a:lnTo>
                <a:lnTo>
                  <a:pt x="64765" y="2209799"/>
                </a:lnTo>
                <a:lnTo>
                  <a:pt x="35437" y="2095737"/>
                </a:lnTo>
                <a:cubicBezTo>
                  <a:pt x="12202" y="1982192"/>
                  <a:pt x="0" y="1864629"/>
                  <a:pt x="0" y="1744216"/>
                </a:cubicBezTo>
                <a:cubicBezTo>
                  <a:pt x="0" y="780912"/>
                  <a:pt x="780913" y="0"/>
                  <a:pt x="1744217" y="0"/>
                </a:cubicBezTo>
                <a:close/>
              </a:path>
            </a:pathLst>
          </a:custGeom>
          <a:noFill/>
          <a:ln w="2222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1" name="任意多边形: 形状 40"/>
          <p:cNvSpPr/>
          <p:nvPr/>
        </p:nvSpPr>
        <p:spPr>
          <a:xfrm>
            <a:off x="3173352" y="3469772"/>
            <a:ext cx="5845296" cy="3388229"/>
          </a:xfrm>
          <a:custGeom>
            <a:avLst/>
            <a:gdLst>
              <a:gd name="connsiteX0" fmla="*/ 2922648 w 5845296"/>
              <a:gd name="connsiteY0" fmla="*/ 0 h 3388229"/>
              <a:gd name="connsiteX1" fmla="*/ 5845296 w 5845296"/>
              <a:gd name="connsiteY1" fmla="*/ 2922646 h 3388229"/>
              <a:gd name="connsiteX2" fmla="*/ 5830207 w 5845296"/>
              <a:gd name="connsiteY2" fmla="*/ 3221470 h 3388229"/>
              <a:gd name="connsiteX3" fmla="*/ 5804756 w 5845296"/>
              <a:gd name="connsiteY3" fmla="*/ 3388229 h 3388229"/>
              <a:gd name="connsiteX4" fmla="*/ 40540 w 5845296"/>
              <a:gd name="connsiteY4" fmla="*/ 3388229 h 3388229"/>
              <a:gd name="connsiteX5" fmla="*/ 15090 w 5845296"/>
              <a:gd name="connsiteY5" fmla="*/ 3221470 h 3388229"/>
              <a:gd name="connsiteX6" fmla="*/ 0 w 5845296"/>
              <a:gd name="connsiteY6" fmla="*/ 2922646 h 3388229"/>
              <a:gd name="connsiteX7" fmla="*/ 2922648 w 5845296"/>
              <a:gd name="connsiteY7" fmla="*/ 0 h 338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296" h="3388228">
                <a:moveTo>
                  <a:pt x="2922648" y="0"/>
                </a:moveTo>
                <a:cubicBezTo>
                  <a:pt x="4536782" y="0"/>
                  <a:pt x="5845296" y="1308513"/>
                  <a:pt x="5845296" y="2922646"/>
                </a:cubicBezTo>
                <a:cubicBezTo>
                  <a:pt x="5845296" y="3023530"/>
                  <a:pt x="5840185" y="3123219"/>
                  <a:pt x="5830207" y="3221470"/>
                </a:cubicBezTo>
                <a:lnTo>
                  <a:pt x="5804756" y="3388229"/>
                </a:lnTo>
                <a:lnTo>
                  <a:pt x="40540" y="3388229"/>
                </a:lnTo>
                <a:lnTo>
                  <a:pt x="15090" y="3221470"/>
                </a:lnTo>
                <a:cubicBezTo>
                  <a:pt x="5112" y="3123219"/>
                  <a:pt x="0" y="3023530"/>
                  <a:pt x="0" y="2922646"/>
                </a:cubicBezTo>
                <a:cubicBezTo>
                  <a:pt x="0" y="1308513"/>
                  <a:pt x="1308514" y="0"/>
                  <a:pt x="2922648" y="0"/>
                </a:cubicBezTo>
                <a:close/>
              </a:path>
            </a:pathLst>
          </a:custGeom>
          <a:noFill/>
          <a:ln w="15875">
            <a:solidFill>
              <a:schemeClr val="accent1">
                <a:lumMod val="60000"/>
                <a:lumOff val="4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42" name="任意多边形: 形状 41"/>
          <p:cNvSpPr/>
          <p:nvPr/>
        </p:nvSpPr>
        <p:spPr>
          <a:xfrm>
            <a:off x="1787760" y="2084180"/>
            <a:ext cx="8616480" cy="4773820"/>
          </a:xfrm>
          <a:custGeom>
            <a:avLst/>
            <a:gdLst>
              <a:gd name="connsiteX0" fmla="*/ 4308240 w 8616480"/>
              <a:gd name="connsiteY0" fmla="*/ 0 h 4773820"/>
              <a:gd name="connsiteX1" fmla="*/ 8616480 w 8616480"/>
              <a:gd name="connsiteY1" fmla="*/ 4308237 h 4773820"/>
              <a:gd name="connsiteX2" fmla="*/ 8594237 w 8616480"/>
              <a:gd name="connsiteY2" fmla="*/ 4748730 h 4773820"/>
              <a:gd name="connsiteX3" fmla="*/ 8591049 w 8616480"/>
              <a:gd name="connsiteY3" fmla="*/ 4773820 h 4773820"/>
              <a:gd name="connsiteX4" fmla="*/ 25432 w 8616480"/>
              <a:gd name="connsiteY4" fmla="*/ 4773820 h 4773820"/>
              <a:gd name="connsiteX5" fmla="*/ 22243 w 8616480"/>
              <a:gd name="connsiteY5" fmla="*/ 4748730 h 4773820"/>
              <a:gd name="connsiteX6" fmla="*/ 0 w 8616480"/>
              <a:gd name="connsiteY6" fmla="*/ 4308237 h 4773820"/>
              <a:gd name="connsiteX7" fmla="*/ 4308240 w 8616480"/>
              <a:gd name="connsiteY7" fmla="*/ 0 h 4773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16480" h="4773820">
                <a:moveTo>
                  <a:pt x="4308240" y="0"/>
                </a:moveTo>
                <a:cubicBezTo>
                  <a:pt x="6687615" y="0"/>
                  <a:pt x="8616480" y="1928863"/>
                  <a:pt x="8616480" y="4308237"/>
                </a:cubicBezTo>
                <a:cubicBezTo>
                  <a:pt x="8616480" y="4456948"/>
                  <a:pt x="8608945" y="4603899"/>
                  <a:pt x="8594237" y="4748730"/>
                </a:cubicBezTo>
                <a:lnTo>
                  <a:pt x="8591049" y="4773820"/>
                </a:lnTo>
                <a:lnTo>
                  <a:pt x="25432" y="4773820"/>
                </a:lnTo>
                <a:lnTo>
                  <a:pt x="22243" y="4748730"/>
                </a:lnTo>
                <a:cubicBezTo>
                  <a:pt x="7535" y="4603899"/>
                  <a:pt x="0" y="4456948"/>
                  <a:pt x="0" y="4308237"/>
                </a:cubicBezTo>
                <a:cubicBezTo>
                  <a:pt x="0" y="1928863"/>
                  <a:pt x="1928865" y="0"/>
                  <a:pt x="4308240" y="0"/>
                </a:cubicBezTo>
                <a:close/>
              </a:path>
            </a:pathLst>
          </a:custGeom>
          <a:noFill/>
          <a:ln w="9525">
            <a:solidFill>
              <a:schemeClr val="accent1">
                <a:lumMod val="60000"/>
                <a:lumOff val="40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43" name="组合 42"/>
          <p:cNvGrpSpPr/>
          <p:nvPr/>
        </p:nvGrpSpPr>
        <p:grpSpPr>
          <a:xfrm>
            <a:off x="3415008" y="3994751"/>
            <a:ext cx="914400" cy="914400"/>
            <a:chOff x="3352887" y="4064761"/>
            <a:chExt cx="914400" cy="914400"/>
          </a:xfrm>
        </p:grpSpPr>
        <p:sp>
          <p:nvSpPr>
            <p:cNvPr id="44" name="椭圆 43"/>
            <p:cNvSpPr/>
            <p:nvPr/>
          </p:nvSpPr>
          <p:spPr>
            <a:xfrm>
              <a:off x="3352887" y="406476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5" name="文本框 44"/>
            <p:cNvSpPr txBox="1"/>
            <p:nvPr/>
          </p:nvSpPr>
          <p:spPr>
            <a:xfrm>
              <a:off x="3581499" y="433729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7862592" y="3994751"/>
            <a:ext cx="914400" cy="914400"/>
            <a:chOff x="7800471" y="3924741"/>
            <a:chExt cx="914400" cy="914400"/>
          </a:xfrm>
        </p:grpSpPr>
        <p:sp>
          <p:nvSpPr>
            <p:cNvPr id="47" name="椭圆 46"/>
            <p:cNvSpPr/>
            <p:nvPr/>
          </p:nvSpPr>
          <p:spPr>
            <a:xfrm>
              <a:off x="7800471" y="392474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8" name="文本框 47"/>
            <p:cNvSpPr txBox="1"/>
            <p:nvPr/>
          </p:nvSpPr>
          <p:spPr>
            <a:xfrm>
              <a:off x="8029083" y="419727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5638800" y="3110554"/>
            <a:ext cx="914400" cy="914400"/>
            <a:chOff x="5500479" y="3110554"/>
            <a:chExt cx="914400" cy="914400"/>
          </a:xfrm>
        </p:grpSpPr>
        <p:sp>
          <p:nvSpPr>
            <p:cNvPr id="50" name="椭圆 49"/>
            <p:cNvSpPr/>
            <p:nvPr/>
          </p:nvSpPr>
          <p:spPr>
            <a:xfrm>
              <a:off x="5500479" y="3110554"/>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1" name="文本框 50"/>
            <p:cNvSpPr txBox="1"/>
            <p:nvPr/>
          </p:nvSpPr>
          <p:spPr>
            <a:xfrm>
              <a:off x="5729091" y="3383088"/>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7731765" y="2180441"/>
            <a:ext cx="914400" cy="914400"/>
            <a:chOff x="7580821" y="2170462"/>
            <a:chExt cx="914400" cy="914400"/>
          </a:xfrm>
        </p:grpSpPr>
        <p:sp>
          <p:nvSpPr>
            <p:cNvPr id="53" name="椭圆 52"/>
            <p:cNvSpPr/>
            <p:nvPr/>
          </p:nvSpPr>
          <p:spPr>
            <a:xfrm>
              <a:off x="7580821" y="2170462"/>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809433" y="2442996"/>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07</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3545836" y="2180441"/>
            <a:ext cx="914400" cy="914400"/>
            <a:chOff x="3394892" y="2190421"/>
            <a:chExt cx="914400" cy="914400"/>
          </a:xfrm>
        </p:grpSpPr>
        <p:sp>
          <p:nvSpPr>
            <p:cNvPr id="56" name="椭圆 55"/>
            <p:cNvSpPr/>
            <p:nvPr/>
          </p:nvSpPr>
          <p:spPr>
            <a:xfrm>
              <a:off x="3394892" y="219042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57" name="文本框 56"/>
            <p:cNvSpPr txBox="1"/>
            <p:nvPr/>
          </p:nvSpPr>
          <p:spPr>
            <a:xfrm>
              <a:off x="3623504" y="246295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1409280" y="4984771"/>
            <a:ext cx="914400" cy="914400"/>
            <a:chOff x="1371189" y="5007636"/>
            <a:chExt cx="914400" cy="914400"/>
          </a:xfrm>
        </p:grpSpPr>
        <p:sp>
          <p:nvSpPr>
            <p:cNvPr id="59" name="椭圆 58"/>
            <p:cNvSpPr/>
            <p:nvPr/>
          </p:nvSpPr>
          <p:spPr>
            <a:xfrm>
              <a:off x="1371189" y="5007636"/>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0" name="文本框 59"/>
            <p:cNvSpPr txBox="1"/>
            <p:nvPr/>
          </p:nvSpPr>
          <p:spPr>
            <a:xfrm>
              <a:off x="1599801" y="5280170"/>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9868321" y="4984771"/>
            <a:ext cx="914400" cy="914400"/>
            <a:chOff x="9830230" y="4961906"/>
            <a:chExt cx="914400" cy="914400"/>
          </a:xfrm>
        </p:grpSpPr>
        <p:sp>
          <p:nvSpPr>
            <p:cNvPr id="62" name="椭圆 61"/>
            <p:cNvSpPr/>
            <p:nvPr/>
          </p:nvSpPr>
          <p:spPr>
            <a:xfrm>
              <a:off x="9830230" y="4961906"/>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3" name="文本框 62"/>
            <p:cNvSpPr txBox="1"/>
            <p:nvPr/>
          </p:nvSpPr>
          <p:spPr>
            <a:xfrm>
              <a:off x="10058842" y="5234440"/>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08</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64" name="文本框 63"/>
          <p:cNvSpPr txBox="1"/>
          <p:nvPr/>
        </p:nvSpPr>
        <p:spPr>
          <a:xfrm>
            <a:off x="4875153" y="5649502"/>
            <a:ext cx="2441694"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应用领域</a:t>
            </a:r>
          </a:p>
        </p:txBody>
      </p:sp>
      <p:grpSp>
        <p:nvGrpSpPr>
          <p:cNvPr id="65" name="组合 64"/>
          <p:cNvGrpSpPr/>
          <p:nvPr/>
        </p:nvGrpSpPr>
        <p:grpSpPr>
          <a:xfrm>
            <a:off x="5638800" y="1464891"/>
            <a:ext cx="914400" cy="914400"/>
            <a:chOff x="5500479" y="3110554"/>
            <a:chExt cx="914400" cy="914400"/>
          </a:xfrm>
        </p:grpSpPr>
        <p:sp>
          <p:nvSpPr>
            <p:cNvPr id="66" name="椭圆 65"/>
            <p:cNvSpPr/>
            <p:nvPr/>
          </p:nvSpPr>
          <p:spPr>
            <a:xfrm>
              <a:off x="5500479" y="3110554"/>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67" name="文本框 66"/>
            <p:cNvSpPr txBox="1"/>
            <p:nvPr/>
          </p:nvSpPr>
          <p:spPr>
            <a:xfrm>
              <a:off x="5729091" y="3383088"/>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06</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fade">
                                      <p:cBhvr>
                                        <p:cTn id="19" dur="500"/>
                                        <p:tgtEl>
                                          <p:spTgt spid="64"/>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500"/>
                                        <p:tgtEl>
                                          <p:spTgt spid="41"/>
                                        </p:tgtEl>
                                      </p:cBhvr>
                                    </p:animEffect>
                                  </p:childTnLst>
                                </p:cTn>
                              </p:par>
                            </p:childTnLst>
                          </p:cTn>
                        </p:par>
                        <p:par>
                          <p:cTn id="24" fill="hold" nodeType="afterGroup">
                            <p:stCondLst>
                              <p:cond delay="2500"/>
                            </p:stCondLst>
                            <p:childTnLst>
                              <p:par>
                                <p:cTn id="25" presetID="10" presetClass="entr" presetSubtype="0" dur="500"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nodeType="afterGroup">
                            <p:stCondLst>
                              <p:cond delay="3000"/>
                            </p:stCondLst>
                            <p:childTnLst>
                              <p:par>
                                <p:cTn id="29" presetID="10" presetClass="entr" presetSubtype="0" dur="50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par>
                          <p:cTn id="32" fill="hold" nodeType="afterGroup">
                            <p:stCondLst>
                              <p:cond delay="3500"/>
                            </p:stCondLst>
                            <p:childTnLst>
                              <p:par>
                                <p:cTn id="33" presetID="10" presetClass="entr" presetSubtype="0" dur="500"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childTnLst>
                          </p:cTn>
                        </p:par>
                        <p:par>
                          <p:cTn id="36" fill="hold" nodeType="afterGroup">
                            <p:stCondLst>
                              <p:cond delay="4000"/>
                            </p:stCondLst>
                            <p:childTnLst>
                              <p:par>
                                <p:cTn id="37" presetID="10" presetClass="entr" presetSubtype="0" dur="50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par>
                          <p:cTn id="40" fill="hold" nodeType="afterGroup">
                            <p:stCondLst>
                              <p:cond delay="4500"/>
                            </p:stCondLst>
                            <p:childTnLst>
                              <p:par>
                                <p:cTn id="41" presetID="10" presetClass="entr" presetSubtype="0" dur="50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nodeType="afterGroup">
                            <p:stCondLst>
                              <p:cond delay="5000"/>
                            </p:stCondLst>
                            <p:childTnLst>
                              <p:par>
                                <p:cTn id="45" presetID="10" presetClass="entr" presetSubtype="0" dur="50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childTnLst>
                          </p:cTn>
                        </p:par>
                        <p:par>
                          <p:cTn id="52" fill="hold" nodeType="afterGroup">
                            <p:stCondLst>
                              <p:cond delay="6000"/>
                            </p:stCondLst>
                            <p:childTnLst>
                              <p:par>
                                <p:cTn id="53" presetID="10" presetClass="entr" presetSubtype="0" dur="500"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par>
                          <p:cTn id="56" fill="hold" nodeType="afterGroup">
                            <p:stCondLst>
                              <p:cond delay="6500"/>
                            </p:stCondLst>
                            <p:childTnLst>
                              <p:par>
                                <p:cTn id="57" presetID="10" presetClass="entr" presetSubtype="0" dur="50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childTnLst>
                                </p:cTn>
                              </p:par>
                            </p:childTnLst>
                          </p:cTn>
                        </p:par>
                        <p:par>
                          <p:cTn id="60" fill="hold" nodeType="afterGroup">
                            <p:stCondLst>
                              <p:cond delay="7000"/>
                            </p:stCondLst>
                            <p:childTnLst>
                              <p:par>
                                <p:cTn id="61" presetID="10" presetClass="entr" presetSubtype="0" dur="500" fill="hold"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childTnLst>
                          </p:cTn>
                        </p:par>
                        <p:par>
                          <p:cTn id="64" fill="hold" nodeType="afterGroup">
                            <p:stCondLst>
                              <p:cond delay="7500"/>
                            </p:stCondLst>
                            <p:childTnLst>
                              <p:par>
                                <p:cTn id="65" presetID="10" presetClass="entr" presetSubtype="0" dur="50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childTnLst>
                          </p:cTn>
                        </p:par>
                        <p:par>
                          <p:cTn id="68" fill="hold" nodeType="afterGroup">
                            <p:stCondLst>
                              <p:cond delay="8000"/>
                            </p:stCondLst>
                            <p:childTnLst>
                              <p:par>
                                <p:cTn id="69" presetID="10" presetClass="entr" presetSubtype="0" dur="500" fill="hold" nodeType="after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fade">
                                      <p:cBhvr>
                                        <p:cTn id="71" dur="500"/>
                                        <p:tgtEl>
                                          <p:spTgt spid="65"/>
                                        </p:tgtEl>
                                      </p:cBhvr>
                                    </p:animEffect>
                                  </p:childTnLst>
                                </p:cTn>
                              </p:par>
                            </p:childTnLst>
                          </p:cTn>
                        </p:par>
                        <p:par>
                          <p:cTn id="72" fill="hold" nodeType="afterGroup">
                            <p:stCondLst>
                              <p:cond delay="8500"/>
                            </p:stCondLst>
                            <p:childTnLst>
                              <p:par>
                                <p:cTn id="73" presetID="10" presetClass="entr" presetSubtype="0" dur="50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childTnLst>
                          </p:cTn>
                        </p:par>
                        <p:par>
                          <p:cTn id="76" fill="hold" nodeType="afterGroup">
                            <p:stCondLst>
                              <p:cond delay="9000"/>
                            </p:stCondLst>
                            <p:childTnLst>
                              <p:par>
                                <p:cTn id="77" presetID="10" presetClass="entr" presetSubtype="0" dur="500" fill="hold"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fade">
                                      <p:cBhvr>
                                        <p:cTn id="79" dur="500"/>
                                        <p:tgtEl>
                                          <p:spTgt spid="52"/>
                                        </p:tgtEl>
                                      </p:cBhvr>
                                    </p:animEffect>
                                  </p:childTnLst>
                                </p:cTn>
                              </p:par>
                            </p:childTnLst>
                          </p:cTn>
                        </p:par>
                        <p:par>
                          <p:cTn id="80" fill="hold" nodeType="afterGroup">
                            <p:stCondLst>
                              <p:cond delay="9500"/>
                            </p:stCondLst>
                            <p:childTnLst>
                              <p:par>
                                <p:cTn id="81" presetID="10" presetClass="entr" presetSubtype="0" dur="500" fill="hold" grpId="0" nodeType="after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nodeType="afterGroup">
                            <p:stCondLst>
                              <p:cond delay="10000"/>
                            </p:stCondLst>
                            <p:childTnLst>
                              <p:par>
                                <p:cTn id="85" presetID="10" presetClass="entr" presetSubtype="0" dur="500" fill="hold"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childTnLst>
                          </p:cTn>
                        </p:par>
                        <p:par>
                          <p:cTn id="88" fill="hold" nodeType="afterGroup">
                            <p:stCondLst>
                              <p:cond delay="10500"/>
                            </p:stCondLst>
                            <p:childTnLst>
                              <p:par>
                                <p:cTn id="89" presetID="10" presetClass="entr" presetSubtype="0" dur="500" fill="hold" grpId="0" nodeType="afterEffect">
                                  <p:stCondLst>
                                    <p:cond delay="0"/>
                                  </p:stCondLst>
                                  <p:childTnLst>
                                    <p:set>
                                      <p:cBhvr>
                                        <p:cTn id="90" dur="1" fill="hold">
                                          <p:stCondLst>
                                            <p:cond delay="0"/>
                                          </p:stCondLst>
                                        </p:cTn>
                                        <p:tgtEl>
                                          <p:spTgt spid="32"/>
                                        </p:tgtEl>
                                        <p:attrNameLst>
                                          <p:attrName>style.visibility</p:attrName>
                                        </p:attrNameLst>
                                      </p:cBhvr>
                                      <p:to>
                                        <p:strVal val="visible"/>
                                      </p:to>
                                    </p:set>
                                    <p:animEffect transition="in" filter="fade">
                                      <p:cBhvr>
                                        <p:cTn id="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0" grpId="0"/>
      <p:bldP spid="31" grpId="0"/>
      <p:bldP spid="32" grpId="0"/>
      <p:bldP spid="35" grpId="0"/>
      <p:bldP spid="34" grpId="0"/>
      <p:bldP spid="36" grpId="0"/>
      <p:bldP spid="37" grpId="0"/>
      <p:bldP spid="2" grpId="0"/>
      <p:bldP spid="39" grpId="0" animBg="1"/>
      <p:bldP spid="40" grpId="0" animBg="1"/>
      <p:bldP spid="41" grpId="0" animBg="1"/>
      <p:bldP spid="42" grpId="0" animBg="1"/>
      <p:bldP spid="6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4" name="矩形 3"/>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文本框 7"/>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光伏发电科技</a:t>
            </a:r>
          </a:p>
        </p:txBody>
      </p:sp>
      <p:sp>
        <p:nvSpPr>
          <p:cNvPr id="10" name="文本框 9"/>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PHOTOVOLTAIC POWER GENERATION TECHNOLOGY</a:t>
            </a:r>
          </a:p>
        </p:txBody>
      </p:sp>
      <p:cxnSp>
        <p:nvCxnSpPr>
          <p:cNvPr id="12" name="直接连接符 11"/>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5638800" y="925408"/>
            <a:ext cx="914400" cy="914400"/>
            <a:chOff x="5695522" y="690757"/>
            <a:chExt cx="914400" cy="914400"/>
          </a:xfrm>
        </p:grpSpPr>
        <p:sp>
          <p:nvSpPr>
            <p:cNvPr id="14" name="椭圆 13"/>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09</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7185154" y="3057128"/>
            <a:ext cx="3640688" cy="730396"/>
            <a:chOff x="7185154" y="3057128"/>
            <a:chExt cx="3640688" cy="730396"/>
          </a:xfrm>
        </p:grpSpPr>
        <p:sp>
          <p:nvSpPr>
            <p:cNvPr id="19" name="箭头: 五边形 18"/>
            <p:cNvSpPr/>
            <p:nvPr/>
          </p:nvSpPr>
          <p:spPr>
            <a:xfrm>
              <a:off x="7185154" y="3057128"/>
              <a:ext cx="3640688" cy="730396"/>
            </a:xfrm>
            <a:prstGeom prst="homePlat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0" name="椭圆 19"/>
            <p:cNvSpPr/>
            <p:nvPr/>
          </p:nvSpPr>
          <p:spPr>
            <a:xfrm>
              <a:off x="10215549" y="3305684"/>
              <a:ext cx="233283" cy="233283"/>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l="6883" t="17017" r="52428" b="22290"/>
          <a:stretch>
            <a:fillRect/>
          </a:stretch>
        </p:blipFill>
        <p:spPr>
          <a:xfrm>
            <a:off x="839788" y="1584580"/>
            <a:ext cx="5303075" cy="5273420"/>
          </a:xfrm>
          <a:custGeom>
            <a:avLst/>
            <a:gdLst>
              <a:gd name="connsiteX0" fmla="*/ 878921 w 5303075"/>
              <a:gd name="connsiteY0" fmla="*/ 0 h 5273420"/>
              <a:gd name="connsiteX1" fmla="*/ 5303075 w 5303075"/>
              <a:gd name="connsiteY1" fmla="*/ 0 h 5273420"/>
              <a:gd name="connsiteX2" fmla="*/ 5303075 w 5303075"/>
              <a:gd name="connsiteY2" fmla="*/ 4394499 h 5273420"/>
              <a:gd name="connsiteX3" fmla="*/ 4424154 w 5303075"/>
              <a:gd name="connsiteY3" fmla="*/ 5273420 h 5273420"/>
              <a:gd name="connsiteX4" fmla="*/ 0 w 5303075"/>
              <a:gd name="connsiteY4" fmla="*/ 5273420 h 5273420"/>
              <a:gd name="connsiteX5" fmla="*/ 0 w 5303075"/>
              <a:gd name="connsiteY5" fmla="*/ 878921 h 5273420"/>
              <a:gd name="connsiteX6" fmla="*/ 878921 w 5303075"/>
              <a:gd name="connsiteY6" fmla="*/ 0 h 5273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03075" h="5273420">
                <a:moveTo>
                  <a:pt x="878921" y="0"/>
                </a:moveTo>
                <a:lnTo>
                  <a:pt x="5303075" y="0"/>
                </a:lnTo>
                <a:lnTo>
                  <a:pt x="5303075" y="4394499"/>
                </a:lnTo>
                <a:cubicBezTo>
                  <a:pt x="5303075" y="4879914"/>
                  <a:pt x="4909569" y="5273420"/>
                  <a:pt x="4424154" y="5273420"/>
                </a:cubicBezTo>
                <a:lnTo>
                  <a:pt x="0" y="5273420"/>
                </a:lnTo>
                <a:lnTo>
                  <a:pt x="0" y="878921"/>
                </a:lnTo>
                <a:cubicBezTo>
                  <a:pt x="0" y="393506"/>
                  <a:pt x="393506" y="0"/>
                  <a:pt x="878921" y="0"/>
                </a:cubicBezTo>
                <a:close/>
              </a:path>
            </a:pathLst>
          </a:custGeom>
        </p:spPr>
      </p:pic>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神奇的公路！</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文本框 5"/>
          <p:cNvSpPr txBox="1"/>
          <p:nvPr/>
        </p:nvSpPr>
        <p:spPr>
          <a:xfrm>
            <a:off x="7122441" y="3928311"/>
            <a:ext cx="3809719" cy="1787990"/>
          </a:xfrm>
          <a:prstGeom prst="rect">
            <a:avLst/>
          </a:prstGeom>
          <a:noFill/>
        </p:spPr>
        <p:txBody>
          <a:bodyPr wrap="square">
            <a:spAutoFit/>
          </a:bodyPr>
          <a:lstStyle>
            <a:defPPr>
              <a:defRPr lang="zh-CN"/>
            </a:defPPr>
            <a:lvl1pPr>
              <a:defRPr sz="3200" b="1" kern="100">
                <a:solidFill>
                  <a:schemeClr val="tx1">
                    <a:lumMod val="65000"/>
                    <a:lumOff val="35000"/>
                  </a:schemeClr>
                </a:solidFill>
                <a:latin typeface="+mj-ea"/>
                <a:ea typeface="+mj-ea"/>
                <a:cs typeface="Times New Roman" panose="02020603050405020304" pitchFamily="18" charset="0"/>
              </a:defRPr>
            </a:lvl1pPr>
          </a:lstStyle>
          <a:p>
            <a:pPr>
              <a:lnSpc>
                <a:spcPct val="150000"/>
              </a:lnSpc>
            </a:pPr>
            <a:r>
              <a:rPr lang="zh-CN" altLang="en-US" sz="2800" dirty="0">
                <a:solidFill>
                  <a:schemeClr val="accent1"/>
                </a:solidFill>
                <a:latin typeface="华文新魏" panose="02010800040101010101" pitchFamily="2" charset="-122"/>
                <a:ea typeface="华文新魏" panose="02010800040101010101" pitchFamily="2" charset="-122"/>
              </a:rPr>
              <a:t>交通产业跟新能源产业</a:t>
            </a:r>
            <a:r>
              <a:rPr lang="zh-CN" altLang="en-US" sz="2400" dirty="0">
                <a:latin typeface="华文新魏" panose="02010800040101010101" pitchFamily="2" charset="-122"/>
                <a:ea typeface="华文新魏" panose="02010800040101010101" pitchFamily="2" charset="-122"/>
              </a:rPr>
              <a:t>组合在一起，</a:t>
            </a:r>
            <a:endParaRPr lang="en-US" altLang="zh-CN" sz="2400" dirty="0">
              <a:latin typeface="华文新魏" panose="02010800040101010101" pitchFamily="2" charset="-122"/>
              <a:ea typeface="华文新魏" panose="02010800040101010101" pitchFamily="2" charset="-122"/>
            </a:endParaRPr>
          </a:p>
          <a:p>
            <a:pPr>
              <a:lnSpc>
                <a:spcPct val="150000"/>
              </a:lnSpc>
            </a:pPr>
            <a:r>
              <a:rPr lang="zh-CN" altLang="en-US" sz="2400" dirty="0">
                <a:latin typeface="华文新魏" panose="02010800040101010101" pitchFamily="2" charset="-122"/>
                <a:ea typeface="华文新魏" panose="02010800040101010101" pitchFamily="2" charset="-122"/>
              </a:rPr>
              <a:t>又会擦出什么样的火花？</a:t>
            </a:r>
          </a:p>
        </p:txBody>
      </p:sp>
      <p:sp>
        <p:nvSpPr>
          <p:cNvPr id="7" name="矩形: 对角圆角 6"/>
          <p:cNvSpPr/>
          <p:nvPr/>
        </p:nvSpPr>
        <p:spPr>
          <a:xfrm>
            <a:off x="839788" y="1584580"/>
            <a:ext cx="5303075" cy="5273420"/>
          </a:xfrm>
          <a:prstGeom prst="round2DiagRect">
            <a:avLst/>
          </a:prstGeom>
          <a:gradFill>
            <a:gsLst>
              <a:gs pos="53000">
                <a:schemeClr val="accent1">
                  <a:alpha val="63000"/>
                </a:schemeClr>
              </a:gs>
              <a:gs pos="90000">
                <a:schemeClr val="accent1">
                  <a:alpha val="0"/>
                </a:schemeClr>
              </a:gs>
            </a:gsLst>
            <a:lin ang="42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343634" y="2169355"/>
            <a:ext cx="4295381" cy="2505942"/>
          </a:xfrm>
          <a:prstGeom prst="rect">
            <a:avLst/>
          </a:prstGeom>
          <a:noFill/>
        </p:spPr>
        <p:txBody>
          <a:bodyPr wrap="square" rtlCol="0">
            <a:spAutoFit/>
          </a:bodyPr>
          <a:lstStyle/>
          <a:p>
            <a:pPr algn="just">
              <a:lnSpc>
                <a:spcPct val="150000"/>
              </a:lnSpc>
              <a:spcBef>
                <a:spcPts val="1200"/>
              </a:spcBef>
            </a:pPr>
            <a:r>
              <a:rPr lang="en-US" altLang="zh-CN" sz="2000" dirty="0">
                <a:solidFill>
                  <a:schemeClr val="accent4"/>
                </a:solidFill>
                <a:latin typeface="微软雅黑" panose="020B0503020204020204" pitchFamily="34" charset="-122"/>
                <a:ea typeface="微软雅黑" panose="020B0503020204020204" pitchFamily="34" charset="-122"/>
              </a:rPr>
              <a:t>12</a:t>
            </a:r>
            <a:r>
              <a:rPr lang="zh-CN" altLang="en-US" sz="2000" dirty="0">
                <a:solidFill>
                  <a:schemeClr val="accent4"/>
                </a:solidFill>
                <a:latin typeface="微软雅黑" panose="020B0503020204020204" pitchFamily="34" charset="-122"/>
                <a:ea typeface="微软雅黑" panose="020B0503020204020204" pitchFamily="34" charset="-122"/>
              </a:rPr>
              <a:t>月</a:t>
            </a:r>
            <a:r>
              <a:rPr lang="en-US" altLang="zh-CN" sz="2000" dirty="0">
                <a:solidFill>
                  <a:schemeClr val="accent4"/>
                </a:solidFill>
                <a:latin typeface="微软雅黑" panose="020B0503020204020204" pitchFamily="34" charset="-122"/>
                <a:ea typeface="微软雅黑" panose="020B0503020204020204" pitchFamily="34" charset="-122"/>
              </a:rPr>
              <a:t>28</a:t>
            </a:r>
            <a:r>
              <a:rPr lang="zh-CN" altLang="en-US" sz="2000" dirty="0">
                <a:solidFill>
                  <a:schemeClr val="accent4"/>
                </a:solidFill>
                <a:latin typeface="微软雅黑" panose="020B0503020204020204" pitchFamily="34" charset="-122"/>
                <a:ea typeface="微软雅黑" panose="020B0503020204020204" pitchFamily="34" charset="-122"/>
              </a:rPr>
              <a:t>日，由我国完全自主知识产权研发与铺设的</a:t>
            </a:r>
            <a:r>
              <a:rPr lang="zh-CN" altLang="en-US" sz="2000" b="1" dirty="0">
                <a:solidFill>
                  <a:schemeClr val="accent4"/>
                </a:solidFill>
                <a:latin typeface="微软雅黑" panose="020B0503020204020204" pitchFamily="34" charset="-122"/>
                <a:ea typeface="微软雅黑" panose="020B0503020204020204" pitchFamily="34" charset="-122"/>
              </a:rPr>
              <a:t>全球首段光伏高速公路在山东济南亮相</a:t>
            </a:r>
            <a:r>
              <a:rPr lang="zh-CN" altLang="en-US" sz="2000" dirty="0">
                <a:solidFill>
                  <a:schemeClr val="accent4"/>
                </a:solidFill>
                <a:latin typeface="微软雅黑" panose="020B0503020204020204" pitchFamily="34" charset="-122"/>
                <a:ea typeface="微软雅黑" panose="020B0503020204020204" pitchFamily="34" charset="-122"/>
              </a:rPr>
              <a:t>。</a:t>
            </a:r>
            <a:endParaRPr lang="en-US" altLang="zh-CN" sz="2000" dirty="0">
              <a:solidFill>
                <a:schemeClr val="accent4"/>
              </a:solidFill>
              <a:latin typeface="微软雅黑" panose="020B0503020204020204" pitchFamily="34" charset="-122"/>
              <a:ea typeface="微软雅黑" panose="020B0503020204020204" pitchFamily="34" charset="-122"/>
            </a:endParaRPr>
          </a:p>
          <a:p>
            <a:pPr algn="just">
              <a:lnSpc>
                <a:spcPct val="150000"/>
              </a:lnSpc>
              <a:spcBef>
                <a:spcPts val="1200"/>
              </a:spcBef>
            </a:pPr>
            <a:r>
              <a:rPr lang="zh-CN" altLang="en-US" sz="2000" dirty="0">
                <a:solidFill>
                  <a:schemeClr val="bg1"/>
                </a:solidFill>
                <a:latin typeface="微软雅黑" panose="020B0503020204020204" pitchFamily="34" charset="-122"/>
                <a:ea typeface="微软雅黑" panose="020B0503020204020204" pitchFamily="34" charset="-122"/>
              </a:rPr>
              <a:t>目前，半透明的路面已铺设完毕，一些车辆已经开始在路面上进行测试。</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7012095" y="793531"/>
            <a:ext cx="1288906" cy="1954381"/>
          </a:xfrm>
          <a:prstGeom prst="rect">
            <a:avLst/>
          </a:prstGeom>
          <a:noFill/>
        </p:spPr>
        <p:txBody>
          <a:bodyPr wrap="square">
            <a:spAutoFit/>
          </a:bodyPr>
          <a:lstStyle/>
          <a:p>
            <a:pPr algn="just">
              <a:lnSpc>
                <a:spcPct val="150000"/>
              </a:lnSpc>
              <a:spcBef>
                <a:spcPts val="1200"/>
              </a:spcBef>
            </a:pPr>
            <a:r>
              <a:rPr lang="zh-CN" altLang="en-US" sz="8800" b="1" dirty="0">
                <a:solidFill>
                  <a:schemeClr val="accent1"/>
                </a:solidFill>
                <a:latin typeface="华文新魏" panose="02010800040101010101" pitchFamily="2" charset="-122"/>
                <a:ea typeface="华文新魏" panose="02010800040101010101" pitchFamily="2" charset="-122"/>
              </a:rPr>
              <a:t>那</a:t>
            </a:r>
            <a:endParaRPr lang="en-US" altLang="zh-CN" sz="8800" b="1" dirty="0">
              <a:solidFill>
                <a:schemeClr val="accent1"/>
              </a:solidFill>
              <a:latin typeface="华文新魏" panose="02010800040101010101" pitchFamily="2" charset="-122"/>
              <a:ea typeface="华文新魏" panose="02010800040101010101" pitchFamily="2" charset="-122"/>
            </a:endParaRPr>
          </a:p>
        </p:txBody>
      </p:sp>
      <p:sp>
        <p:nvSpPr>
          <p:cNvPr id="16" name="文本框 15"/>
          <p:cNvSpPr txBox="1"/>
          <p:nvPr/>
        </p:nvSpPr>
        <p:spPr>
          <a:xfrm>
            <a:off x="7863551" y="1102747"/>
            <a:ext cx="1314784" cy="1954381"/>
          </a:xfrm>
          <a:prstGeom prst="rect">
            <a:avLst/>
          </a:prstGeom>
          <a:noFill/>
        </p:spPr>
        <p:txBody>
          <a:bodyPr wrap="none">
            <a:spAutoFit/>
          </a:bodyPr>
          <a:lstStyle/>
          <a:p>
            <a:pPr algn="just">
              <a:lnSpc>
                <a:spcPct val="150000"/>
              </a:lnSpc>
              <a:spcBef>
                <a:spcPts val="1200"/>
              </a:spcBef>
            </a:pPr>
            <a:r>
              <a:rPr lang="zh-CN" altLang="en-US" sz="8800" b="1" dirty="0">
                <a:solidFill>
                  <a:schemeClr val="accent1"/>
                </a:solidFill>
                <a:latin typeface="华文新魏" panose="02010800040101010101" pitchFamily="2" charset="-122"/>
                <a:ea typeface="华文新魏" panose="02010800040101010101" pitchFamily="2" charset="-122"/>
              </a:rPr>
              <a:t>么</a:t>
            </a:r>
            <a:endParaRPr lang="en-US" altLang="zh-CN" sz="8800" b="1" dirty="0">
              <a:solidFill>
                <a:schemeClr val="accent1"/>
              </a:solidFill>
              <a:latin typeface="华文新魏" panose="02010800040101010101" pitchFamily="2" charset="-122"/>
              <a:ea typeface="华文新魏" panose="02010800040101010101" pitchFamily="2" charset="-122"/>
            </a:endParaRPr>
          </a:p>
        </p:txBody>
      </p:sp>
      <p:sp>
        <p:nvSpPr>
          <p:cNvPr id="18" name="文本框 17"/>
          <p:cNvSpPr txBox="1"/>
          <p:nvPr/>
        </p:nvSpPr>
        <p:spPr>
          <a:xfrm>
            <a:off x="7396761" y="3190276"/>
            <a:ext cx="2723823" cy="464101"/>
          </a:xfrm>
          <a:prstGeom prst="rect">
            <a:avLst/>
          </a:prstGeom>
          <a:noFill/>
        </p:spPr>
        <p:txBody>
          <a:bodyPr wrap="none">
            <a:spAutoFit/>
          </a:bodyPr>
          <a:lstStyle/>
          <a:p>
            <a:pPr algn="just">
              <a:lnSpc>
                <a:spcPct val="150000"/>
              </a:lnSpc>
              <a:spcBef>
                <a:spcPts val="1200"/>
              </a:spcBef>
            </a:pPr>
            <a:r>
              <a:rPr lang="zh-CN" altLang="en-US" sz="1800" b="1" dirty="0">
                <a:solidFill>
                  <a:schemeClr val="bg1"/>
                </a:solidFill>
                <a:latin typeface="微软雅黑" panose="020B0503020204020204" pitchFamily="34" charset="-122"/>
                <a:ea typeface="微软雅黑" panose="020B0503020204020204" pitchFamily="34" charset="-122"/>
              </a:rPr>
              <a:t>这段公路到底有多神奇？</a:t>
            </a:r>
            <a:endParaRPr lang="en-US" altLang="zh-CN" sz="1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42" presetClass="entr" presetSubtype="0" dur="1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10" presetClass="entr" presetSubtype="0" dur="5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par>
                          <p:cTn id="26" fill="hold" nodeType="afterGroup">
                            <p:stCondLst>
                              <p:cond delay="3000"/>
                            </p:stCondLst>
                            <p:childTnLst>
                              <p:par>
                                <p:cTn id="27" presetID="10" presetClass="entr" presetSubtype="0" dur="5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nodeType="afterGroup">
                            <p:stCondLst>
                              <p:cond delay="3500"/>
                            </p:stCondLst>
                            <p:childTnLst>
                              <p:par>
                                <p:cTn id="31" presetID="10" presetClass="entr" presetSubtype="0" dur="500"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par>
                          <p:cTn id="34" fill="hold" nodeType="afterGroup">
                            <p:stCondLst>
                              <p:cond delay="4000"/>
                            </p:stCondLst>
                            <p:childTnLst>
                              <p:par>
                                <p:cTn id="35" presetID="10" presetClass="entr" presetSubtype="0" dur="50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nodeType="afterGroup">
                            <p:stCondLst>
                              <p:cond delay="4500"/>
                            </p:stCondLst>
                            <p:childTnLst>
                              <p:par>
                                <p:cTn id="39" presetID="10" presetClass="entr" presetSubtype="0" dur="50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animBg="1"/>
      <p:bldP spid="11" grpId="0"/>
      <p:bldP spid="15" grpId="0"/>
      <p:bldP spid="16"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路面可将太阳能转化成电能</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3242707" y="1921503"/>
            <a:ext cx="5706586" cy="1142749"/>
          </a:xfrm>
          <a:prstGeom prst="rect">
            <a:avLst/>
          </a:prstGeom>
          <a:noFill/>
        </p:spPr>
        <p:txBody>
          <a:bodyPr wrap="square">
            <a:spAutoFit/>
          </a:bodyPr>
          <a:lstStyle/>
          <a:p>
            <a:pPr algn="just">
              <a:lnSpc>
                <a:spcPct val="130000"/>
              </a:lnSpc>
              <a:spcBef>
                <a:spcPts val="12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在保证轮胎不打滑的同时，还拥有较高的透光率，可以让阳光穿透它，使下面的太阳能电池把光能转换成电能，实时输送上电网，就好像一个巨大的“充电宝”。</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957361" y="3918888"/>
            <a:ext cx="2987040" cy="1142749"/>
          </a:xfrm>
          <a:prstGeom prst="rect">
            <a:avLst/>
          </a:prstGeom>
          <a:noFill/>
        </p:spPr>
        <p:txBody>
          <a:bodyPr wrap="square">
            <a:spAutoFit/>
          </a:bodyPr>
          <a:lstStyle/>
          <a:p>
            <a:pPr>
              <a:lnSpc>
                <a:spcPct val="130000"/>
              </a:lnSpc>
              <a:spcBef>
                <a:spcPts val="12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路面上是一层类似毛玻璃的半透明新型材料，摩擦系数高于传统沥青路面。</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247599" y="3918888"/>
            <a:ext cx="2987040" cy="1142749"/>
          </a:xfrm>
          <a:prstGeom prst="rect">
            <a:avLst/>
          </a:prstGeom>
          <a:noFill/>
        </p:spPr>
        <p:txBody>
          <a:bodyPr wrap="square">
            <a:spAutoFit/>
          </a:bodyPr>
          <a:lstStyle/>
          <a:p>
            <a:pPr>
              <a:lnSpc>
                <a:spcPct val="130000"/>
              </a:lnSpc>
              <a:spcBef>
                <a:spcPts val="12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在冬季，这段路面还可以将光能转化为热能，消融冰冻积雪，确保行车安全。</a:t>
            </a:r>
          </a:p>
        </p:txBody>
      </p:sp>
      <p:pic>
        <p:nvPicPr>
          <p:cNvPr id="22" name="图片 21"/>
          <p:cNvPicPr>
            <a:picLocks noChangeAspect="1"/>
          </p:cNvPicPr>
          <p:nvPr/>
        </p:nvPicPr>
        <p:blipFill>
          <a:blip r:embed="rId2"/>
          <a:stretch>
            <a:fillRect/>
          </a:stretch>
        </p:blipFill>
        <p:spPr>
          <a:xfrm>
            <a:off x="3773562" y="3440534"/>
            <a:ext cx="4651860" cy="3242206"/>
          </a:xfrm>
          <a:prstGeom prst="rect">
            <a:avLst/>
          </a:prstGeom>
        </p:spPr>
      </p:pic>
      <p:cxnSp>
        <p:nvCxnSpPr>
          <p:cNvPr id="27" name="直接连接符 26"/>
          <p:cNvCxnSpPr/>
          <p:nvPr/>
        </p:nvCxnSpPr>
        <p:spPr>
          <a:xfrm>
            <a:off x="5603240" y="1819903"/>
            <a:ext cx="98552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9248359" y="3821423"/>
            <a:ext cx="98552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958121" y="3821423"/>
            <a:ext cx="98552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0" name="泪滴形 29"/>
          <p:cNvSpPr/>
          <p:nvPr/>
        </p:nvSpPr>
        <p:spPr>
          <a:xfrm rot="8094545">
            <a:off x="5924997" y="1369006"/>
            <a:ext cx="342006" cy="342006"/>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1" name="泪滴形 30"/>
          <p:cNvSpPr/>
          <p:nvPr/>
        </p:nvSpPr>
        <p:spPr>
          <a:xfrm rot="8094545">
            <a:off x="9570115" y="3369740"/>
            <a:ext cx="342006" cy="342006"/>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2" name="泪滴形 31"/>
          <p:cNvSpPr/>
          <p:nvPr/>
        </p:nvSpPr>
        <p:spPr>
          <a:xfrm rot="8094545">
            <a:off x="2279877" y="3369741"/>
            <a:ext cx="342006" cy="342006"/>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6" presetClass="entr" presetSubtype="32" dur="2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circle(out)">
                                      <p:cBhvr>
                                        <p:cTn id="11" dur="2000"/>
                                        <p:tgtEl>
                                          <p:spTgt spid="22"/>
                                        </p:tgtEl>
                                      </p:cBhvr>
                                    </p:animEffect>
                                  </p:childTnLst>
                                </p:cTn>
                              </p:par>
                            </p:childTnLst>
                          </p:cTn>
                        </p:par>
                        <p:par>
                          <p:cTn id="12" fill="hold" nodeType="afterGroup">
                            <p:stCondLst>
                              <p:cond delay="2500"/>
                            </p:stCondLst>
                            <p:childTnLst>
                              <p:par>
                                <p:cTn id="13" presetID="10" presetClass="entr" presetSubtype="0" dur="50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nodeType="afterGroup">
                            <p:stCondLst>
                              <p:cond delay="3000"/>
                            </p:stCondLst>
                            <p:childTnLst>
                              <p:par>
                                <p:cTn id="17" presetID="10" presetClass="entr" presetSubtype="0" dur="50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nodeType="afterGroup">
                            <p:stCondLst>
                              <p:cond delay="3500"/>
                            </p:stCondLst>
                            <p:childTnLst>
                              <p:par>
                                <p:cTn id="21" presetID="10" presetClass="entr" presetSubtype="0" dur="5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nodeType="afterGroup">
                            <p:stCondLst>
                              <p:cond delay="4000"/>
                            </p:stCondLst>
                            <p:childTnLst>
                              <p:par>
                                <p:cTn id="25" presetID="10" presetClass="entr" presetSubtype="0" dur="50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nodeType="afterGroup">
                            <p:stCondLst>
                              <p:cond delay="4500"/>
                            </p:stCondLst>
                            <p:childTnLst>
                              <p:par>
                                <p:cTn id="29" presetID="10" presetClass="entr" presetSubtype="0" dur="50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nodeType="afterGroup">
                            <p:stCondLst>
                              <p:cond delay="5000"/>
                            </p:stCondLst>
                            <p:childTnLst>
                              <p:par>
                                <p:cTn id="33" presetID="10" presetClass="entr" presetSubtype="0" dur="50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nodeType="afterGroup">
                            <p:stCondLst>
                              <p:cond delay="5500"/>
                            </p:stCondLst>
                            <p:childTnLst>
                              <p:par>
                                <p:cTn id="37" presetID="10" presetClass="entr" presetSubtype="0" dur="500"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nodeType="afterGroup">
                            <p:stCondLst>
                              <p:cond delay="6000"/>
                            </p:stCondLst>
                            <p:childTnLst>
                              <p:par>
                                <p:cTn id="41" presetID="10" presetClass="entr" presetSubtype="0" dur="500"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childTnLst>
                          </p:cTn>
                        </p:par>
                        <p:par>
                          <p:cTn id="44" fill="hold" nodeType="afterGroup">
                            <p:stCondLst>
                              <p:cond delay="6500"/>
                            </p:stCondLst>
                            <p:childTnLst>
                              <p:par>
                                <p:cTn id="45" presetID="10" presetClass="entr" presetSubtype="0" dur="50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7" grpId="0"/>
      <p:bldP spid="12" grpId="0"/>
      <p:bldP spid="30" grpId="0" animBg="1"/>
      <p:bldP spid="31" grpId="0" animBg="1"/>
      <p:bldP spid="3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852742" y="2762580"/>
            <a:ext cx="6901376" cy="2551100"/>
          </a:xfrm>
          <a:prstGeom prst="rect">
            <a:avLst/>
          </a:prstGeom>
          <a:solidFill>
            <a:schemeClr val="bg1"/>
          </a:solidFill>
          <a:ln>
            <a:noFill/>
          </a:ln>
          <a:effectLst>
            <a:outerShdw blurRad="406400" dist="38100" dir="5400000" algn="t"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可及时了解路段、车辆等信息</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26" name="梯形 25"/>
          <p:cNvSpPr/>
          <p:nvPr/>
        </p:nvSpPr>
        <p:spPr>
          <a:xfrm flipV="1">
            <a:off x="1677528" y="1724639"/>
            <a:ext cx="5176889" cy="1216153"/>
          </a:xfrm>
          <a:prstGeom prst="trapezoid">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2262102" y="2075521"/>
            <a:ext cx="4016712" cy="464101"/>
          </a:xfrm>
          <a:prstGeom prst="rect">
            <a:avLst/>
          </a:prstGeom>
          <a:noFill/>
        </p:spPr>
        <p:txBody>
          <a:bodyPr wrap="square">
            <a:spAutoFit/>
          </a:bodyPr>
          <a:lstStyle/>
          <a:p>
            <a:pPr algn="just">
              <a:lnSpc>
                <a:spcPct val="150000"/>
              </a:lnSpc>
              <a:spcBef>
                <a:spcPts val="1200"/>
              </a:spcBef>
            </a:pPr>
            <a:r>
              <a:rPr lang="zh-CN" altLang="en-US" sz="1800" dirty="0">
                <a:solidFill>
                  <a:schemeClr val="bg1"/>
                </a:solidFill>
                <a:latin typeface="微软雅黑" panose="020B0503020204020204" pitchFamily="34" charset="-122"/>
                <a:ea typeface="微软雅黑" panose="020B0503020204020204" pitchFamily="34" charset="-122"/>
              </a:rPr>
              <a:t>目前，路面下还预留了电磁感应线圈。</a:t>
            </a:r>
            <a:endParaRPr lang="en-US" altLang="zh-CN" sz="1800" dirty="0">
              <a:solidFill>
                <a:schemeClr val="bg1"/>
              </a:solidFill>
              <a:latin typeface="微软雅黑" panose="020B0503020204020204" pitchFamily="34" charset="-122"/>
              <a:ea typeface="微软雅黑" panose="020B0503020204020204" pitchFamily="34" charset="-122"/>
            </a:endParaRPr>
          </a:p>
        </p:txBody>
      </p:sp>
      <p:pic>
        <p:nvPicPr>
          <p:cNvPr id="28" name="图片 27"/>
          <p:cNvPicPr>
            <a:picLocks noChangeAspect="1"/>
          </p:cNvPicPr>
          <p:nvPr/>
        </p:nvPicPr>
        <p:blipFill>
          <a:blip r:embed="rId3"/>
          <a:stretch>
            <a:fillRect/>
          </a:stretch>
        </p:blipFill>
        <p:spPr>
          <a:xfrm>
            <a:off x="5764378" y="2641600"/>
            <a:ext cx="8090808" cy="3925717"/>
          </a:xfrm>
          <a:prstGeom prst="rect">
            <a:avLst/>
          </a:prstGeom>
          <a:effectLst>
            <a:outerShdw blurRad="127000" sx="102000" sy="102000" algn="ctr" rotWithShape="0">
              <a:schemeClr val="accent1">
                <a:alpha val="31000"/>
              </a:schemeClr>
            </a:outerShdw>
          </a:effectLst>
        </p:spPr>
      </p:pic>
      <p:sp>
        <p:nvSpPr>
          <p:cNvPr id="5" name="文本框 4"/>
          <p:cNvSpPr txBox="1"/>
          <p:nvPr/>
        </p:nvSpPr>
        <p:spPr>
          <a:xfrm>
            <a:off x="1677528" y="3479687"/>
            <a:ext cx="4986261" cy="1295098"/>
          </a:xfrm>
          <a:prstGeom prst="rect">
            <a:avLst/>
          </a:prstGeom>
          <a:noFill/>
        </p:spPr>
        <p:txBody>
          <a:bodyPr wrap="square">
            <a:spAutoFit/>
          </a:bodyPr>
          <a:lstStyle>
            <a:defPPr>
              <a:defRPr lang="zh-CN"/>
            </a:defPPr>
            <a:lvl1pPr algn="just">
              <a:lnSpc>
                <a:spcPct val="150000"/>
              </a:lnSpc>
              <a:spcBef>
                <a:spcPts val="1200"/>
              </a:spcBef>
              <a:defRPr>
                <a:solidFill>
                  <a:schemeClr val="tx1">
                    <a:lumMod val="85000"/>
                    <a:lumOff val="15000"/>
                  </a:schemeClr>
                </a:solidFill>
                <a:latin typeface="+mn-ea"/>
              </a:defRPr>
            </a:lvl1p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未来，随着电动汽车无线技术的配套，可实现电动汽车在此路段行驶过程中，边跑边充电，再也不用担心电池不够用了。</a:t>
            </a:r>
          </a:p>
        </p:txBody>
      </p:sp>
      <p:sp>
        <p:nvSpPr>
          <p:cNvPr id="29" name="梯形 28"/>
          <p:cNvSpPr/>
          <p:nvPr/>
        </p:nvSpPr>
        <p:spPr>
          <a:xfrm flipV="1">
            <a:off x="1868156" y="1882436"/>
            <a:ext cx="4795634" cy="880144"/>
          </a:xfrm>
          <a:prstGeom prst="trapezoid">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par>
                          <p:cTn id="28" fill="hold" nodeType="afterGroup">
                            <p:stCondLst>
                              <p:cond delay="3000"/>
                            </p:stCondLst>
                            <p:childTnLst>
                              <p:par>
                                <p:cTn id="29" presetID="22" presetClass="entr" presetSubtype="8" dur="50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 grpId="0"/>
      <p:bldP spid="26" grpId="0" animBg="1"/>
      <p:bldP spid="19" grpId="0"/>
      <p:bldP spid="5" grpId="0"/>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15" name="矩形 14"/>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光伏发电原理</a:t>
            </a:r>
            <a:endParaRPr lang="zh-CN" altLang="en-US" sz="8000"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endParaRPr>
          </a:p>
        </p:txBody>
      </p:sp>
      <p:sp>
        <p:nvSpPr>
          <p:cNvPr id="11" name="文本框 10"/>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effectLst/>
                <a:latin typeface="微软雅黑" panose="020B0503020204020204" pitchFamily="34" charset="-122"/>
                <a:ea typeface="微软雅黑" panose="020B0503020204020204" pitchFamily="34" charset="-122"/>
              </a:rPr>
              <a:t>PRINCIPLE OF PHOTOVOLTAIC POWER GENERATION</a:t>
            </a:r>
          </a:p>
        </p:txBody>
      </p:sp>
      <p:cxnSp>
        <p:nvCxnSpPr>
          <p:cNvPr id="17" name="直接连接符 16"/>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638800" y="925408"/>
            <a:ext cx="914400" cy="914400"/>
            <a:chOff x="5695522" y="690757"/>
            <a:chExt cx="914400" cy="914400"/>
          </a:xfrm>
        </p:grpSpPr>
        <p:sp>
          <p:nvSpPr>
            <p:cNvPr id="16" name="椭圆 15"/>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747804" y="794014"/>
              <a:ext cx="689612"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01</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dur="5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nodeType="afterGroup">
                            <p:stCondLst>
                              <p:cond delay="500"/>
                            </p:stCondLst>
                            <p:childTnLst>
                              <p:par>
                                <p:cTn id="9" presetID="47" presetClass="entr" presetSubtype="0" dur="100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10" presetClass="entr" presetSubtype="0" dur="50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nodeType="afterGroup">
                            <p:stCondLst>
                              <p:cond delay="2000"/>
                            </p:stCondLst>
                            <p:childTnLst>
                              <p:par>
                                <p:cTn id="19" presetID="10" presetClass="entr" presetSubtype="0" dur="50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p:bldP spid="1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rcRect b="15625"/>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6" name="矩形 5"/>
          <p:cNvSpPr/>
          <p:nvPr/>
        </p:nvSpPr>
        <p:spPr>
          <a:xfrm>
            <a:off x="0" y="0"/>
            <a:ext cx="12192000" cy="6858000"/>
          </a:xfrm>
          <a:prstGeom prst="rect">
            <a:avLst/>
          </a:prstGeom>
          <a:gradFill>
            <a:gsLst>
              <a:gs pos="0">
                <a:schemeClr val="bg1"/>
              </a:gs>
              <a:gs pos="100000">
                <a:schemeClr val="bg1">
                  <a:alpha val="0"/>
                </a:schemeClr>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8" name="文本框 7"/>
          <p:cNvSpPr txBox="1"/>
          <p:nvPr/>
        </p:nvSpPr>
        <p:spPr>
          <a:xfrm>
            <a:off x="4827106" y="2002782"/>
            <a:ext cx="6197600" cy="1544141"/>
          </a:xfrm>
          <a:prstGeom prst="rect">
            <a:avLst/>
          </a:prstGeom>
          <a:noFill/>
        </p:spPr>
        <p:txBody>
          <a:bodyPr wrap="square" rtlCol="0">
            <a:spAutoFit/>
          </a:bodyPr>
          <a:lstStyle/>
          <a:p>
            <a:pPr algn="just">
              <a:lnSpc>
                <a:spcPct val="120000"/>
              </a:lnSpc>
              <a:spcBef>
                <a:spcPts val="1200"/>
              </a:spcBef>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这段光伏路面不只是将太阳能转化电能上网这么简单，预留的信息化端口未来还可接入各种信息采集设备，车辆信息、拥堵状况等信息将汇聚成交通大数据，成为智慧城市的一部分。</a:t>
            </a:r>
          </a:p>
        </p:txBody>
      </p:sp>
      <p:sp>
        <p:nvSpPr>
          <p:cNvPr id="2" name="文本框 20"/>
          <p:cNvSpPr txBox="1"/>
          <p:nvPr/>
        </p:nvSpPr>
        <p:spPr>
          <a:xfrm>
            <a:off x="1505979" y="380700"/>
            <a:ext cx="7180821"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路面就是“充电宝” 汽车边跑边充电</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9" name="矩形: 对角圆角 8"/>
          <p:cNvSpPr/>
          <p:nvPr/>
        </p:nvSpPr>
        <p:spPr>
          <a:xfrm>
            <a:off x="1633622" y="2002782"/>
            <a:ext cx="2632474" cy="1544141"/>
          </a:xfrm>
          <a:prstGeom prst="round2DiagRect">
            <a:avLst/>
          </a:pr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1864466" y="2451687"/>
            <a:ext cx="2276585" cy="646331"/>
          </a:xfrm>
          <a:prstGeom prst="rect">
            <a:avLst/>
          </a:prstGeom>
          <a:noFill/>
        </p:spPr>
        <p:txBody>
          <a:bodyPr wrap="none" rtlCol="0">
            <a:spAutoFit/>
          </a:bodyPr>
          <a:lstStyle/>
          <a:p>
            <a:r>
              <a:rPr lang="en-US" altLang="zh-CN" sz="3600" b="1" dirty="0">
                <a:solidFill>
                  <a:schemeClr val="accent4"/>
                </a:solidFill>
                <a:latin typeface="微软雅黑" panose="020B0503020204020204" pitchFamily="34" charset="-122"/>
                <a:ea typeface="微软雅黑" panose="020B0503020204020204" pitchFamily="34" charset="-122"/>
              </a:rPr>
              <a:t>THE END</a:t>
            </a:r>
            <a:endParaRPr lang="zh-CN" altLang="en-US" sz="3600" b="1" dirty="0">
              <a:solidFill>
                <a:schemeClr val="accent4"/>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9" grpId="0" animBg="1"/>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63124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9" name="图片 38"/>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7" name="矩形 26"/>
          <p:cNvSpPr/>
          <p:nvPr/>
        </p:nvSpPr>
        <p:spPr>
          <a:xfrm>
            <a:off x="0" y="0"/>
            <a:ext cx="12192000" cy="6858000"/>
          </a:xfrm>
          <a:prstGeom prst="rect">
            <a:avLst/>
          </a:prstGeom>
          <a:gradFill flip="none" rotWithShape="1">
            <a:gsLst>
              <a:gs pos="25874">
                <a:schemeClr val="bg1"/>
              </a:gs>
              <a:gs pos="70000">
                <a:schemeClr val="bg1">
                  <a:alpha val="50000"/>
                </a:schemeClr>
              </a:gs>
              <a:gs pos="100000">
                <a:schemeClr val="accent1">
                  <a:alpha val="0"/>
                </a:schemeClr>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简介</a:t>
            </a:r>
          </a:p>
        </p:txBody>
      </p:sp>
      <p:sp>
        <p:nvSpPr>
          <p:cNvPr id="5" name="平行四边形 4"/>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椭圆 5"/>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pic>
        <p:nvPicPr>
          <p:cNvPr id="8" name="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3860541" flipV="1">
            <a:off x="318893" y="575331"/>
            <a:ext cx="1236066" cy="668848"/>
          </a:xfrm>
          <a:prstGeom prst="rect">
            <a:avLst/>
          </a:prstGeom>
        </p:spPr>
      </p:pic>
      <p:sp>
        <p:nvSpPr>
          <p:cNvPr id="28" name="平行四边形 27"/>
          <p:cNvSpPr/>
          <p:nvPr/>
        </p:nvSpPr>
        <p:spPr>
          <a:xfrm flipH="1" flipV="1">
            <a:off x="839788" y="4991790"/>
            <a:ext cx="4221502" cy="914400"/>
          </a:xfrm>
          <a:prstGeom prst="parallelogram">
            <a:avLst>
              <a:gd name="adj" fmla="val 89557"/>
            </a:avLst>
          </a:prstGeom>
          <a:gradFill>
            <a:gsLst>
              <a:gs pos="0">
                <a:schemeClr val="bg1"/>
              </a:gs>
              <a:gs pos="65000">
                <a:schemeClr val="bg1">
                  <a:alpha val="50000"/>
                </a:schemeClr>
              </a:gs>
              <a:gs pos="100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839788" y="2224710"/>
            <a:ext cx="3381714" cy="3667815"/>
          </a:xfrm>
          <a:prstGeom prst="rect">
            <a:avLst/>
          </a:prstGeom>
          <a:solidFill>
            <a:schemeClr val="bg1"/>
          </a:solidFill>
          <a:ln w="19050">
            <a:noFill/>
          </a:ln>
          <a:effectLst>
            <a:outerShdw blurRad="406400" sx="102000" sy="102000" algn="ctr" rotWithShape="0">
              <a:schemeClr val="accent1">
                <a:alpha val="23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1130107" y="4007901"/>
            <a:ext cx="2798876" cy="1295098"/>
          </a:xfrm>
          <a:prstGeom prst="rect">
            <a:avLst/>
          </a:prstGeom>
          <a:noFill/>
        </p:spPr>
        <p:txBody>
          <a:bodyPr wrap="square">
            <a:spAutoFit/>
          </a:bodyPr>
          <a:lstStyle/>
          <a:p>
            <a:pPr algn="just">
              <a:lnSpc>
                <a:spcPct val="150000"/>
              </a:lnSpc>
            </a:pPr>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它</a:t>
            </a:r>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是利用半导体界面的光生伏特效应而将光能直接转变为电能的一种技术。</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325828" y="2833860"/>
            <a:ext cx="2409634" cy="461665"/>
          </a:xfrm>
          <a:prstGeom prst="rect">
            <a:avLst/>
          </a:prstGeom>
          <a:noFill/>
        </p:spPr>
        <p:txBody>
          <a:bodyPr wrap="none">
            <a:spAutoFit/>
          </a:bodyPr>
          <a:lstStyle/>
          <a:p>
            <a:pPr algn="ctr"/>
            <a:r>
              <a:rPr lang="zh-CN" altLang="en-US" sz="2400" b="1" dirty="0">
                <a:solidFill>
                  <a:schemeClr val="accent1"/>
                </a:solidFill>
                <a:latin typeface="华文新魏" panose="02010800040101010101" pitchFamily="2" charset="-122"/>
                <a:ea typeface="华文新魏" panose="02010800040101010101" pitchFamily="2" charset="-122"/>
              </a:rPr>
              <a:t> 什么是光伏发电</a:t>
            </a:r>
            <a:endParaRPr lang="zh-CN" altLang="en-US" sz="2400" dirty="0">
              <a:solidFill>
                <a:schemeClr val="accent1"/>
              </a:solidFill>
              <a:latin typeface="华文新魏" panose="02010800040101010101" pitchFamily="2" charset="-122"/>
              <a:ea typeface="华文新魏" panose="02010800040101010101" pitchFamily="2" charset="-122"/>
            </a:endParaRPr>
          </a:p>
        </p:txBody>
      </p:sp>
      <p:sp>
        <p:nvSpPr>
          <p:cNvPr id="31" name="平行四边形 30"/>
          <p:cNvSpPr/>
          <p:nvPr/>
        </p:nvSpPr>
        <p:spPr>
          <a:xfrm flipV="1">
            <a:off x="7139319" y="4963982"/>
            <a:ext cx="4221502" cy="914400"/>
          </a:xfrm>
          <a:prstGeom prst="parallelogram">
            <a:avLst>
              <a:gd name="adj" fmla="val 89557"/>
            </a:avLst>
          </a:prstGeom>
          <a:gradFill>
            <a:gsLst>
              <a:gs pos="0">
                <a:schemeClr val="bg1"/>
              </a:gs>
              <a:gs pos="65000">
                <a:schemeClr val="bg1">
                  <a:alpha val="50000"/>
                </a:schemeClr>
              </a:gs>
              <a:gs pos="100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4405144" y="2224710"/>
            <a:ext cx="3381714" cy="3667815"/>
          </a:xfrm>
          <a:prstGeom prst="rect">
            <a:avLst/>
          </a:prstGeom>
          <a:solidFill>
            <a:schemeClr val="bg1"/>
          </a:solidFill>
          <a:ln w="19050">
            <a:noFill/>
          </a:ln>
          <a:effectLst>
            <a:outerShdw blurRad="406400" sx="102000" sy="102000" algn="ctr" rotWithShape="0">
              <a:schemeClr val="accent1">
                <a:alpha val="23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0" name="矩形 29"/>
          <p:cNvSpPr/>
          <p:nvPr/>
        </p:nvSpPr>
        <p:spPr>
          <a:xfrm>
            <a:off x="7970499" y="2224710"/>
            <a:ext cx="3381714" cy="3667815"/>
          </a:xfrm>
          <a:prstGeom prst="rect">
            <a:avLst/>
          </a:prstGeom>
          <a:solidFill>
            <a:schemeClr val="bg1"/>
          </a:solidFill>
          <a:ln w="19050">
            <a:noFill/>
          </a:ln>
          <a:effectLst>
            <a:outerShdw blurRad="406400" sx="102000" sy="102000" algn="ctr" rotWithShape="0">
              <a:schemeClr val="accent1">
                <a:alpha val="23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4699321" y="3800152"/>
            <a:ext cx="2835797" cy="1710596"/>
          </a:xfrm>
          <a:prstGeom prst="rect">
            <a:avLst/>
          </a:prstGeom>
          <a:noFill/>
        </p:spPr>
        <p:txBody>
          <a:bodyPr wrap="square">
            <a:spAutoFit/>
          </a:bodyPr>
          <a:lstStyle>
            <a:defPPr>
              <a:defRPr lang="zh-CN"/>
            </a:defPPr>
            <a:lvl1pPr algn="just">
              <a:lnSpc>
                <a:spcPct val="150000"/>
              </a:lnSpc>
              <a:defRPr b="1"/>
            </a:lvl1pPr>
          </a:lstStyle>
          <a:p>
            <a:r>
              <a:rPr lang="zh-CN" altLang="en-US" b="0" dirty="0">
                <a:solidFill>
                  <a:schemeClr val="tx1">
                    <a:lumMod val="65000"/>
                    <a:lumOff val="35000"/>
                  </a:schemeClr>
                </a:solidFill>
                <a:latin typeface="微软雅黑" panose="020B0503020204020204" pitchFamily="34" charset="-122"/>
                <a:ea typeface="微软雅黑" panose="020B0503020204020204" pitchFamily="34" charset="-122"/>
              </a:rPr>
              <a:t>主要由太阳电池板（组件）、控制器和逆变器三大部分组成，主要部件由电子元器件构成。</a:t>
            </a:r>
          </a:p>
        </p:txBody>
      </p:sp>
      <p:sp>
        <p:nvSpPr>
          <p:cNvPr id="15" name="文本框 14"/>
          <p:cNvSpPr txBox="1"/>
          <p:nvPr/>
        </p:nvSpPr>
        <p:spPr>
          <a:xfrm>
            <a:off x="8260819" y="3592403"/>
            <a:ext cx="2801074" cy="2126095"/>
          </a:xfrm>
          <a:prstGeom prst="rect">
            <a:avLst/>
          </a:prstGeom>
          <a:noFill/>
        </p:spPr>
        <p:txBody>
          <a:bodyPr wrap="square">
            <a:spAutoFit/>
          </a:bodyPr>
          <a:lstStyle>
            <a:defPPr>
              <a:defRPr lang="zh-CN"/>
            </a:defPPr>
            <a:lvl1pPr algn="just">
              <a:lnSpc>
                <a:spcPct val="150000"/>
              </a:lnSpc>
              <a:defRPr b="1"/>
            </a:lvl1pPr>
          </a:lstStyle>
          <a:p>
            <a:r>
              <a:rPr lang="zh-CN" altLang="en-US" b="0" dirty="0">
                <a:solidFill>
                  <a:schemeClr val="tx1">
                    <a:lumMod val="65000"/>
                    <a:lumOff val="35000"/>
                  </a:schemeClr>
                </a:solidFill>
                <a:latin typeface="微软雅黑" panose="020B0503020204020204" pitchFamily="34" charset="-122"/>
                <a:ea typeface="微软雅黑" panose="020B0503020204020204" pitchFamily="34" charset="-122"/>
              </a:rPr>
              <a:t>太阳能电池经过串联后进行封装保护形成大面积的太阳电池组件，再配合上功率控制器等部件就形成了光伏发电装置。</a:t>
            </a:r>
          </a:p>
        </p:txBody>
      </p:sp>
      <p:sp>
        <p:nvSpPr>
          <p:cNvPr id="20" name="文本框 19"/>
          <p:cNvSpPr txBox="1"/>
          <p:nvPr/>
        </p:nvSpPr>
        <p:spPr>
          <a:xfrm>
            <a:off x="5388115" y="2833860"/>
            <a:ext cx="1415772" cy="461665"/>
          </a:xfrm>
          <a:prstGeom prst="rect">
            <a:avLst/>
          </a:prstGeom>
          <a:noFill/>
        </p:spPr>
        <p:txBody>
          <a:bodyPr wrap="none">
            <a:spAutoFit/>
          </a:bodyPr>
          <a:lstStyle/>
          <a:p>
            <a:pPr algn="ctr"/>
            <a:r>
              <a:rPr lang="zh-CN" altLang="en-US" sz="2400" b="1" dirty="0">
                <a:solidFill>
                  <a:schemeClr val="accent1"/>
                </a:solidFill>
                <a:latin typeface="华文新魏" panose="02010800040101010101" pitchFamily="2" charset="-122"/>
                <a:ea typeface="华文新魏" panose="02010800040101010101" pitchFamily="2" charset="-122"/>
              </a:rPr>
              <a:t>主要组成</a:t>
            </a:r>
          </a:p>
        </p:txBody>
      </p:sp>
      <p:sp>
        <p:nvSpPr>
          <p:cNvPr id="22" name="文本框 21"/>
          <p:cNvSpPr txBox="1"/>
          <p:nvPr/>
        </p:nvSpPr>
        <p:spPr>
          <a:xfrm>
            <a:off x="8799581" y="2833860"/>
            <a:ext cx="1723549" cy="461665"/>
          </a:xfrm>
          <a:prstGeom prst="rect">
            <a:avLst/>
          </a:prstGeom>
          <a:noFill/>
        </p:spPr>
        <p:txBody>
          <a:bodyPr wrap="none">
            <a:spAutoFit/>
          </a:bodyPr>
          <a:lstStyle/>
          <a:p>
            <a:pPr algn="ctr"/>
            <a:r>
              <a:rPr lang="zh-CN" altLang="en-US" sz="2400" b="1" dirty="0">
                <a:solidFill>
                  <a:schemeClr val="accent1"/>
                </a:solidFill>
                <a:latin typeface="华文新魏" panose="02010800040101010101" pitchFamily="2" charset="-122"/>
                <a:ea typeface="华文新魏" panose="02010800040101010101" pitchFamily="2" charset="-122"/>
              </a:rPr>
              <a:t>装置的设计</a:t>
            </a:r>
          </a:p>
        </p:txBody>
      </p:sp>
      <p:cxnSp>
        <p:nvCxnSpPr>
          <p:cNvPr id="33" name="直接连接符 32"/>
          <p:cNvCxnSpPr/>
          <p:nvPr/>
        </p:nvCxnSpPr>
        <p:spPr>
          <a:xfrm>
            <a:off x="2241278" y="3426919"/>
            <a:ext cx="578735"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806634" y="3426919"/>
            <a:ext cx="578735" cy="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9371989" y="3426919"/>
            <a:ext cx="578735" cy="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975882" y="380700"/>
            <a:ext cx="1284937" cy="184666"/>
          </a:xfrm>
          <a:prstGeom prst="rect">
            <a:avLst/>
          </a:prstGeom>
          <a:noFill/>
        </p:spPr>
        <p:txBody>
          <a:bodyPr wrap="square" rtlCol="0">
            <a:spAutoFit/>
          </a:bodyPr>
          <a:lstStyle/>
          <a:p>
            <a:r>
              <a:rPr lang="en-US" altLang="zh-CN" sz="600" dirty="0">
                <a:solidFill>
                  <a:srgbClr val="FFFFFF"/>
                </a:solidFill>
              </a:rPr>
              <a:t>https://www.ypppt.com/</a:t>
            </a:r>
            <a:endParaRPr lang="zh-CN" altLang="en-US" sz="60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nodeType="afterGroup">
                            <p:stCondLst>
                              <p:cond delay="500"/>
                            </p:stCondLst>
                            <p:childTnLst>
                              <p:par>
                                <p:cTn id="9" presetID="22" presetClass="entr" presetSubtype="4"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4" dur="50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down)">
                                      <p:cBhvr>
                                        <p:cTn id="14" dur="500"/>
                                        <p:tgtEl>
                                          <p:spTgt spid="28"/>
                                        </p:tgtEl>
                                      </p:cBhvr>
                                    </p:animEffect>
                                  </p:childTnLst>
                                </p:cTn>
                              </p:par>
                              <p:par>
                                <p:cTn id="15" presetID="22" presetClass="entr" presetSubtype="4" dur="50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par>
                                <p:cTn id="18" presetID="22" presetClass="entr" presetSubtype="4" dur="50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down)">
                                      <p:cBhvr>
                                        <p:cTn id="20" dur="500"/>
                                        <p:tgtEl>
                                          <p:spTgt spid="30"/>
                                        </p:tgtEl>
                                      </p:cBhvr>
                                    </p:animEffect>
                                  </p:childTnLst>
                                </p:cTn>
                              </p:par>
                              <p:par>
                                <p:cTn id="21" presetID="22" presetClass="entr" presetSubtype="4" dur="5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00"/>
                                        <p:tgtEl>
                                          <p:spTgt spid="31"/>
                                        </p:tgtEl>
                                      </p:cBhvr>
                                    </p:animEffect>
                                  </p:childTnLst>
                                </p:cTn>
                              </p:par>
                            </p:childTnLst>
                          </p:cTn>
                        </p:par>
                        <p:par>
                          <p:cTn id="24" fill="hold" nodeType="afterGroup">
                            <p:stCondLst>
                              <p:cond delay="1000"/>
                            </p:stCondLst>
                            <p:childTnLst>
                              <p:par>
                                <p:cTn id="25" presetID="10" presetClass="entr" presetSubtype="0" dur="50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nodeType="afterGroup">
                            <p:stCondLst>
                              <p:cond delay="1500"/>
                            </p:stCondLst>
                            <p:childTnLst>
                              <p:par>
                                <p:cTn id="29" presetID="10" presetClass="entr" presetSubtype="0" dur="500"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nodeType="afterGroup">
                            <p:stCondLst>
                              <p:cond delay="2000"/>
                            </p:stCondLst>
                            <p:childTnLst>
                              <p:par>
                                <p:cTn id="33" presetID="10" presetClass="entr" presetSubtype="0" dur="5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nodeType="afterGroup">
                            <p:stCondLst>
                              <p:cond delay="2500"/>
                            </p:stCondLst>
                            <p:childTnLst>
                              <p:par>
                                <p:cTn id="37" presetID="10" presetClass="entr" presetSubtype="0" dur="5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nodeType="afterGroup">
                            <p:stCondLst>
                              <p:cond delay="3000"/>
                            </p:stCondLst>
                            <p:childTnLst>
                              <p:par>
                                <p:cTn id="41" presetID="10" presetClass="entr" presetSubtype="0" dur="50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nodeType="afterGroup">
                            <p:stCondLst>
                              <p:cond delay="3500"/>
                            </p:stCondLst>
                            <p:childTnLst>
                              <p:par>
                                <p:cTn id="45" presetID="10" presetClass="entr" presetSubtype="0" dur="500"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nodeType="afterGroup">
                            <p:stCondLst>
                              <p:cond delay="4000"/>
                            </p:stCondLst>
                            <p:childTnLst>
                              <p:par>
                                <p:cTn id="49" presetID="10" presetClass="entr" presetSubtype="0" dur="50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nodeType="afterGroup">
                            <p:stCondLst>
                              <p:cond delay="4500"/>
                            </p:stCondLst>
                            <p:childTnLst>
                              <p:par>
                                <p:cTn id="53" presetID="10" presetClass="entr" presetSubtype="0" dur="500" fill="hold"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childTnLst>
                                </p:cTn>
                              </p:par>
                            </p:childTnLst>
                          </p:cTn>
                        </p:par>
                        <p:par>
                          <p:cTn id="56" fill="hold" nodeType="afterGroup">
                            <p:stCondLst>
                              <p:cond delay="5000"/>
                            </p:stCondLst>
                            <p:childTnLst>
                              <p:par>
                                <p:cTn id="57" presetID="10" presetClass="entr" presetSubtype="0" dur="500"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8" grpId="0" animBg="1"/>
      <p:bldP spid="24" grpId="0" animBg="1"/>
      <p:bldP spid="11" grpId="0"/>
      <p:bldP spid="18" grpId="0"/>
      <p:bldP spid="31" grpId="0" animBg="1"/>
      <p:bldP spid="29" grpId="0" animBg="1"/>
      <p:bldP spid="30" grpId="0" animBg="1"/>
      <p:bldP spid="13" grpId="0"/>
      <p:bldP spid="15"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3" cstate="print">
            <a:lum bright="70000" contrast="-70000"/>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37" name="矩形 36"/>
          <p:cNvSpPr/>
          <p:nvPr/>
        </p:nvSpPr>
        <p:spPr>
          <a:xfrm>
            <a:off x="0" y="-5080"/>
            <a:ext cx="12192000" cy="6858000"/>
          </a:xfrm>
          <a:prstGeom prst="rect">
            <a:avLst/>
          </a:prstGeom>
          <a:solidFill>
            <a:schemeClr val="bg1">
              <a:alpha val="41000"/>
            </a:schemeClr>
          </a:soli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原理</a:t>
            </a:r>
          </a:p>
        </p:txBody>
      </p:sp>
      <p:sp>
        <p:nvSpPr>
          <p:cNvPr id="5" name="平行四边形 4"/>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椭圆 5"/>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pic>
        <p:nvPicPr>
          <p:cNvPr id="7" name="1"/>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3860541" flipV="1">
            <a:off x="318893" y="575331"/>
            <a:ext cx="1236066" cy="668848"/>
          </a:xfrm>
          <a:prstGeom prst="rect">
            <a:avLst/>
          </a:prstGeom>
        </p:spPr>
      </p:pic>
      <p:grpSp>
        <p:nvGrpSpPr>
          <p:cNvPr id="29" name="组合 28"/>
          <p:cNvGrpSpPr/>
          <p:nvPr/>
        </p:nvGrpSpPr>
        <p:grpSpPr>
          <a:xfrm>
            <a:off x="839788" y="3712505"/>
            <a:ext cx="4183625" cy="1339479"/>
            <a:chOff x="839788" y="3806179"/>
            <a:chExt cx="4183625" cy="1339479"/>
          </a:xfrm>
        </p:grpSpPr>
        <p:sp>
          <p:nvSpPr>
            <p:cNvPr id="28" name="矩形: 圆角 27"/>
            <p:cNvSpPr/>
            <p:nvPr/>
          </p:nvSpPr>
          <p:spPr>
            <a:xfrm>
              <a:off x="839788" y="3806179"/>
              <a:ext cx="4183625" cy="1339479"/>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218980" y="3895182"/>
              <a:ext cx="3425241" cy="1161472"/>
            </a:xfrm>
            <a:prstGeom prst="rect">
              <a:avLst/>
            </a:prstGeom>
            <a:noFill/>
          </p:spPr>
          <p:txBody>
            <a:bodyPr wrap="square">
              <a:spAutoFit/>
            </a:bodyPr>
            <a:lstStyle/>
            <a:p>
              <a:pPr algn="just">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硅原子有</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4</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个外层电子，如果在纯硅中掺入有</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个外层电子的原子如磷原子，就成为</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N</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型半导体</a:t>
              </a:r>
            </a:p>
          </p:txBody>
        </p:sp>
      </p:grpSp>
      <p:grpSp>
        <p:nvGrpSpPr>
          <p:cNvPr id="38" name="组合 37"/>
          <p:cNvGrpSpPr/>
          <p:nvPr/>
        </p:nvGrpSpPr>
        <p:grpSpPr>
          <a:xfrm>
            <a:off x="0" y="1483203"/>
            <a:ext cx="12192000" cy="2057524"/>
            <a:chOff x="0" y="1483203"/>
            <a:chExt cx="12192000" cy="2057524"/>
          </a:xfrm>
        </p:grpSpPr>
        <p:sp>
          <p:nvSpPr>
            <p:cNvPr id="20" name="矩形 19"/>
            <p:cNvSpPr/>
            <p:nvPr/>
          </p:nvSpPr>
          <p:spPr>
            <a:xfrm>
              <a:off x="0" y="1483203"/>
              <a:ext cx="12192000" cy="205752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rcRect t="39971" r="22883" b="15625"/>
            <a:stretch>
              <a:fillRect/>
            </a:stretch>
          </p:blipFill>
          <p:spPr>
            <a:xfrm>
              <a:off x="6832020" y="1483204"/>
              <a:ext cx="5359980" cy="2057523"/>
            </a:xfrm>
            <a:custGeom>
              <a:avLst/>
              <a:gdLst>
                <a:gd name="connsiteX0" fmla="*/ 0 w 5359980"/>
                <a:gd name="connsiteY0" fmla="*/ 0 h 2057523"/>
                <a:gd name="connsiteX1" fmla="*/ 5359980 w 5359980"/>
                <a:gd name="connsiteY1" fmla="*/ 0 h 2057523"/>
                <a:gd name="connsiteX2" fmla="*/ 5359980 w 5359980"/>
                <a:gd name="connsiteY2" fmla="*/ 2057523 h 2057523"/>
                <a:gd name="connsiteX3" fmla="*/ 0 w 5359980"/>
                <a:gd name="connsiteY3" fmla="*/ 2057523 h 2057523"/>
              </a:gdLst>
              <a:ahLst/>
              <a:cxnLst>
                <a:cxn ang="0">
                  <a:pos x="connsiteX0" y="connsiteY0"/>
                </a:cxn>
                <a:cxn ang="0">
                  <a:pos x="connsiteX1" y="connsiteY1"/>
                </a:cxn>
                <a:cxn ang="0">
                  <a:pos x="connsiteX2" y="connsiteY2"/>
                </a:cxn>
                <a:cxn ang="0">
                  <a:pos x="connsiteX3" y="connsiteY3"/>
                </a:cxn>
              </a:cxnLst>
              <a:rect l="l" t="t" r="r" b="b"/>
              <a:pathLst>
                <a:path w="5359980" h="2057523">
                  <a:moveTo>
                    <a:pt x="0" y="0"/>
                  </a:moveTo>
                  <a:lnTo>
                    <a:pt x="5359980" y="0"/>
                  </a:lnTo>
                  <a:lnTo>
                    <a:pt x="5359980" y="2057523"/>
                  </a:lnTo>
                  <a:lnTo>
                    <a:pt x="0" y="2057523"/>
                  </a:lnTo>
                  <a:close/>
                </a:path>
              </a:pathLst>
            </a:custGeom>
          </p:spPr>
        </p:pic>
        <p:sp>
          <p:nvSpPr>
            <p:cNvPr id="25" name="矩形 24"/>
            <p:cNvSpPr/>
            <p:nvPr/>
          </p:nvSpPr>
          <p:spPr>
            <a:xfrm>
              <a:off x="0" y="1483203"/>
              <a:ext cx="12192000" cy="2057523"/>
            </a:xfrm>
            <a:prstGeom prst="rect">
              <a:avLst/>
            </a:prstGeom>
            <a:gradFill>
              <a:gsLst>
                <a:gs pos="58000">
                  <a:schemeClr val="accent1"/>
                </a:gs>
                <a:gs pos="100000">
                  <a:schemeClr val="accent1">
                    <a:alpha val="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sp>
        <p:nvSpPr>
          <p:cNvPr id="9" name="文本框 8"/>
          <p:cNvSpPr txBox="1"/>
          <p:nvPr/>
        </p:nvSpPr>
        <p:spPr>
          <a:xfrm>
            <a:off x="1357132" y="1665605"/>
            <a:ext cx="6094070" cy="532646"/>
          </a:xfrm>
          <a:prstGeom prst="rect">
            <a:avLst/>
          </a:prstGeom>
          <a:noFill/>
        </p:spPr>
        <p:txBody>
          <a:bodyPr wrap="square">
            <a:spAutoFit/>
          </a:bodyPr>
          <a:lstStyle/>
          <a:p>
            <a:pPr>
              <a:lnSpc>
                <a:spcPct val="130000"/>
              </a:lnSpc>
              <a:spcBef>
                <a:spcPts val="1200"/>
              </a:spcBef>
            </a:pPr>
            <a:r>
              <a:rPr lang="zh-CN" altLang="en-US" sz="2400" b="1" dirty="0">
                <a:solidFill>
                  <a:schemeClr val="bg1"/>
                </a:solidFill>
                <a:latin typeface="微软雅黑" panose="020B0503020204020204" pitchFamily="34" charset="-122"/>
                <a:ea typeface="微软雅黑" panose="020B0503020204020204" pitchFamily="34" charset="-122"/>
              </a:rPr>
              <a:t>光伏发电的主要原理是半导体的光电效应。</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357132" y="2335255"/>
            <a:ext cx="4738868" cy="1027782"/>
          </a:xfrm>
          <a:prstGeom prst="rect">
            <a:avLst/>
          </a:prstGeom>
          <a:noFill/>
        </p:spPr>
        <p:txBody>
          <a:bodyPr wrap="square">
            <a:spAutoFit/>
          </a:bodyPr>
          <a:lstStyle/>
          <a:p>
            <a:pPr algn="just">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光子照射到金属上时，它的能量可以被金属中某个电子全部吸收，电子吸收的能量足够大，能克服金属内部引力做功，离开金属表面逃逸出来，成为光电子。</a:t>
            </a:r>
          </a:p>
        </p:txBody>
      </p:sp>
      <p:cxnSp>
        <p:nvCxnSpPr>
          <p:cNvPr id="27" name="直接连接符 26"/>
          <p:cNvCxnSpPr/>
          <p:nvPr/>
        </p:nvCxnSpPr>
        <p:spPr>
          <a:xfrm>
            <a:off x="1426548" y="2302241"/>
            <a:ext cx="6075439" cy="0"/>
          </a:xfrm>
          <a:prstGeom prst="line">
            <a:avLst/>
          </a:prstGeom>
          <a:ln>
            <a:gradFill>
              <a:gsLst>
                <a:gs pos="0">
                  <a:schemeClr val="bg1"/>
                </a:gs>
                <a:gs pos="100000">
                  <a:schemeClr val="accent1"/>
                </a:gs>
              </a:gsLst>
              <a:lin ang="0" scaled="0"/>
            </a:gra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839788" y="5166856"/>
            <a:ext cx="4183625" cy="1339479"/>
            <a:chOff x="839788" y="3806179"/>
            <a:chExt cx="4183625" cy="1339479"/>
          </a:xfrm>
        </p:grpSpPr>
        <p:sp>
          <p:nvSpPr>
            <p:cNvPr id="31" name="矩形: 圆角 30"/>
            <p:cNvSpPr/>
            <p:nvPr/>
          </p:nvSpPr>
          <p:spPr>
            <a:xfrm>
              <a:off x="839788" y="3806179"/>
              <a:ext cx="4183625" cy="1339479"/>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218980" y="4079848"/>
              <a:ext cx="3425241" cy="792140"/>
            </a:xfrm>
            <a:prstGeom prst="rect">
              <a:avLst/>
            </a:prstGeom>
            <a:noFill/>
          </p:spPr>
          <p:txBody>
            <a:bodyPr wrap="square">
              <a:spAutoFit/>
            </a:bodyPr>
            <a:lstStyle/>
            <a:p>
              <a:pPr algn="just">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若在纯硅中掺入有</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个外层电子的原子如硼原子，形成</a:t>
              </a:r>
              <a:r>
                <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rPr>
                <a:t>P</a:t>
              </a: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型半导体。</a:t>
              </a:r>
            </a:p>
          </p:txBody>
        </p:sp>
      </p:grpSp>
      <p:sp>
        <p:nvSpPr>
          <p:cNvPr id="33" name="矩形 32"/>
          <p:cNvSpPr/>
          <p:nvPr/>
        </p:nvSpPr>
        <p:spPr>
          <a:xfrm>
            <a:off x="5476671" y="3723127"/>
            <a:ext cx="2695055" cy="2754173"/>
          </a:xfrm>
          <a:prstGeom prst="rect">
            <a:avLst/>
          </a:prstGeom>
          <a:gradFill>
            <a:gsLst>
              <a:gs pos="100000">
                <a:schemeClr val="accent1"/>
              </a:gs>
              <a:gs pos="0">
                <a:schemeClr val="accent1">
                  <a:lumMod val="60000"/>
                  <a:lumOff val="40000"/>
                </a:schemeClr>
              </a:gs>
            </a:gsLst>
            <a:lin ang="2700000" scaled="0"/>
          </a:gradFill>
          <a:ln>
            <a:noFill/>
          </a:ln>
          <a:effectLst>
            <a:outerShdw blurRad="520700" sx="102000" sy="102000" algn="ctr"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5828261" y="4334811"/>
            <a:ext cx="1991876" cy="1530804"/>
          </a:xfrm>
          <a:prstGeom prst="rect">
            <a:avLst/>
          </a:prstGeom>
          <a:noFill/>
        </p:spPr>
        <p:txBody>
          <a:bodyPr wrap="square">
            <a:spAutoFit/>
          </a:bodyPr>
          <a:lstStyle/>
          <a:p>
            <a:pPr algn="just">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当</a:t>
            </a:r>
            <a:r>
              <a:rPr lang="en-US" altLang="zh-CN" sz="1600" dirty="0">
                <a:solidFill>
                  <a:schemeClr val="bg1"/>
                </a:solidFill>
                <a:latin typeface="微软雅黑" panose="020B0503020204020204" pitchFamily="34" charset="-122"/>
                <a:ea typeface="微软雅黑" panose="020B0503020204020204" pitchFamily="34" charset="-122"/>
              </a:rPr>
              <a:t>P</a:t>
            </a:r>
            <a:r>
              <a:rPr lang="zh-CN" altLang="en-US" sz="1600" dirty="0">
                <a:solidFill>
                  <a:schemeClr val="bg1"/>
                </a:solidFill>
                <a:latin typeface="微软雅黑" panose="020B0503020204020204" pitchFamily="34" charset="-122"/>
                <a:ea typeface="微软雅黑" panose="020B0503020204020204" pitchFamily="34" charset="-122"/>
              </a:rPr>
              <a:t>型和</a:t>
            </a:r>
            <a:r>
              <a:rPr lang="en-US" altLang="zh-CN" sz="1600" dirty="0">
                <a:solidFill>
                  <a:schemeClr val="bg1"/>
                </a:solidFill>
                <a:latin typeface="微软雅黑" panose="020B0503020204020204" pitchFamily="34" charset="-122"/>
                <a:ea typeface="微软雅黑" panose="020B0503020204020204" pitchFamily="34" charset="-122"/>
              </a:rPr>
              <a:t>N</a:t>
            </a:r>
            <a:r>
              <a:rPr lang="zh-CN" altLang="en-US" sz="1600" dirty="0">
                <a:solidFill>
                  <a:schemeClr val="bg1"/>
                </a:solidFill>
                <a:latin typeface="微软雅黑" panose="020B0503020204020204" pitchFamily="34" charset="-122"/>
                <a:ea typeface="微软雅黑" panose="020B0503020204020204" pitchFamily="34" charset="-122"/>
              </a:rPr>
              <a:t>型结合在一起时，接触面就会形成电势差，成为太阳能电池。</a:t>
            </a:r>
          </a:p>
        </p:txBody>
      </p:sp>
      <p:sp>
        <p:nvSpPr>
          <p:cNvPr id="34" name="矩形 33"/>
          <p:cNvSpPr/>
          <p:nvPr/>
        </p:nvSpPr>
        <p:spPr>
          <a:xfrm>
            <a:off x="8657158" y="3735527"/>
            <a:ext cx="2695055" cy="2754173"/>
          </a:xfrm>
          <a:prstGeom prst="rect">
            <a:avLst/>
          </a:prstGeom>
          <a:gradFill>
            <a:gsLst>
              <a:gs pos="100000">
                <a:schemeClr val="accent1"/>
              </a:gs>
              <a:gs pos="0">
                <a:schemeClr val="accent1">
                  <a:lumMod val="60000"/>
                  <a:lumOff val="40000"/>
                </a:schemeClr>
              </a:gs>
            </a:gsLst>
            <a:lin ang="2700000" scaled="0"/>
          </a:gradFill>
          <a:ln>
            <a:noFill/>
          </a:ln>
          <a:effectLst>
            <a:outerShdw blurRad="520700" sx="102000" sy="102000" algn="ctr"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8918774" y="3977880"/>
            <a:ext cx="2171822" cy="2269467"/>
          </a:xfrm>
          <a:prstGeom prst="rect">
            <a:avLst/>
          </a:prstGeom>
          <a:noFill/>
        </p:spPr>
        <p:txBody>
          <a:bodyPr wrap="square">
            <a:spAutoFit/>
          </a:bodyPr>
          <a:lstStyle/>
          <a:p>
            <a:pPr algn="just">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当太阳光照射到</a:t>
            </a:r>
            <a:r>
              <a:rPr lang="en-US" altLang="zh-CN" sz="1600" dirty="0">
                <a:solidFill>
                  <a:schemeClr val="bg1"/>
                </a:solidFill>
                <a:latin typeface="微软雅黑" panose="020B0503020204020204" pitchFamily="34" charset="-122"/>
                <a:ea typeface="微软雅黑" panose="020B0503020204020204" pitchFamily="34" charset="-122"/>
              </a:rPr>
              <a:t>P</a:t>
            </a:r>
            <a:r>
              <a:rPr lang="zh-CN" altLang="en-US" sz="1600" dirty="0">
                <a:solidFill>
                  <a:schemeClr val="bg1"/>
                </a:solidFill>
                <a:latin typeface="微软雅黑" panose="020B0503020204020204" pitchFamily="34" charset="-122"/>
                <a:ea typeface="微软雅黑" panose="020B0503020204020204" pitchFamily="34" charset="-122"/>
              </a:rPr>
              <a:t>－</a:t>
            </a:r>
            <a:r>
              <a:rPr lang="en-US" altLang="zh-CN" sz="1600" dirty="0">
                <a:solidFill>
                  <a:schemeClr val="bg1"/>
                </a:solidFill>
                <a:latin typeface="微软雅黑" panose="020B0503020204020204" pitchFamily="34" charset="-122"/>
                <a:ea typeface="微软雅黑" panose="020B0503020204020204" pitchFamily="34" charset="-122"/>
              </a:rPr>
              <a:t>N</a:t>
            </a:r>
            <a:r>
              <a:rPr lang="zh-CN" altLang="en-US" sz="1600" dirty="0">
                <a:solidFill>
                  <a:schemeClr val="bg1"/>
                </a:solidFill>
                <a:latin typeface="微软雅黑" panose="020B0503020204020204" pitchFamily="34" charset="-122"/>
                <a:ea typeface="微软雅黑" panose="020B0503020204020204" pitchFamily="34" charset="-122"/>
              </a:rPr>
              <a:t>结后，空穴和电子会向不同方向移动。空穴由</a:t>
            </a:r>
            <a:r>
              <a:rPr lang="en-US" altLang="zh-CN" sz="1600" dirty="0">
                <a:solidFill>
                  <a:schemeClr val="bg1"/>
                </a:solidFill>
                <a:latin typeface="微软雅黑" panose="020B0503020204020204" pitchFamily="34" charset="-122"/>
                <a:ea typeface="微软雅黑" panose="020B0503020204020204" pitchFamily="34" charset="-122"/>
              </a:rPr>
              <a:t>P</a:t>
            </a:r>
            <a:r>
              <a:rPr lang="zh-CN" altLang="en-US" sz="1600" dirty="0">
                <a:solidFill>
                  <a:schemeClr val="bg1"/>
                </a:solidFill>
                <a:latin typeface="微软雅黑" panose="020B0503020204020204" pitchFamily="34" charset="-122"/>
                <a:ea typeface="微软雅黑" panose="020B0503020204020204" pitchFamily="34" charset="-122"/>
              </a:rPr>
              <a:t>极区往</a:t>
            </a:r>
            <a:r>
              <a:rPr lang="en-US" altLang="zh-CN" sz="1600" dirty="0">
                <a:solidFill>
                  <a:schemeClr val="bg1"/>
                </a:solidFill>
                <a:latin typeface="微软雅黑" panose="020B0503020204020204" pitchFamily="34" charset="-122"/>
                <a:ea typeface="微软雅黑" panose="020B0503020204020204" pitchFamily="34" charset="-122"/>
              </a:rPr>
              <a:t>N</a:t>
            </a:r>
            <a:r>
              <a:rPr lang="zh-CN" altLang="en-US" sz="1600" dirty="0">
                <a:solidFill>
                  <a:schemeClr val="bg1"/>
                </a:solidFill>
                <a:latin typeface="微软雅黑" panose="020B0503020204020204" pitchFamily="34" charset="-122"/>
                <a:ea typeface="微软雅黑" panose="020B0503020204020204" pitchFamily="34" charset="-122"/>
              </a:rPr>
              <a:t>极区移动，电子由</a:t>
            </a:r>
            <a:r>
              <a:rPr lang="en-US" altLang="zh-CN" sz="1600" dirty="0">
                <a:solidFill>
                  <a:schemeClr val="bg1"/>
                </a:solidFill>
                <a:latin typeface="微软雅黑" panose="020B0503020204020204" pitchFamily="34" charset="-122"/>
                <a:ea typeface="微软雅黑" panose="020B0503020204020204" pitchFamily="34" charset="-122"/>
              </a:rPr>
              <a:t>N</a:t>
            </a:r>
            <a:r>
              <a:rPr lang="zh-CN" altLang="en-US" sz="1600" dirty="0">
                <a:solidFill>
                  <a:schemeClr val="bg1"/>
                </a:solidFill>
                <a:latin typeface="微软雅黑" panose="020B0503020204020204" pitchFamily="34" charset="-122"/>
                <a:ea typeface="微软雅黑" panose="020B0503020204020204" pitchFamily="34" charset="-122"/>
              </a:rPr>
              <a:t>极区向</a:t>
            </a:r>
            <a:r>
              <a:rPr lang="en-US" altLang="zh-CN" sz="1600" dirty="0">
                <a:solidFill>
                  <a:schemeClr val="bg1"/>
                </a:solidFill>
                <a:latin typeface="微软雅黑" panose="020B0503020204020204" pitchFamily="34" charset="-122"/>
                <a:ea typeface="微软雅黑" panose="020B0503020204020204" pitchFamily="34" charset="-122"/>
              </a:rPr>
              <a:t>P</a:t>
            </a:r>
            <a:r>
              <a:rPr lang="zh-CN" altLang="en-US" sz="1600" dirty="0">
                <a:solidFill>
                  <a:schemeClr val="bg1"/>
                </a:solidFill>
                <a:latin typeface="微软雅黑" panose="020B0503020204020204" pitchFamily="34" charset="-122"/>
                <a:ea typeface="微软雅黑" panose="020B0503020204020204" pitchFamily="34" charset="-122"/>
              </a:rPr>
              <a:t>极区移动，形成电流。</a:t>
            </a:r>
          </a:p>
        </p:txBody>
      </p:sp>
      <p:sp>
        <p:nvSpPr>
          <p:cNvPr id="35" name="矩形 34"/>
          <p:cNvSpPr/>
          <p:nvPr/>
        </p:nvSpPr>
        <p:spPr>
          <a:xfrm>
            <a:off x="5630413" y="3880242"/>
            <a:ext cx="2387572" cy="2439944"/>
          </a:xfrm>
          <a:prstGeom prst="rect">
            <a:avLst/>
          </a:prstGeom>
          <a:noFill/>
          <a:ln>
            <a:solidFill>
              <a:schemeClr val="bg1"/>
            </a:solidFill>
          </a:ln>
          <a:effectLst>
            <a:outerShdw blurRad="520700" sx="102000" sy="102000" algn="ctr"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6" name="矩形 35"/>
          <p:cNvSpPr/>
          <p:nvPr/>
        </p:nvSpPr>
        <p:spPr>
          <a:xfrm>
            <a:off x="8810899" y="3880242"/>
            <a:ext cx="2387572" cy="2439944"/>
          </a:xfrm>
          <a:prstGeom prst="rect">
            <a:avLst/>
          </a:prstGeom>
          <a:noFill/>
          <a:ln>
            <a:solidFill>
              <a:schemeClr val="bg1"/>
            </a:solidFill>
          </a:ln>
          <a:effectLst>
            <a:outerShdw blurRad="520700" sx="102000" sy="102000" algn="ctr" rotWithShape="0">
              <a:schemeClr val="accent1">
                <a:alpha val="4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nodeType="afterGroup">
                            <p:stCondLst>
                              <p:cond delay="500"/>
                            </p:stCondLst>
                            <p:childTnLst>
                              <p:par>
                                <p:cTn id="9" presetID="22" presetClass="entr" presetSubtype="8" dur="50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500"/>
                                        <p:tgtEl>
                                          <p:spTgt spid="38"/>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nodeType="afterGroup">
                            <p:stCondLst>
                              <p:cond delay="1500"/>
                            </p:stCondLst>
                            <p:childTnLst>
                              <p:par>
                                <p:cTn id="17" presetID="22" presetClass="entr" presetSubtype="2" dur="50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nodeType="afterGroup">
                            <p:stCondLst>
                              <p:cond delay="2500"/>
                            </p:stCondLst>
                            <p:childTnLst>
                              <p:par>
                                <p:cTn id="25" presetID="2" presetClass="entr" presetSubtype="8" dur="50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par>
                                <p:cTn id="29" presetID="2" presetClass="entr" presetSubtype="8" dur="500"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0-#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000"/>
                            </p:stCondLst>
                            <p:childTnLst>
                              <p:par>
                                <p:cTn id="34" presetID="42" presetClass="entr" presetSubtype="0" dur="100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par>
                                <p:cTn id="39" presetID="42" presetClass="entr" presetSubtype="0" dur="100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1000"/>
                                        <p:tgtEl>
                                          <p:spTgt spid="34"/>
                                        </p:tgtEl>
                                      </p:cBhvr>
                                    </p:animEffect>
                                    <p:anim calcmode="lin" valueType="num">
                                      <p:cBhvr>
                                        <p:cTn id="42" dur="1000" fill="hold"/>
                                        <p:tgtEl>
                                          <p:spTgt spid="34"/>
                                        </p:tgtEl>
                                        <p:attrNameLst>
                                          <p:attrName>ppt_x</p:attrName>
                                        </p:attrNameLst>
                                      </p:cBhvr>
                                      <p:tavLst>
                                        <p:tav tm="0">
                                          <p:val>
                                            <p:strVal val="#ppt_x"/>
                                          </p:val>
                                        </p:tav>
                                        <p:tav tm="100000">
                                          <p:val>
                                            <p:strVal val="#ppt_x"/>
                                          </p:val>
                                        </p:tav>
                                      </p:tavLst>
                                    </p:anim>
                                    <p:anim calcmode="lin" valueType="num">
                                      <p:cBhvr>
                                        <p:cTn id="43" dur="1000" fill="hold"/>
                                        <p:tgtEl>
                                          <p:spTgt spid="34"/>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4000"/>
                            </p:stCondLst>
                            <p:childTnLst>
                              <p:par>
                                <p:cTn id="45" presetID="10" presetClass="entr" presetSubtype="0" dur="50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par>
                                <p:cTn id="48" presetID="10" presetClass="entr" presetSubtype="0" dur="5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childTnLst>
                          </p:cTn>
                        </p:par>
                        <p:par>
                          <p:cTn id="51" fill="hold" nodeType="afterGroup">
                            <p:stCondLst>
                              <p:cond delay="4500"/>
                            </p:stCondLst>
                            <p:childTnLst>
                              <p:par>
                                <p:cTn id="52" presetID="10" presetClass="entr" presetSubtype="0" dur="50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dur="50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P spid="33" grpId="0" animBg="1"/>
      <p:bldP spid="17" grpId="0"/>
      <p:bldP spid="34" grpId="0" animBg="1"/>
      <p:bldP spid="19" grpId="0"/>
      <p:bldP spid="35"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34000"/>
          </a:schemeClr>
        </a:solidFill>
        <a:effectLst/>
      </p:bgPr>
    </p:bg>
    <p:spTree>
      <p:nvGrpSpPr>
        <p:cNvPr id="1" name=""/>
        <p:cNvGrpSpPr/>
        <p:nvPr/>
      </p:nvGrpSpPr>
      <p:grpSpPr>
        <a:xfrm>
          <a:off x="0" y="0"/>
          <a:ext cx="0" cy="0"/>
          <a:chOff x="0" y="0"/>
          <a:chExt cx="0" cy="0"/>
        </a:xfrm>
      </p:grpSpPr>
      <p:pic>
        <p:nvPicPr>
          <p:cNvPr id="67" name="图片 66"/>
          <p:cNvPicPr>
            <a:picLocks noChangeAspect="1"/>
          </p:cNvPicPr>
          <p:nvPr/>
        </p:nvPicPr>
        <p:blipFill>
          <a:blip r:embed="rId2" cstate="print">
            <a:extLst>
              <a:ext uri="{28A0092B-C50C-407E-A947-70E740481C1C}">
                <a14:useLocalDpi xmlns:a14="http://schemas.microsoft.com/office/drawing/2010/main" val="0"/>
              </a:ext>
            </a:extLst>
          </a:blip>
          <a:srcRect t="52250" b="15625"/>
          <a:stretch>
            <a:fillRect/>
          </a:stretch>
        </p:blipFill>
        <p:spPr>
          <a:xfrm>
            <a:off x="0" y="4246880"/>
            <a:ext cx="12192000" cy="2611120"/>
          </a:xfrm>
          <a:custGeom>
            <a:avLst/>
            <a:gdLst>
              <a:gd name="connsiteX0" fmla="*/ 0 w 12192000"/>
              <a:gd name="connsiteY0" fmla="*/ 0 h 2611120"/>
              <a:gd name="connsiteX1" fmla="*/ 12192000 w 12192000"/>
              <a:gd name="connsiteY1" fmla="*/ 0 h 2611120"/>
              <a:gd name="connsiteX2" fmla="*/ 12192000 w 12192000"/>
              <a:gd name="connsiteY2" fmla="*/ 2611120 h 2611120"/>
              <a:gd name="connsiteX3" fmla="*/ 0 w 12192000"/>
              <a:gd name="connsiteY3" fmla="*/ 2611120 h 2611120"/>
            </a:gdLst>
            <a:ahLst/>
            <a:cxnLst>
              <a:cxn ang="0">
                <a:pos x="connsiteX0" y="connsiteY0"/>
              </a:cxn>
              <a:cxn ang="0">
                <a:pos x="connsiteX1" y="connsiteY1"/>
              </a:cxn>
              <a:cxn ang="0">
                <a:pos x="connsiteX2" y="connsiteY2"/>
              </a:cxn>
              <a:cxn ang="0">
                <a:pos x="connsiteX3" y="connsiteY3"/>
              </a:cxn>
            </a:cxnLst>
            <a:rect l="l" t="t" r="r" b="b"/>
            <a:pathLst>
              <a:path w="12192000" h="2611120">
                <a:moveTo>
                  <a:pt x="0" y="0"/>
                </a:moveTo>
                <a:lnTo>
                  <a:pt x="12192000" y="0"/>
                </a:lnTo>
                <a:lnTo>
                  <a:pt x="12192000" y="2611120"/>
                </a:lnTo>
                <a:lnTo>
                  <a:pt x="0" y="2611120"/>
                </a:lnTo>
                <a:close/>
              </a:path>
            </a:pathLst>
          </a:custGeom>
          <a:solidFill>
            <a:schemeClr val="bg1">
              <a:alpha val="84000"/>
            </a:schemeClr>
          </a:solidFill>
        </p:spPr>
      </p:pic>
      <p:sp>
        <p:nvSpPr>
          <p:cNvPr id="68" name="矩形 67"/>
          <p:cNvSpPr/>
          <p:nvPr/>
        </p:nvSpPr>
        <p:spPr>
          <a:xfrm>
            <a:off x="0" y="4253940"/>
            <a:ext cx="12192000" cy="2611120"/>
          </a:xfrm>
          <a:prstGeom prst="rect">
            <a:avLst/>
          </a:prstGeom>
          <a:solidFill>
            <a:schemeClr val="accent1">
              <a:alpha val="6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9" name="矩形 48"/>
          <p:cNvSpPr/>
          <p:nvPr/>
        </p:nvSpPr>
        <p:spPr>
          <a:xfrm rot="3066118">
            <a:off x="6277595" y="1775992"/>
            <a:ext cx="896521" cy="2072477"/>
          </a:xfrm>
          <a:prstGeom prst="rect">
            <a:avLst/>
          </a:prstGeom>
          <a:solidFill>
            <a:schemeClr val="bg1">
              <a:alpha val="8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8" name="矩形 47"/>
          <p:cNvSpPr/>
          <p:nvPr/>
        </p:nvSpPr>
        <p:spPr>
          <a:xfrm>
            <a:off x="8768400" y="1659454"/>
            <a:ext cx="1392355" cy="661701"/>
          </a:xfrm>
          <a:prstGeom prst="rect">
            <a:avLst/>
          </a:prstGeom>
          <a:solidFill>
            <a:schemeClr val="bg1">
              <a:alpha val="8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原理</a:t>
            </a:r>
          </a:p>
        </p:txBody>
      </p:sp>
      <p:sp>
        <p:nvSpPr>
          <p:cNvPr id="5" name="平行四边形 4"/>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椭圆 5"/>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pic>
        <p:nvPicPr>
          <p:cNvPr id="7" name="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3860541" flipV="1">
            <a:off x="318893" y="575331"/>
            <a:ext cx="1236066" cy="668848"/>
          </a:xfrm>
          <a:prstGeom prst="rect">
            <a:avLst/>
          </a:prstGeom>
        </p:spPr>
      </p:pic>
      <p:grpSp>
        <p:nvGrpSpPr>
          <p:cNvPr id="47" name="组合 46"/>
          <p:cNvGrpSpPr/>
          <p:nvPr/>
        </p:nvGrpSpPr>
        <p:grpSpPr>
          <a:xfrm>
            <a:off x="9789695" y="895454"/>
            <a:ext cx="2131868" cy="2131868"/>
            <a:chOff x="9789695" y="1471681"/>
            <a:chExt cx="2131868" cy="2131868"/>
          </a:xfrm>
          <a:effectLst>
            <a:outerShdw blurRad="787400" sx="102000" sy="102000" algn="ctr" rotWithShape="0">
              <a:schemeClr val="accent1">
                <a:alpha val="15000"/>
              </a:schemeClr>
            </a:outerShdw>
          </a:effectLst>
        </p:grpSpPr>
        <p:sp>
          <p:nvSpPr>
            <p:cNvPr id="39" name="椭圆 38"/>
            <p:cNvSpPr/>
            <p:nvPr/>
          </p:nvSpPr>
          <p:spPr>
            <a:xfrm>
              <a:off x="9789695" y="1471681"/>
              <a:ext cx="2131868" cy="2131868"/>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4">
              <a:extLst>
                <a:ext uri="{28A0092B-C50C-407E-A947-70E740481C1C}">
                  <a14:useLocalDpi xmlns:a14="http://schemas.microsoft.com/office/drawing/2010/main" val="0"/>
                </a:ext>
              </a:extLst>
            </a:blip>
            <a:srcRect l="66449" t="36356" r="18741" b="13803"/>
            <a:stretch>
              <a:fillRect/>
            </a:stretch>
          </p:blipFill>
          <p:spPr>
            <a:xfrm>
              <a:off x="10531815" y="1728249"/>
              <a:ext cx="999345" cy="1812915"/>
            </a:xfrm>
            <a:custGeom>
              <a:avLst/>
              <a:gdLst>
                <a:gd name="connsiteX0" fmla="*/ 0 w 1805651"/>
                <a:gd name="connsiteY0" fmla="*/ 0 h 3275636"/>
                <a:gd name="connsiteX1" fmla="*/ 1250066 w 1805651"/>
                <a:gd name="connsiteY1" fmla="*/ 34724 h 3275636"/>
                <a:gd name="connsiteX2" fmla="*/ 1446836 w 1805651"/>
                <a:gd name="connsiteY2" fmla="*/ 787079 h 3275636"/>
                <a:gd name="connsiteX3" fmla="*/ 1805651 w 1805651"/>
                <a:gd name="connsiteY3" fmla="*/ 1215342 h 3275636"/>
                <a:gd name="connsiteX4" fmla="*/ 902826 w 1805651"/>
                <a:gd name="connsiteY4" fmla="*/ 1145894 h 3275636"/>
                <a:gd name="connsiteX5" fmla="*/ 1134319 w 1805651"/>
                <a:gd name="connsiteY5" fmla="*/ 3252486 h 3275636"/>
                <a:gd name="connsiteX6" fmla="*/ 138897 w 1805651"/>
                <a:gd name="connsiteY6" fmla="*/ 3275636 h 3275636"/>
                <a:gd name="connsiteX7" fmla="*/ 23150 w 1805651"/>
                <a:gd name="connsiteY7" fmla="*/ 1169043 h 3275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5651" h="3275636">
                  <a:moveTo>
                    <a:pt x="0" y="0"/>
                  </a:moveTo>
                  <a:lnTo>
                    <a:pt x="1250066" y="34724"/>
                  </a:lnTo>
                  <a:lnTo>
                    <a:pt x="1446836" y="787079"/>
                  </a:lnTo>
                  <a:lnTo>
                    <a:pt x="1805651" y="1215342"/>
                  </a:lnTo>
                  <a:lnTo>
                    <a:pt x="902826" y="1145894"/>
                  </a:lnTo>
                  <a:lnTo>
                    <a:pt x="1134319" y="3252486"/>
                  </a:lnTo>
                  <a:lnTo>
                    <a:pt x="138897" y="3275636"/>
                  </a:lnTo>
                  <a:lnTo>
                    <a:pt x="23150" y="1169043"/>
                  </a:lnTo>
                  <a:close/>
                </a:path>
              </a:pathLst>
            </a:custGeom>
          </p:spPr>
        </p:pic>
      </p:grpSp>
      <p:grpSp>
        <p:nvGrpSpPr>
          <p:cNvPr id="46" name="组合 45"/>
          <p:cNvGrpSpPr/>
          <p:nvPr/>
        </p:nvGrpSpPr>
        <p:grpSpPr>
          <a:xfrm>
            <a:off x="6944048" y="924370"/>
            <a:ext cx="2131869" cy="2131869"/>
            <a:chOff x="6944048" y="1500597"/>
            <a:chExt cx="2131869" cy="2131869"/>
          </a:xfrm>
          <a:effectLst>
            <a:outerShdw blurRad="787400" sx="102000" sy="102000" algn="ctr" rotWithShape="0">
              <a:schemeClr val="accent1">
                <a:alpha val="15000"/>
              </a:schemeClr>
            </a:outerShdw>
          </a:effectLst>
        </p:grpSpPr>
        <p:sp>
          <p:nvSpPr>
            <p:cNvPr id="41" name="椭圆 40"/>
            <p:cNvSpPr/>
            <p:nvPr/>
          </p:nvSpPr>
          <p:spPr>
            <a:xfrm>
              <a:off x="6944048" y="1500597"/>
              <a:ext cx="2131869" cy="2131869"/>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a:blip r:embed="rId5">
              <a:extLst>
                <a:ext uri="{28A0092B-C50C-407E-A947-70E740481C1C}">
                  <a14:useLocalDpi xmlns:a14="http://schemas.microsoft.com/office/drawing/2010/main" val="0"/>
                </a:ext>
              </a:extLst>
            </a:blip>
            <a:srcRect l="58189" t="42913" r="36115" b="38771"/>
            <a:stretch>
              <a:fillRect/>
            </a:stretch>
          </p:blipFill>
          <p:spPr>
            <a:xfrm>
              <a:off x="7710351" y="1990544"/>
              <a:ext cx="694481" cy="1203767"/>
            </a:xfrm>
            <a:custGeom>
              <a:avLst/>
              <a:gdLst>
                <a:gd name="connsiteX0" fmla="*/ 625033 w 694481"/>
                <a:gd name="connsiteY0" fmla="*/ 0 h 1203767"/>
                <a:gd name="connsiteX1" fmla="*/ 694481 w 694481"/>
                <a:gd name="connsiteY1" fmla="*/ 1203767 h 1203767"/>
                <a:gd name="connsiteX2" fmla="*/ 0 w 694481"/>
                <a:gd name="connsiteY2" fmla="*/ 1192192 h 1203767"/>
                <a:gd name="connsiteX3" fmla="*/ 0 w 694481"/>
                <a:gd name="connsiteY3" fmla="*/ 11574 h 1203767"/>
              </a:gdLst>
              <a:ahLst/>
              <a:cxnLst>
                <a:cxn ang="0">
                  <a:pos x="connsiteX0" y="connsiteY0"/>
                </a:cxn>
                <a:cxn ang="0">
                  <a:pos x="connsiteX1" y="connsiteY1"/>
                </a:cxn>
                <a:cxn ang="0">
                  <a:pos x="connsiteX2" y="connsiteY2"/>
                </a:cxn>
                <a:cxn ang="0">
                  <a:pos x="connsiteX3" y="connsiteY3"/>
                </a:cxn>
              </a:cxnLst>
              <a:rect l="l" t="t" r="r" b="b"/>
              <a:pathLst>
                <a:path w="694481" h="1203767">
                  <a:moveTo>
                    <a:pt x="625033" y="0"/>
                  </a:moveTo>
                  <a:lnTo>
                    <a:pt x="694481" y="1203767"/>
                  </a:lnTo>
                  <a:lnTo>
                    <a:pt x="0" y="1192192"/>
                  </a:lnTo>
                  <a:lnTo>
                    <a:pt x="0" y="11574"/>
                  </a:lnTo>
                  <a:close/>
                </a:path>
              </a:pathLst>
            </a:custGeom>
          </p:spPr>
        </p:pic>
      </p:grpSp>
      <p:grpSp>
        <p:nvGrpSpPr>
          <p:cNvPr id="45" name="组合 44"/>
          <p:cNvGrpSpPr/>
          <p:nvPr/>
        </p:nvGrpSpPr>
        <p:grpSpPr>
          <a:xfrm>
            <a:off x="6937121" y="4511243"/>
            <a:ext cx="2145722" cy="2131869"/>
            <a:chOff x="6926254" y="4319262"/>
            <a:chExt cx="2145722" cy="2131869"/>
          </a:xfrm>
          <a:effectLst>
            <a:outerShdw blurRad="787400" sx="102000" sy="102000" algn="ctr" rotWithShape="0">
              <a:schemeClr val="accent1">
                <a:alpha val="15000"/>
              </a:schemeClr>
            </a:outerShdw>
          </a:effectLst>
        </p:grpSpPr>
        <p:sp>
          <p:nvSpPr>
            <p:cNvPr id="40" name="椭圆 39"/>
            <p:cNvSpPr/>
            <p:nvPr/>
          </p:nvSpPr>
          <p:spPr>
            <a:xfrm>
              <a:off x="6940107" y="4319262"/>
              <a:ext cx="2131869" cy="2131869"/>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19" name="图片 18"/>
            <p:cNvPicPr>
              <a:picLocks noChangeAspect="1"/>
            </p:cNvPicPr>
            <p:nvPr/>
          </p:nvPicPr>
          <p:blipFill>
            <a:blip r:embed="rId5">
              <a:extLst>
                <a:ext uri="{28A0092B-C50C-407E-A947-70E740481C1C}">
                  <a14:useLocalDpi xmlns:a14="http://schemas.microsoft.com/office/drawing/2010/main" val="0"/>
                </a:ext>
              </a:extLst>
            </a:blip>
            <a:srcRect l="44487" t="71577" r="37950" b="3591"/>
            <a:stretch>
              <a:fillRect/>
            </a:stretch>
          </p:blipFill>
          <p:spPr>
            <a:xfrm>
              <a:off x="6926254" y="4704311"/>
              <a:ext cx="2141317" cy="1632030"/>
            </a:xfrm>
            <a:custGeom>
              <a:avLst/>
              <a:gdLst>
                <a:gd name="connsiteX0" fmla="*/ 1122745 w 2141317"/>
                <a:gd name="connsiteY0" fmla="*/ 0 h 1632030"/>
                <a:gd name="connsiteX1" fmla="*/ 2141317 w 2141317"/>
                <a:gd name="connsiteY1" fmla="*/ 567159 h 1632030"/>
                <a:gd name="connsiteX2" fmla="*/ 2013995 w 2141317"/>
                <a:gd name="connsiteY2" fmla="*/ 682906 h 1632030"/>
                <a:gd name="connsiteX3" fmla="*/ 1805651 w 2141317"/>
                <a:gd name="connsiteY3" fmla="*/ 706056 h 1632030"/>
                <a:gd name="connsiteX4" fmla="*/ 1770927 w 2141317"/>
                <a:gd name="connsiteY4" fmla="*/ 1458410 h 1632030"/>
                <a:gd name="connsiteX5" fmla="*/ 1516284 w 2141317"/>
                <a:gd name="connsiteY5" fmla="*/ 1423686 h 1632030"/>
                <a:gd name="connsiteX6" fmla="*/ 1481560 w 2141317"/>
                <a:gd name="connsiteY6" fmla="*/ 1632030 h 1632030"/>
                <a:gd name="connsiteX7" fmla="*/ 868102 w 2141317"/>
                <a:gd name="connsiteY7" fmla="*/ 1608881 h 1632030"/>
                <a:gd name="connsiteX8" fmla="*/ 439838 w 2141317"/>
                <a:gd name="connsiteY8" fmla="*/ 1377387 h 1632030"/>
                <a:gd name="connsiteX9" fmla="*/ 462988 w 2141317"/>
                <a:gd name="connsiteY9" fmla="*/ 729205 h 1632030"/>
                <a:gd name="connsiteX10" fmla="*/ 0 w 2141317"/>
                <a:gd name="connsiteY10" fmla="*/ 625033 h 1632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1317" h="1632030">
                  <a:moveTo>
                    <a:pt x="1122745" y="0"/>
                  </a:moveTo>
                  <a:lnTo>
                    <a:pt x="2141317" y="567159"/>
                  </a:lnTo>
                  <a:lnTo>
                    <a:pt x="2013995" y="682906"/>
                  </a:lnTo>
                  <a:lnTo>
                    <a:pt x="1805651" y="706056"/>
                  </a:lnTo>
                  <a:lnTo>
                    <a:pt x="1770927" y="1458410"/>
                  </a:lnTo>
                  <a:lnTo>
                    <a:pt x="1516284" y="1423686"/>
                  </a:lnTo>
                  <a:lnTo>
                    <a:pt x="1481560" y="1632030"/>
                  </a:lnTo>
                  <a:lnTo>
                    <a:pt x="868102" y="1608881"/>
                  </a:lnTo>
                  <a:lnTo>
                    <a:pt x="439838" y="1377387"/>
                  </a:lnTo>
                  <a:lnTo>
                    <a:pt x="462988" y="729205"/>
                  </a:lnTo>
                  <a:lnTo>
                    <a:pt x="0" y="625033"/>
                  </a:lnTo>
                  <a:close/>
                </a:path>
              </a:pathLst>
            </a:custGeom>
          </p:spPr>
        </p:pic>
      </p:grpSp>
      <p:grpSp>
        <p:nvGrpSpPr>
          <p:cNvPr id="69" name="组合 68"/>
          <p:cNvGrpSpPr/>
          <p:nvPr/>
        </p:nvGrpSpPr>
        <p:grpSpPr>
          <a:xfrm>
            <a:off x="270437" y="2400045"/>
            <a:ext cx="2990122" cy="2990122"/>
            <a:chOff x="270437" y="2400045"/>
            <a:chExt cx="2990122" cy="2990122"/>
          </a:xfrm>
        </p:grpSpPr>
        <p:sp>
          <p:nvSpPr>
            <p:cNvPr id="34" name="椭圆 33"/>
            <p:cNvSpPr/>
            <p:nvPr/>
          </p:nvSpPr>
          <p:spPr>
            <a:xfrm>
              <a:off x="270437" y="2400045"/>
              <a:ext cx="2990122" cy="2990122"/>
            </a:xfrm>
            <a:prstGeom prst="ellipse">
              <a:avLst/>
            </a:prstGeom>
            <a:solidFill>
              <a:schemeClr val="bg1"/>
            </a:solidFill>
            <a:ln>
              <a:solidFill>
                <a:schemeClr val="accent1"/>
              </a:solidFill>
            </a:ln>
            <a:effectLst>
              <a:outerShdw blurRad="787400" sx="102000" sy="102000" algn="ctr" rotWithShape="0">
                <a:schemeClr val="accent1">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0" name="椭圆 29"/>
            <p:cNvSpPr/>
            <p:nvPr/>
          </p:nvSpPr>
          <p:spPr>
            <a:xfrm>
              <a:off x="270437" y="2400045"/>
              <a:ext cx="2990122" cy="299012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5">
              <a:extLst>
                <a:ext uri="{28A0092B-C50C-407E-A947-70E740481C1C}">
                  <a14:useLocalDpi xmlns:a14="http://schemas.microsoft.com/office/drawing/2010/main" val="0"/>
                </a:ext>
              </a:extLst>
            </a:blip>
            <a:srcRect l="11342" t="28460" r="69386" b="24869"/>
            <a:stretch>
              <a:fillRect/>
            </a:stretch>
          </p:blipFill>
          <p:spPr>
            <a:xfrm>
              <a:off x="729543" y="2480508"/>
              <a:ext cx="2141317" cy="2795315"/>
            </a:xfrm>
            <a:custGeom>
              <a:avLst/>
              <a:gdLst>
                <a:gd name="connsiteX0" fmla="*/ 775504 w 2349661"/>
                <a:gd name="connsiteY0" fmla="*/ 0 h 3067291"/>
                <a:gd name="connsiteX1" fmla="*/ 1689904 w 2349661"/>
                <a:gd name="connsiteY1" fmla="*/ 243068 h 3067291"/>
                <a:gd name="connsiteX2" fmla="*/ 2048719 w 2349661"/>
                <a:gd name="connsiteY2" fmla="*/ 1238491 h 3067291"/>
                <a:gd name="connsiteX3" fmla="*/ 2326512 w 2349661"/>
                <a:gd name="connsiteY3" fmla="*/ 1597306 h 3067291"/>
                <a:gd name="connsiteX4" fmla="*/ 2349661 w 2349661"/>
                <a:gd name="connsiteY4" fmla="*/ 1932972 h 3067291"/>
                <a:gd name="connsiteX5" fmla="*/ 1747777 w 2349661"/>
                <a:gd name="connsiteY5" fmla="*/ 2303362 h 3067291"/>
                <a:gd name="connsiteX6" fmla="*/ 1747777 w 2349661"/>
                <a:gd name="connsiteY6" fmla="*/ 3009418 h 3067291"/>
                <a:gd name="connsiteX7" fmla="*/ 497712 w 2349661"/>
                <a:gd name="connsiteY7" fmla="*/ 3067291 h 3067291"/>
                <a:gd name="connsiteX8" fmla="*/ 0 w 2349661"/>
                <a:gd name="connsiteY8" fmla="*/ 833377 h 3067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9661" h="3067291">
                  <a:moveTo>
                    <a:pt x="775504" y="0"/>
                  </a:moveTo>
                  <a:lnTo>
                    <a:pt x="1689904" y="243068"/>
                  </a:lnTo>
                  <a:lnTo>
                    <a:pt x="2048719" y="1238491"/>
                  </a:lnTo>
                  <a:lnTo>
                    <a:pt x="2326512" y="1597306"/>
                  </a:lnTo>
                  <a:lnTo>
                    <a:pt x="2349661" y="1932972"/>
                  </a:lnTo>
                  <a:lnTo>
                    <a:pt x="1747777" y="2303362"/>
                  </a:lnTo>
                  <a:lnTo>
                    <a:pt x="1747777" y="3009418"/>
                  </a:lnTo>
                  <a:lnTo>
                    <a:pt x="497712" y="3067291"/>
                  </a:lnTo>
                  <a:lnTo>
                    <a:pt x="0" y="833377"/>
                  </a:lnTo>
                  <a:close/>
                </a:path>
              </a:pathLst>
            </a:custGeom>
          </p:spPr>
        </p:pic>
      </p:grpSp>
      <p:grpSp>
        <p:nvGrpSpPr>
          <p:cNvPr id="70" name="组合 69"/>
          <p:cNvGrpSpPr/>
          <p:nvPr/>
        </p:nvGrpSpPr>
        <p:grpSpPr>
          <a:xfrm>
            <a:off x="4250536" y="2812230"/>
            <a:ext cx="2131869" cy="2131869"/>
            <a:chOff x="4250536" y="2812230"/>
            <a:chExt cx="2131869" cy="2131869"/>
          </a:xfrm>
        </p:grpSpPr>
        <p:sp>
          <p:nvSpPr>
            <p:cNvPr id="36" name="椭圆 35"/>
            <p:cNvSpPr/>
            <p:nvPr/>
          </p:nvSpPr>
          <p:spPr>
            <a:xfrm>
              <a:off x="4250536" y="2812230"/>
              <a:ext cx="2131869" cy="2131869"/>
            </a:xfrm>
            <a:prstGeom prst="ellipse">
              <a:avLst/>
            </a:prstGeom>
            <a:solidFill>
              <a:schemeClr val="bg1"/>
            </a:solidFill>
            <a:ln>
              <a:solidFill>
                <a:schemeClr val="accent1"/>
              </a:solidFill>
            </a:ln>
            <a:effectLst>
              <a:outerShdw blurRad="787400" sx="102000" sy="102000" algn="ctr" rotWithShape="0">
                <a:schemeClr val="accent1">
                  <a:alpha val="15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5" cstate="print">
              <a:extLst>
                <a:ext uri="{28A0092B-C50C-407E-A947-70E740481C1C}">
                  <a14:useLocalDpi xmlns:a14="http://schemas.microsoft.com/office/drawing/2010/main" val="0"/>
                </a:ext>
              </a:extLst>
            </a:blip>
            <a:srcRect l="35757" t="42080" r="48294" b="34145"/>
            <a:stretch>
              <a:fillRect/>
            </a:stretch>
          </p:blipFill>
          <p:spPr>
            <a:xfrm>
              <a:off x="4561235" y="3331899"/>
              <a:ext cx="1675995" cy="1346781"/>
            </a:xfrm>
            <a:custGeom>
              <a:avLst/>
              <a:gdLst>
                <a:gd name="connsiteX0" fmla="*/ 1215342 w 1944547"/>
                <a:gd name="connsiteY0" fmla="*/ 0 h 1562582"/>
                <a:gd name="connsiteX1" fmla="*/ 1377388 w 1944547"/>
                <a:gd name="connsiteY1" fmla="*/ 46298 h 1562582"/>
                <a:gd name="connsiteX2" fmla="*/ 1886674 w 1944547"/>
                <a:gd name="connsiteY2" fmla="*/ 520860 h 1562582"/>
                <a:gd name="connsiteX3" fmla="*/ 1944547 w 1944547"/>
                <a:gd name="connsiteY3" fmla="*/ 659757 h 1562582"/>
                <a:gd name="connsiteX4" fmla="*/ 1435261 w 1944547"/>
                <a:gd name="connsiteY4" fmla="*/ 1041721 h 1562582"/>
                <a:gd name="connsiteX5" fmla="*/ 1886674 w 1944547"/>
                <a:gd name="connsiteY5" fmla="*/ 1539433 h 1562582"/>
                <a:gd name="connsiteX6" fmla="*/ 1527858 w 1944547"/>
                <a:gd name="connsiteY6" fmla="*/ 1562582 h 1562582"/>
                <a:gd name="connsiteX7" fmla="*/ 358815 w 1944547"/>
                <a:gd name="connsiteY7" fmla="*/ 1562582 h 1562582"/>
                <a:gd name="connsiteX8" fmla="*/ 69448 w 1944547"/>
                <a:gd name="connsiteY8" fmla="*/ 1365812 h 1562582"/>
                <a:gd name="connsiteX9" fmla="*/ 405114 w 1944547"/>
                <a:gd name="connsiteY9" fmla="*/ 1030146 h 1562582"/>
                <a:gd name="connsiteX10" fmla="*/ 0 w 1944547"/>
                <a:gd name="connsiteY10" fmla="*/ 219919 h 156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44547" h="1562582">
                  <a:moveTo>
                    <a:pt x="1215342" y="0"/>
                  </a:moveTo>
                  <a:lnTo>
                    <a:pt x="1377388" y="46298"/>
                  </a:lnTo>
                  <a:lnTo>
                    <a:pt x="1886674" y="520860"/>
                  </a:lnTo>
                  <a:lnTo>
                    <a:pt x="1944547" y="659757"/>
                  </a:lnTo>
                  <a:lnTo>
                    <a:pt x="1435261" y="1041721"/>
                  </a:lnTo>
                  <a:lnTo>
                    <a:pt x="1886674" y="1539433"/>
                  </a:lnTo>
                  <a:lnTo>
                    <a:pt x="1527858" y="1562582"/>
                  </a:lnTo>
                  <a:lnTo>
                    <a:pt x="358815" y="1562582"/>
                  </a:lnTo>
                  <a:lnTo>
                    <a:pt x="69448" y="1365812"/>
                  </a:lnTo>
                  <a:lnTo>
                    <a:pt x="405114" y="1030146"/>
                  </a:lnTo>
                  <a:lnTo>
                    <a:pt x="0" y="219919"/>
                  </a:lnTo>
                  <a:close/>
                </a:path>
              </a:pathLst>
            </a:custGeom>
          </p:spPr>
        </p:pic>
      </p:grpSp>
      <p:grpSp>
        <p:nvGrpSpPr>
          <p:cNvPr id="53" name="组合 52"/>
          <p:cNvGrpSpPr/>
          <p:nvPr/>
        </p:nvGrpSpPr>
        <p:grpSpPr>
          <a:xfrm>
            <a:off x="3494898" y="3678919"/>
            <a:ext cx="469848" cy="484632"/>
            <a:chOff x="3383884" y="3688771"/>
            <a:chExt cx="469848" cy="484632"/>
          </a:xfrm>
          <a:solidFill>
            <a:schemeClr val="accent1">
              <a:lumMod val="60000"/>
              <a:lumOff val="40000"/>
            </a:schemeClr>
          </a:solidFill>
        </p:grpSpPr>
        <p:sp>
          <p:nvSpPr>
            <p:cNvPr id="51" name="箭头: V 形 50"/>
            <p:cNvSpPr/>
            <p:nvPr/>
          </p:nvSpPr>
          <p:spPr>
            <a:xfrm>
              <a:off x="3383884"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52" name="箭头: V 形 51"/>
            <p:cNvSpPr/>
            <p:nvPr/>
          </p:nvSpPr>
          <p:spPr>
            <a:xfrm>
              <a:off x="3613520"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9367100" y="1889760"/>
            <a:ext cx="194954" cy="201088"/>
            <a:chOff x="3383884" y="3688771"/>
            <a:chExt cx="469848" cy="484632"/>
          </a:xfrm>
          <a:solidFill>
            <a:schemeClr val="accent1">
              <a:lumMod val="60000"/>
              <a:lumOff val="40000"/>
            </a:schemeClr>
          </a:solidFill>
        </p:grpSpPr>
        <p:sp>
          <p:nvSpPr>
            <p:cNvPr id="55" name="箭头: V 形 54"/>
            <p:cNvSpPr/>
            <p:nvPr/>
          </p:nvSpPr>
          <p:spPr>
            <a:xfrm>
              <a:off x="3383884"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56" name="箭头: V 形 55"/>
            <p:cNvSpPr/>
            <p:nvPr/>
          </p:nvSpPr>
          <p:spPr>
            <a:xfrm>
              <a:off x="3613520"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rot="2213167">
            <a:off x="6427317" y="4765690"/>
            <a:ext cx="345934" cy="356820"/>
            <a:chOff x="3383884" y="3688771"/>
            <a:chExt cx="469848" cy="484632"/>
          </a:xfrm>
          <a:solidFill>
            <a:schemeClr val="bg1"/>
          </a:solidFill>
        </p:grpSpPr>
        <p:sp>
          <p:nvSpPr>
            <p:cNvPr id="58" name="箭头: V 形 57"/>
            <p:cNvSpPr/>
            <p:nvPr/>
          </p:nvSpPr>
          <p:spPr>
            <a:xfrm>
              <a:off x="3383884"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59" name="箭头: V 形 58"/>
            <p:cNvSpPr/>
            <p:nvPr/>
          </p:nvSpPr>
          <p:spPr>
            <a:xfrm>
              <a:off x="3613520"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rot="19386832" flipV="1">
            <a:off x="6427317" y="2686393"/>
            <a:ext cx="345934" cy="356820"/>
            <a:chOff x="3383884" y="3688771"/>
            <a:chExt cx="469848" cy="484632"/>
          </a:xfrm>
          <a:solidFill>
            <a:schemeClr val="accent1">
              <a:lumMod val="60000"/>
              <a:lumOff val="40000"/>
            </a:schemeClr>
          </a:solidFill>
        </p:grpSpPr>
        <p:sp>
          <p:nvSpPr>
            <p:cNvPr id="61" name="箭头: V 形 60"/>
            <p:cNvSpPr/>
            <p:nvPr/>
          </p:nvSpPr>
          <p:spPr>
            <a:xfrm>
              <a:off x="3383884"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sp>
          <p:nvSpPr>
            <p:cNvPr id="62" name="箭头: V 形 61"/>
            <p:cNvSpPr/>
            <p:nvPr/>
          </p:nvSpPr>
          <p:spPr>
            <a:xfrm>
              <a:off x="3613520" y="3688771"/>
              <a:ext cx="240212" cy="4846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2594187" y="2199002"/>
            <a:ext cx="534180" cy="901684"/>
            <a:chOff x="2594187" y="2199002"/>
            <a:chExt cx="534180" cy="901684"/>
          </a:xfrm>
        </p:grpSpPr>
        <p:sp>
          <p:nvSpPr>
            <p:cNvPr id="28" name="箭头: 右 27"/>
            <p:cNvSpPr/>
            <p:nvPr/>
          </p:nvSpPr>
          <p:spPr>
            <a:xfrm rot="7980000">
              <a:off x="2401974" y="2391215"/>
              <a:ext cx="635102" cy="250675"/>
            </a:xfrm>
            <a:prstGeom prst="rightArrow">
              <a:avLst>
                <a:gd name="adj1" fmla="val 50000"/>
                <a:gd name="adj2" fmla="val 99025"/>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9" name="箭头: 右 28"/>
            <p:cNvSpPr/>
            <p:nvPr/>
          </p:nvSpPr>
          <p:spPr>
            <a:xfrm rot="7980000">
              <a:off x="2680490" y="2652808"/>
              <a:ext cx="635102" cy="260653"/>
            </a:xfrm>
            <a:prstGeom prst="rightArrow">
              <a:avLst>
                <a:gd name="adj1" fmla="val 50000"/>
                <a:gd name="adj2" fmla="val 99025"/>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pic>
        <p:nvPicPr>
          <p:cNvPr id="27" name="图片 26"/>
          <p:cNvPicPr>
            <a:picLocks noChangeAspect="1"/>
          </p:cNvPicPr>
          <p:nvPr/>
        </p:nvPicPr>
        <p:blipFill>
          <a:blip r:embed="rId5">
            <a:extLst>
              <a:ext uri="{28A0092B-C50C-407E-A947-70E740481C1C}">
                <a14:useLocalDpi xmlns:a14="http://schemas.microsoft.com/office/drawing/2010/main" val="0"/>
              </a:ext>
            </a:extLst>
          </a:blip>
          <a:srcRect l="31759" t="4093" r="55324" b="71943"/>
          <a:stretch>
            <a:fillRect/>
          </a:stretch>
        </p:blipFill>
        <p:spPr>
          <a:xfrm>
            <a:off x="2895712" y="879922"/>
            <a:ext cx="1583616" cy="1583616"/>
          </a:xfrm>
          <a:custGeom>
            <a:avLst/>
            <a:gdLst>
              <a:gd name="connsiteX0" fmla="*/ 457200 w 914400"/>
              <a:gd name="connsiteY0" fmla="*/ 0 h 914400"/>
              <a:gd name="connsiteX1" fmla="*/ 914400 w 914400"/>
              <a:gd name="connsiteY1" fmla="*/ 457200 h 914400"/>
              <a:gd name="connsiteX2" fmla="*/ 457200 w 914400"/>
              <a:gd name="connsiteY2" fmla="*/ 914400 h 914400"/>
              <a:gd name="connsiteX3" fmla="*/ 0 w 914400"/>
              <a:gd name="connsiteY3" fmla="*/ 457200 h 914400"/>
              <a:gd name="connsiteX4" fmla="*/ 457200 w 9144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 h="914400">
                <a:moveTo>
                  <a:pt x="457200" y="0"/>
                </a:moveTo>
                <a:cubicBezTo>
                  <a:pt x="709705" y="0"/>
                  <a:pt x="914400" y="204695"/>
                  <a:pt x="914400" y="457200"/>
                </a:cubicBezTo>
                <a:cubicBezTo>
                  <a:pt x="914400" y="709705"/>
                  <a:pt x="709705" y="914400"/>
                  <a:pt x="457200" y="914400"/>
                </a:cubicBezTo>
                <a:cubicBezTo>
                  <a:pt x="204695" y="914400"/>
                  <a:pt x="0" y="709705"/>
                  <a:pt x="0" y="457200"/>
                </a:cubicBezTo>
                <a:cubicBezTo>
                  <a:pt x="0" y="204695"/>
                  <a:pt x="204695" y="0"/>
                  <a:pt x="457200" y="0"/>
                </a:cubicBezTo>
                <a:close/>
              </a:path>
            </a:pathLst>
          </a:cu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nodeType="afterGroup">
                            <p:stCondLst>
                              <p:cond delay="500"/>
                            </p:stCondLst>
                            <p:childTnLst>
                              <p:par>
                                <p:cTn id="9" presetID="42" presetClass="entr" presetSubtype="0" dur="1000"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1000"/>
                                        <p:tgtEl>
                                          <p:spTgt spid="67"/>
                                        </p:tgtEl>
                                      </p:cBhvr>
                                    </p:animEffect>
                                    <p:anim calcmode="lin" valueType="num">
                                      <p:cBhvr>
                                        <p:cTn id="12" dur="1000" fill="hold"/>
                                        <p:tgtEl>
                                          <p:spTgt spid="67"/>
                                        </p:tgtEl>
                                        <p:attrNameLst>
                                          <p:attrName>ppt_x</p:attrName>
                                        </p:attrNameLst>
                                      </p:cBhvr>
                                      <p:tavLst>
                                        <p:tav tm="0">
                                          <p:val>
                                            <p:strVal val="#ppt_x"/>
                                          </p:val>
                                        </p:tav>
                                        <p:tav tm="100000">
                                          <p:val>
                                            <p:strVal val="#ppt_x"/>
                                          </p:val>
                                        </p:tav>
                                      </p:tavLst>
                                    </p:anim>
                                    <p:anim calcmode="lin" valueType="num">
                                      <p:cBhvr>
                                        <p:cTn id="13" dur="1000" fill="hold"/>
                                        <p:tgtEl>
                                          <p:spTgt spid="67"/>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10" presetClass="entr" presetSubtype="0" dur="500" fill="hold" grpId="0" nodeType="after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childTnLst>
                          </p:cTn>
                        </p:par>
                        <p:par>
                          <p:cTn id="18" fill="hold" nodeType="afterGroup">
                            <p:stCondLst>
                              <p:cond delay="2000"/>
                            </p:stCondLst>
                            <p:childTnLst>
                              <p:par>
                                <p:cTn id="19" presetID="10" presetClass="entr" presetSubtype="0" dur="5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par>
                          <p:cTn id="22" fill="hold" nodeType="afterGroup">
                            <p:stCondLst>
                              <p:cond delay="2500"/>
                            </p:stCondLst>
                            <p:childTnLst>
                              <p:par>
                                <p:cTn id="23" presetID="22" presetClass="entr" presetSubtype="2" dur="50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right)">
                                      <p:cBhvr>
                                        <p:cTn id="25" dur="500"/>
                                        <p:tgtEl>
                                          <p:spTgt spid="71"/>
                                        </p:tgtEl>
                                      </p:cBhvr>
                                    </p:animEffect>
                                  </p:childTnLst>
                                </p:cTn>
                              </p:par>
                            </p:childTnLst>
                          </p:cTn>
                        </p:par>
                        <p:par>
                          <p:cTn id="26" fill="hold" nodeType="afterGroup">
                            <p:stCondLst>
                              <p:cond delay="3000"/>
                            </p:stCondLst>
                            <p:childTnLst>
                              <p:par>
                                <p:cTn id="27" presetID="22" presetClass="entr" presetSubtype="8" dur="500"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wipe(left)">
                                      <p:cBhvr>
                                        <p:cTn id="29" dur="500"/>
                                        <p:tgtEl>
                                          <p:spTgt spid="69"/>
                                        </p:tgtEl>
                                      </p:cBhvr>
                                    </p:animEffect>
                                  </p:childTnLst>
                                </p:cTn>
                              </p:par>
                            </p:childTnLst>
                          </p:cTn>
                        </p:par>
                        <p:par>
                          <p:cTn id="30" fill="hold" nodeType="afterGroup">
                            <p:stCondLst>
                              <p:cond delay="3500"/>
                            </p:stCondLst>
                            <p:childTnLst>
                              <p:par>
                                <p:cTn id="31" presetID="22" presetClass="entr" presetSubtype="8" dur="500"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wipe(left)">
                                      <p:cBhvr>
                                        <p:cTn id="33" dur="500"/>
                                        <p:tgtEl>
                                          <p:spTgt spid="53"/>
                                        </p:tgtEl>
                                      </p:cBhvr>
                                    </p:animEffect>
                                  </p:childTnLst>
                                </p:cTn>
                              </p:par>
                            </p:childTnLst>
                          </p:cTn>
                        </p:par>
                        <p:par>
                          <p:cTn id="34" fill="hold" nodeType="afterGroup">
                            <p:stCondLst>
                              <p:cond delay="4000"/>
                            </p:stCondLst>
                            <p:childTnLst>
                              <p:par>
                                <p:cTn id="35" presetID="22" presetClass="entr" presetSubtype="8" dur="50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left)">
                                      <p:cBhvr>
                                        <p:cTn id="37" dur="500"/>
                                        <p:tgtEl>
                                          <p:spTgt spid="70"/>
                                        </p:tgtEl>
                                      </p:cBhvr>
                                    </p:animEffect>
                                  </p:childTnLst>
                                </p:cTn>
                              </p:par>
                            </p:childTnLst>
                          </p:cTn>
                        </p:par>
                        <p:par>
                          <p:cTn id="38" fill="hold" nodeType="afterGroup">
                            <p:stCondLst>
                              <p:cond delay="4500"/>
                            </p:stCondLst>
                            <p:childTnLst>
                              <p:par>
                                <p:cTn id="39" presetID="22" presetClass="entr" presetSubtype="8" dur="500"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ipe(left)">
                                      <p:cBhvr>
                                        <p:cTn id="41" dur="500"/>
                                        <p:tgtEl>
                                          <p:spTgt spid="60"/>
                                        </p:tgtEl>
                                      </p:cBhvr>
                                    </p:animEffect>
                                  </p:childTnLst>
                                </p:cTn>
                              </p:par>
                              <p:par>
                                <p:cTn id="42" presetID="22" presetClass="entr" presetSubtype="8" dur="500" fill="hold"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wipe(left)">
                                      <p:cBhvr>
                                        <p:cTn id="44" dur="500"/>
                                        <p:tgtEl>
                                          <p:spTgt spid="57"/>
                                        </p:tgtEl>
                                      </p:cBhvr>
                                    </p:animEffect>
                                  </p:childTnLst>
                                </p:cTn>
                              </p:par>
                            </p:childTnLst>
                          </p:cTn>
                        </p:par>
                        <p:par>
                          <p:cTn id="45" fill="hold" nodeType="afterGroup">
                            <p:stCondLst>
                              <p:cond delay="5000"/>
                            </p:stCondLst>
                            <p:childTnLst>
                              <p:par>
                                <p:cTn id="46" presetID="22" presetClass="entr" presetSubtype="8" dur="50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par>
                                <p:cTn id="49" presetID="22" presetClass="entr" presetSubtype="8" dur="500" fill="hold" nodeType="with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500"/>
                                        <p:tgtEl>
                                          <p:spTgt spid="45"/>
                                        </p:tgtEl>
                                      </p:cBhvr>
                                    </p:animEffect>
                                  </p:childTnLst>
                                </p:cTn>
                              </p:par>
                            </p:childTnLst>
                          </p:cTn>
                        </p:par>
                        <p:par>
                          <p:cTn id="52" fill="hold" nodeType="afterGroup">
                            <p:stCondLst>
                              <p:cond delay="5500"/>
                            </p:stCondLst>
                            <p:childTnLst>
                              <p:par>
                                <p:cTn id="53" presetID="22" presetClass="entr" presetSubtype="8" dur="50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nodeType="afterGroup">
                            <p:stCondLst>
                              <p:cond delay="6000"/>
                            </p:stCondLst>
                            <p:childTnLst>
                              <p:par>
                                <p:cTn id="57" presetID="22" presetClass="entr" presetSubtype="8" dur="500" fill="hold"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left)">
                                      <p:cBhvr>
                                        <p:cTn id="5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48"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rcRect l="6883" r="52428" b="15625"/>
          <a:stretch>
            <a:fillRect/>
          </a:stretch>
        </p:blipFill>
        <p:spPr>
          <a:xfrm>
            <a:off x="7231184" y="0"/>
            <a:ext cx="4960816" cy="6858000"/>
          </a:xfrm>
          <a:custGeom>
            <a:avLst/>
            <a:gdLst>
              <a:gd name="connsiteX0" fmla="*/ 0 w 4960816"/>
              <a:gd name="connsiteY0" fmla="*/ 0 h 6858000"/>
              <a:gd name="connsiteX1" fmla="*/ 4960816 w 4960816"/>
              <a:gd name="connsiteY1" fmla="*/ 0 h 6858000"/>
              <a:gd name="connsiteX2" fmla="*/ 4960816 w 4960816"/>
              <a:gd name="connsiteY2" fmla="*/ 6858000 h 6858000"/>
              <a:gd name="connsiteX3" fmla="*/ 0 w 49608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960816" h="6858000">
                <a:moveTo>
                  <a:pt x="0" y="0"/>
                </a:moveTo>
                <a:lnTo>
                  <a:pt x="4960816" y="0"/>
                </a:lnTo>
                <a:lnTo>
                  <a:pt x="4960816" y="6858000"/>
                </a:lnTo>
                <a:lnTo>
                  <a:pt x="0" y="6858000"/>
                </a:lnTo>
                <a:close/>
              </a:path>
            </a:pathLst>
          </a:custGeom>
        </p:spPr>
      </p:pic>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原理</a:t>
            </a:r>
          </a:p>
        </p:txBody>
      </p:sp>
      <p:sp>
        <p:nvSpPr>
          <p:cNvPr id="4" name="平行四边形 3"/>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 name="椭圆 5"/>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pic>
        <p:nvPicPr>
          <p:cNvPr id="7" name="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rot="3860541" flipV="1">
            <a:off x="318893" y="575331"/>
            <a:ext cx="1236066" cy="668848"/>
          </a:xfrm>
          <a:prstGeom prst="rect">
            <a:avLst/>
          </a:prstGeom>
        </p:spPr>
      </p:pic>
      <p:sp>
        <p:nvSpPr>
          <p:cNvPr id="9" name="文本框 8"/>
          <p:cNvSpPr txBox="1"/>
          <p:nvPr/>
        </p:nvSpPr>
        <p:spPr>
          <a:xfrm>
            <a:off x="784858" y="1514490"/>
            <a:ext cx="6095999" cy="734175"/>
          </a:xfrm>
          <a:prstGeom prst="rect">
            <a:avLst/>
          </a:prstGeom>
          <a:noFill/>
        </p:spPr>
        <p:txBody>
          <a:bodyPr wrap="square">
            <a:spAutoFit/>
          </a:bodyPr>
          <a:lstStyle/>
          <a:p>
            <a:pPr>
              <a:lnSpc>
                <a:spcPct val="120000"/>
              </a:lnSpc>
              <a:spcBef>
                <a:spcPts val="1200"/>
              </a:spcBef>
            </a:pPr>
            <a:r>
              <a:rPr lang="zh-CN" altLang="en-US" sz="1800" b="1" dirty="0">
                <a:solidFill>
                  <a:schemeClr val="accent1"/>
                </a:solidFill>
                <a:latin typeface="微软雅黑" panose="020B0503020204020204" pitchFamily="34" charset="-122"/>
                <a:ea typeface="微软雅黑" panose="020B0503020204020204" pitchFamily="34" charset="-122"/>
              </a:rPr>
              <a:t>光电效应就是光照使不均匀半导体或半导体与金属结合的不同部位之间产生电位差的现象。</a:t>
            </a:r>
            <a:endParaRPr lang="en-US" altLang="zh-CN" sz="1800" b="1" dirty="0">
              <a:solidFill>
                <a:schemeClr val="accent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886445" y="3280953"/>
            <a:ext cx="4960816" cy="591509"/>
          </a:xfrm>
          <a:prstGeom prst="rect">
            <a:avLst/>
          </a:prstGeom>
          <a:noFill/>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多晶硅经过铸锭、破锭、切片等程序后，制作成待加工的硅片。在硅片上掺杂和扩散微量的硼、磷等，就形成</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P</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N</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结。</a:t>
            </a:r>
          </a:p>
        </p:txBody>
      </p:sp>
      <p:sp>
        <p:nvSpPr>
          <p:cNvPr id="13" name="文本框 12"/>
          <p:cNvSpPr txBox="1"/>
          <p:nvPr/>
        </p:nvSpPr>
        <p:spPr>
          <a:xfrm>
            <a:off x="1886445" y="3909832"/>
            <a:ext cx="4960816" cy="850041"/>
          </a:xfrm>
          <a:prstGeom prst="rect">
            <a:avLst/>
          </a:prstGeom>
          <a:noFill/>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然后采用丝网印刷，将精配好的银浆印在硅片上做成栅线，经过烧结，同时制成背电极，并在有栅线的面涂一层防反射涂层，电池片就至此制成。</a:t>
            </a:r>
          </a:p>
        </p:txBody>
      </p:sp>
      <p:sp>
        <p:nvSpPr>
          <p:cNvPr id="15" name="文本框 14"/>
          <p:cNvSpPr txBox="1"/>
          <p:nvPr/>
        </p:nvSpPr>
        <p:spPr>
          <a:xfrm>
            <a:off x="1886445" y="4752001"/>
            <a:ext cx="4955584" cy="591509"/>
          </a:xfrm>
          <a:prstGeom prst="rect">
            <a:avLst/>
          </a:prstGeom>
          <a:noFill/>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电池片排列组合成电池组件，就组成了大的电路板。一般在组件四周包铝框，正面覆盖玻璃，反面安装电极。</a:t>
            </a:r>
          </a:p>
        </p:txBody>
      </p:sp>
      <p:sp>
        <p:nvSpPr>
          <p:cNvPr id="17" name="文本框 16"/>
          <p:cNvSpPr txBox="1"/>
          <p:nvPr/>
        </p:nvSpPr>
        <p:spPr>
          <a:xfrm>
            <a:off x="1899846" y="5525959"/>
            <a:ext cx="4937471" cy="332976"/>
          </a:xfrm>
          <a:prstGeom prst="rect">
            <a:avLst/>
          </a:prstGeom>
          <a:noFill/>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有了电池组件和其他辅助设备，就可以组成发电系统。</a:t>
            </a:r>
          </a:p>
        </p:txBody>
      </p:sp>
      <p:sp>
        <p:nvSpPr>
          <p:cNvPr id="19" name="文本框 18"/>
          <p:cNvSpPr txBox="1"/>
          <p:nvPr/>
        </p:nvSpPr>
        <p:spPr>
          <a:xfrm>
            <a:off x="1886445" y="6146853"/>
            <a:ext cx="4964273" cy="332976"/>
          </a:xfrm>
          <a:prstGeom prst="rect">
            <a:avLst/>
          </a:prstGeom>
          <a:noFill/>
        </p:spPr>
        <p:txBody>
          <a:bodyPr wrap="square">
            <a:spAutoFit/>
          </a:bodyPr>
          <a:lstStyle/>
          <a:p>
            <a:pPr algn="just">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为了将直流电转化交流电，需要安装电流转换器。</a:t>
            </a:r>
          </a:p>
        </p:txBody>
      </p:sp>
      <p:sp>
        <p:nvSpPr>
          <p:cNvPr id="28" name="矩形 27"/>
          <p:cNvSpPr/>
          <p:nvPr/>
        </p:nvSpPr>
        <p:spPr>
          <a:xfrm>
            <a:off x="7231184" y="0"/>
            <a:ext cx="4960816" cy="6858000"/>
          </a:xfrm>
          <a:prstGeom prst="rect">
            <a:avLst/>
          </a:prstGeom>
          <a:gradFill>
            <a:gsLst>
              <a:gs pos="30000">
                <a:schemeClr val="accent1"/>
              </a:gs>
              <a:gs pos="100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1" name="文本框 20"/>
          <p:cNvSpPr txBox="1"/>
          <p:nvPr/>
        </p:nvSpPr>
        <p:spPr>
          <a:xfrm>
            <a:off x="7975026" y="823640"/>
            <a:ext cx="3473133" cy="948145"/>
          </a:xfrm>
          <a:prstGeom prst="rect">
            <a:avLst/>
          </a:prstGeom>
          <a:noFill/>
        </p:spPr>
        <p:txBody>
          <a:bodyPr wrap="square">
            <a:spAutoFit/>
          </a:bodyPr>
          <a:lstStyle/>
          <a:p>
            <a:pPr algn="just">
              <a:lnSpc>
                <a:spcPct val="120000"/>
              </a:lnSpc>
            </a:pPr>
            <a:r>
              <a:rPr lang="zh-CN" altLang="en-US" sz="2400" b="1" dirty="0">
                <a:solidFill>
                  <a:schemeClr val="bg1"/>
                </a:solidFill>
                <a:latin typeface="微软雅黑" panose="020B0503020204020204" pitchFamily="34" charset="-122"/>
                <a:ea typeface="微软雅黑" panose="020B0503020204020204" pitchFamily="34" charset="-122"/>
              </a:rPr>
              <a:t>发电后可用蓄电池存储也可输入公共电网。</a:t>
            </a:r>
          </a:p>
        </p:txBody>
      </p:sp>
      <p:grpSp>
        <p:nvGrpSpPr>
          <p:cNvPr id="34" name="组合 33"/>
          <p:cNvGrpSpPr/>
          <p:nvPr/>
        </p:nvGrpSpPr>
        <p:grpSpPr>
          <a:xfrm>
            <a:off x="8717833" y="2168323"/>
            <a:ext cx="1987518" cy="584775"/>
            <a:chOff x="8494408" y="2105974"/>
            <a:chExt cx="1987518" cy="584775"/>
          </a:xfrm>
        </p:grpSpPr>
        <p:sp>
          <p:nvSpPr>
            <p:cNvPr id="33" name="矩形: 圆角 32"/>
            <p:cNvSpPr/>
            <p:nvPr/>
          </p:nvSpPr>
          <p:spPr>
            <a:xfrm>
              <a:off x="8494408" y="2105974"/>
              <a:ext cx="1987518" cy="584775"/>
            </a:xfrm>
            <a:prstGeom prst="roundRect">
              <a:avLst>
                <a:gd name="adj" fmla="val 5000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8587921" y="2213695"/>
              <a:ext cx="1800493" cy="369332"/>
            </a:xfrm>
            <a:prstGeom prst="rect">
              <a:avLst/>
            </a:prstGeom>
            <a:noFill/>
          </p:spPr>
          <p:txBody>
            <a:bodyPr wrap="none">
              <a:spAutoFit/>
            </a:bodyPr>
            <a:lstStyle/>
            <a:p>
              <a:r>
                <a:rPr lang="zh-CN" altLang="en-US" sz="1800" dirty="0">
                  <a:solidFill>
                    <a:schemeClr val="accent1"/>
                  </a:solidFill>
                  <a:latin typeface="微软雅黑" panose="020B0503020204020204" pitchFamily="34" charset="-122"/>
                  <a:ea typeface="微软雅黑" panose="020B0503020204020204" pitchFamily="34" charset="-122"/>
                </a:rPr>
                <a:t>发电系统成本中</a:t>
              </a:r>
              <a:endParaRPr lang="zh-CN" altLang="en-US" dirty="0">
                <a:solidFill>
                  <a:schemeClr val="accent1"/>
                </a:solidFill>
                <a:latin typeface="微软雅黑" panose="020B0503020204020204" pitchFamily="34" charset="-122"/>
                <a:ea typeface="微软雅黑" panose="020B0503020204020204" pitchFamily="34" charset="-122"/>
              </a:endParaRPr>
            </a:p>
          </p:txBody>
        </p:sp>
      </p:grpSp>
      <p:sp>
        <p:nvSpPr>
          <p:cNvPr id="30" name="文本框 29"/>
          <p:cNvSpPr txBox="1"/>
          <p:nvPr/>
        </p:nvSpPr>
        <p:spPr>
          <a:xfrm>
            <a:off x="9728830" y="3149636"/>
            <a:ext cx="1829347" cy="1005725"/>
          </a:xfrm>
          <a:prstGeom prst="rect">
            <a:avLst/>
          </a:prstGeom>
          <a:noFill/>
        </p:spPr>
        <p:txBody>
          <a:bodyPr wrap="non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电池组件</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800" dirty="0">
                <a:solidFill>
                  <a:schemeClr val="bg1"/>
                </a:solidFill>
                <a:latin typeface="微软雅黑" panose="020B0503020204020204" pitchFamily="34" charset="-122"/>
                <a:ea typeface="微软雅黑" panose="020B0503020204020204" pitchFamily="34" charset="-122"/>
              </a:rPr>
              <a:t>占另外</a:t>
            </a:r>
            <a:r>
              <a:rPr lang="en-US" altLang="zh-CN" sz="3600" dirty="0">
                <a:solidFill>
                  <a:schemeClr val="accent4"/>
                </a:solidFill>
                <a:latin typeface="微软雅黑" panose="020B0503020204020204" pitchFamily="34" charset="-122"/>
                <a:ea typeface="微软雅黑" panose="020B0503020204020204" pitchFamily="34" charset="-122"/>
              </a:rPr>
              <a:t>50%</a:t>
            </a:r>
            <a:endParaRPr lang="zh-CN" altLang="en-US" sz="3600" dirty="0">
              <a:solidFill>
                <a:schemeClr val="accent4"/>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706285" y="3149636"/>
            <a:ext cx="1866217" cy="1599220"/>
          </a:xfrm>
          <a:prstGeom prst="rect">
            <a:avLst/>
          </a:prstGeom>
          <a:noFill/>
        </p:spPr>
        <p:txBody>
          <a:bodyPr wrap="square">
            <a:spAutoFit/>
          </a:bodyPr>
          <a:lstStyle/>
          <a:p>
            <a:pPr algn="just">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电流转换器、安装费、其他辅助部件以及其他费用</a:t>
            </a:r>
            <a:endParaRPr lang="en-US" altLang="zh-CN" sz="1600" dirty="0">
              <a:solidFill>
                <a:schemeClr val="bg1"/>
              </a:solidFill>
              <a:latin typeface="微软雅黑" panose="020B0503020204020204" pitchFamily="34" charset="-122"/>
              <a:ea typeface="微软雅黑" panose="020B0503020204020204" pitchFamily="34" charset="-122"/>
            </a:endParaRPr>
          </a:p>
          <a:p>
            <a:pPr algn="just">
              <a:lnSpc>
                <a:spcPct val="120000"/>
              </a:lnSpc>
            </a:pPr>
            <a:r>
              <a:rPr lang="zh-CN" altLang="en-US" dirty="0">
                <a:solidFill>
                  <a:schemeClr val="bg1"/>
                </a:solidFill>
                <a:latin typeface="微软雅黑" panose="020B0503020204020204" pitchFamily="34" charset="-122"/>
                <a:ea typeface="微软雅黑" panose="020B0503020204020204" pitchFamily="34" charset="-122"/>
              </a:rPr>
              <a:t>约</a:t>
            </a:r>
            <a:r>
              <a:rPr lang="zh-CN" altLang="en-US" sz="1800" dirty="0">
                <a:solidFill>
                  <a:schemeClr val="bg1"/>
                </a:solidFill>
                <a:latin typeface="微软雅黑" panose="020B0503020204020204" pitchFamily="34" charset="-122"/>
                <a:ea typeface="微软雅黑" panose="020B0503020204020204" pitchFamily="34" charset="-122"/>
              </a:rPr>
              <a:t>占 </a:t>
            </a:r>
            <a:r>
              <a:rPr lang="en-US" altLang="zh-CN" sz="3600" dirty="0">
                <a:solidFill>
                  <a:schemeClr val="accent4"/>
                </a:solidFill>
                <a:latin typeface="微软雅黑" panose="020B0503020204020204" pitchFamily="34" charset="-122"/>
                <a:ea typeface="微软雅黑" panose="020B0503020204020204" pitchFamily="34" charset="-122"/>
              </a:rPr>
              <a:t>50%</a:t>
            </a:r>
            <a:endParaRPr lang="zh-CN" altLang="en-US" dirty="0">
              <a:solidFill>
                <a:schemeClr val="accent4"/>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82646" y="2349921"/>
            <a:ext cx="5900422" cy="734175"/>
          </a:xfrm>
          <a:prstGeom prst="rect">
            <a:avLst/>
          </a:prstGeom>
          <a:noFill/>
        </p:spPr>
        <p:txBody>
          <a:bodyPr wrap="square">
            <a:spAutoFit/>
          </a:bodyPr>
          <a:lstStyle/>
          <a:p>
            <a:pPr>
              <a:lnSpc>
                <a:spcPct val="120000"/>
              </a:lnSpc>
              <a:spcBef>
                <a:spcPts val="1200"/>
              </a:spcBef>
            </a:pPr>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它首先是由光子</a:t>
            </a:r>
            <a:r>
              <a:rPr lang="en-US" altLang="zh-CN" sz="18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光波</a:t>
            </a:r>
            <a:r>
              <a:rPr lang="en-US" altLang="zh-CN" sz="18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65000"/>
                    <a:lumOff val="35000"/>
                  </a:schemeClr>
                </a:solidFill>
                <a:latin typeface="微软雅黑" panose="020B0503020204020204" pitchFamily="34" charset="-122"/>
                <a:ea typeface="微软雅黑" panose="020B0503020204020204" pitchFamily="34" charset="-122"/>
              </a:rPr>
              <a:t>转化为电子、光能量转化为电能量的过程；其次，是形成电压过程。</a:t>
            </a:r>
          </a:p>
        </p:txBody>
      </p:sp>
      <p:sp>
        <p:nvSpPr>
          <p:cNvPr id="37" name="矩形: 圆角 36"/>
          <p:cNvSpPr/>
          <p:nvPr/>
        </p:nvSpPr>
        <p:spPr>
          <a:xfrm>
            <a:off x="784858" y="2276043"/>
            <a:ext cx="6096000" cy="850041"/>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096411" y="3363669"/>
            <a:ext cx="590226" cy="584775"/>
          </a:xfrm>
          <a:prstGeom prst="rect">
            <a:avLst/>
          </a:prstGeom>
          <a:noFill/>
        </p:spPr>
        <p:txBody>
          <a:bodyPr wrap="none" rtlCol="0">
            <a:spAutoFit/>
          </a:bodyPr>
          <a:lstStyle/>
          <a:p>
            <a:r>
              <a:rPr lang="en-US" altLang="zh-CN" sz="3200" dirty="0">
                <a:solidFill>
                  <a:schemeClr val="accent1"/>
                </a:solidFill>
                <a:latin typeface="华文新魏" panose="02010800040101010101" pitchFamily="2" charset="-122"/>
                <a:ea typeface="华文新魏" panose="02010800040101010101" pitchFamily="2" charset="-122"/>
              </a:rPr>
              <a:t>01</a:t>
            </a:r>
            <a:endParaRPr lang="zh-CN" altLang="en-US" sz="3200" dirty="0">
              <a:solidFill>
                <a:schemeClr val="accent1"/>
              </a:solidFill>
              <a:latin typeface="华文新魏" panose="02010800040101010101" pitchFamily="2" charset="-122"/>
              <a:ea typeface="华文新魏" panose="02010800040101010101" pitchFamily="2" charset="-122"/>
            </a:endParaRPr>
          </a:p>
        </p:txBody>
      </p:sp>
      <p:sp>
        <p:nvSpPr>
          <p:cNvPr id="39" name="文本框 38"/>
          <p:cNvSpPr txBox="1"/>
          <p:nvPr/>
        </p:nvSpPr>
        <p:spPr>
          <a:xfrm>
            <a:off x="1096411" y="4042466"/>
            <a:ext cx="684803" cy="584775"/>
          </a:xfrm>
          <a:prstGeom prst="rect">
            <a:avLst/>
          </a:prstGeom>
          <a:noFill/>
        </p:spPr>
        <p:txBody>
          <a:bodyPr wrap="none" rtlCol="0">
            <a:spAutoFit/>
          </a:bodyPr>
          <a:lstStyle/>
          <a:p>
            <a:r>
              <a:rPr lang="en-US" altLang="zh-CN" sz="3200" dirty="0">
                <a:solidFill>
                  <a:schemeClr val="accent1"/>
                </a:solidFill>
                <a:latin typeface="华文新魏" panose="02010800040101010101" pitchFamily="2" charset="-122"/>
                <a:ea typeface="华文新魏" panose="02010800040101010101" pitchFamily="2" charset="-122"/>
              </a:rPr>
              <a:t>02</a:t>
            </a:r>
            <a:endParaRPr lang="zh-CN" altLang="en-US" sz="3200" dirty="0">
              <a:solidFill>
                <a:schemeClr val="accent1"/>
              </a:solidFill>
              <a:latin typeface="华文新魏" panose="02010800040101010101" pitchFamily="2" charset="-122"/>
              <a:ea typeface="华文新魏" panose="02010800040101010101" pitchFamily="2" charset="-122"/>
            </a:endParaRPr>
          </a:p>
        </p:txBody>
      </p:sp>
      <p:sp>
        <p:nvSpPr>
          <p:cNvPr id="40" name="文本框 39"/>
          <p:cNvSpPr txBox="1"/>
          <p:nvPr/>
        </p:nvSpPr>
        <p:spPr>
          <a:xfrm>
            <a:off x="1096411" y="4721263"/>
            <a:ext cx="684803" cy="584775"/>
          </a:xfrm>
          <a:prstGeom prst="rect">
            <a:avLst/>
          </a:prstGeom>
          <a:noFill/>
        </p:spPr>
        <p:txBody>
          <a:bodyPr wrap="none" rtlCol="0">
            <a:spAutoFit/>
          </a:bodyPr>
          <a:lstStyle/>
          <a:p>
            <a:r>
              <a:rPr lang="en-US" altLang="zh-CN" sz="3200" dirty="0">
                <a:solidFill>
                  <a:schemeClr val="accent1"/>
                </a:solidFill>
                <a:latin typeface="华文新魏" panose="02010800040101010101" pitchFamily="2" charset="-122"/>
                <a:ea typeface="华文新魏" panose="02010800040101010101" pitchFamily="2" charset="-122"/>
              </a:rPr>
              <a:t>03</a:t>
            </a:r>
            <a:endParaRPr lang="zh-CN" altLang="en-US" sz="3200" dirty="0">
              <a:solidFill>
                <a:schemeClr val="accent1"/>
              </a:solidFill>
              <a:latin typeface="华文新魏" panose="02010800040101010101" pitchFamily="2" charset="-122"/>
              <a:ea typeface="华文新魏" panose="02010800040101010101" pitchFamily="2" charset="-122"/>
            </a:endParaRPr>
          </a:p>
        </p:txBody>
      </p:sp>
      <p:sp>
        <p:nvSpPr>
          <p:cNvPr id="41" name="文本框 40"/>
          <p:cNvSpPr txBox="1"/>
          <p:nvPr/>
        </p:nvSpPr>
        <p:spPr>
          <a:xfrm>
            <a:off x="1096411" y="5400060"/>
            <a:ext cx="684803" cy="584775"/>
          </a:xfrm>
          <a:prstGeom prst="rect">
            <a:avLst/>
          </a:prstGeom>
          <a:noFill/>
        </p:spPr>
        <p:txBody>
          <a:bodyPr wrap="none" rtlCol="0">
            <a:spAutoFit/>
          </a:bodyPr>
          <a:lstStyle/>
          <a:p>
            <a:r>
              <a:rPr lang="en-US" altLang="zh-CN" sz="3200" dirty="0">
                <a:solidFill>
                  <a:schemeClr val="accent1"/>
                </a:solidFill>
                <a:latin typeface="华文新魏" panose="02010800040101010101" pitchFamily="2" charset="-122"/>
                <a:ea typeface="华文新魏" panose="02010800040101010101" pitchFamily="2" charset="-122"/>
              </a:rPr>
              <a:t>04</a:t>
            </a:r>
            <a:endParaRPr lang="zh-CN" altLang="en-US" sz="3200" dirty="0">
              <a:solidFill>
                <a:schemeClr val="accent1"/>
              </a:solidFill>
              <a:latin typeface="华文新魏" panose="02010800040101010101" pitchFamily="2" charset="-122"/>
              <a:ea typeface="华文新魏" panose="02010800040101010101" pitchFamily="2" charset="-122"/>
            </a:endParaRPr>
          </a:p>
        </p:txBody>
      </p:sp>
      <p:sp>
        <p:nvSpPr>
          <p:cNvPr id="42" name="文本框 41"/>
          <p:cNvSpPr txBox="1"/>
          <p:nvPr/>
        </p:nvSpPr>
        <p:spPr>
          <a:xfrm>
            <a:off x="1096411" y="6078858"/>
            <a:ext cx="684803" cy="584775"/>
          </a:xfrm>
          <a:prstGeom prst="rect">
            <a:avLst/>
          </a:prstGeom>
          <a:noFill/>
        </p:spPr>
        <p:txBody>
          <a:bodyPr wrap="none" rtlCol="0">
            <a:spAutoFit/>
          </a:bodyPr>
          <a:lstStyle/>
          <a:p>
            <a:r>
              <a:rPr lang="en-US" altLang="zh-CN" sz="3200" dirty="0">
                <a:solidFill>
                  <a:schemeClr val="accent1"/>
                </a:solidFill>
                <a:latin typeface="华文新魏" panose="02010800040101010101" pitchFamily="2" charset="-122"/>
                <a:ea typeface="华文新魏" panose="02010800040101010101" pitchFamily="2" charset="-122"/>
              </a:rPr>
              <a:t>05</a:t>
            </a:r>
            <a:endParaRPr lang="zh-CN" altLang="en-US" sz="3200" dirty="0">
              <a:solidFill>
                <a:schemeClr val="accent1"/>
              </a:solidFill>
              <a:latin typeface="华文新魏" panose="02010800040101010101" pitchFamily="2" charset="-122"/>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fade">
                                      <p:cBhvr>
                                        <p:cTn id="15" dur="500"/>
                                        <p:tgtEl>
                                          <p:spTgt spid="37"/>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nodeType="afterGroup">
                            <p:stCondLst>
                              <p:cond delay="2000"/>
                            </p:stCondLst>
                            <p:childTnLst>
                              <p:par>
                                <p:cTn id="21" presetID="2" presetClass="entr" presetSubtype="8" dur="50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0-#ppt_w/2"/>
                                          </p:val>
                                        </p:tav>
                                        <p:tav tm="100000">
                                          <p:val>
                                            <p:strVal val="#ppt_x"/>
                                          </p:val>
                                        </p:tav>
                                      </p:tavLst>
                                    </p:anim>
                                    <p:anim calcmode="lin" valueType="num">
                                      <p:cBhvr additive="base">
                                        <p:cTn id="24" dur="500" fill="hold"/>
                                        <p:tgtEl>
                                          <p:spTgt spid="38"/>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500"/>
                            </p:stCondLst>
                            <p:childTnLst>
                              <p:par>
                                <p:cTn id="26" presetID="42" presetClass="entr" presetSubtype="0" dur="1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3500"/>
                            </p:stCondLst>
                            <p:childTnLst>
                              <p:par>
                                <p:cTn id="32" presetID="2" presetClass="entr" presetSubtype="8" dur="5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500" fill="hold"/>
                                        <p:tgtEl>
                                          <p:spTgt spid="39"/>
                                        </p:tgtEl>
                                        <p:attrNameLst>
                                          <p:attrName>ppt_x</p:attrName>
                                        </p:attrNameLst>
                                      </p:cBhvr>
                                      <p:tavLst>
                                        <p:tav tm="0">
                                          <p:val>
                                            <p:strVal val="0-#ppt_w/2"/>
                                          </p:val>
                                        </p:tav>
                                        <p:tav tm="100000">
                                          <p:val>
                                            <p:strVal val="#ppt_x"/>
                                          </p:val>
                                        </p:tav>
                                      </p:tavLst>
                                    </p:anim>
                                    <p:anim calcmode="lin" valueType="num">
                                      <p:cBhvr additive="base">
                                        <p:cTn id="35" dur="500" fill="hold"/>
                                        <p:tgtEl>
                                          <p:spTgt spid="39"/>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4000"/>
                            </p:stCondLst>
                            <p:childTnLst>
                              <p:par>
                                <p:cTn id="37" presetID="42" presetClass="entr" presetSubtype="0" dur="100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5000"/>
                            </p:stCondLst>
                            <p:childTnLst>
                              <p:par>
                                <p:cTn id="43" presetID="2" presetClass="entr" presetSubtype="8" dur="5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0-#ppt_w/2"/>
                                          </p:val>
                                        </p:tav>
                                        <p:tav tm="100000">
                                          <p:val>
                                            <p:strVal val="#ppt_x"/>
                                          </p:val>
                                        </p:tav>
                                      </p:tavLst>
                                    </p:anim>
                                    <p:anim calcmode="lin" valueType="num">
                                      <p:cBhvr additive="base">
                                        <p:cTn id="46" dur="500" fill="hold"/>
                                        <p:tgtEl>
                                          <p:spTgt spid="4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5500"/>
                            </p:stCondLst>
                            <p:childTnLst>
                              <p:par>
                                <p:cTn id="48" presetID="42" presetClass="entr" presetSubtype="0" dur="100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par>
                          <p:cTn id="53" fill="hold" nodeType="afterGroup">
                            <p:stCondLst>
                              <p:cond delay="6500"/>
                            </p:stCondLst>
                            <p:childTnLst>
                              <p:par>
                                <p:cTn id="54" presetID="2" presetClass="entr" presetSubtype="8" dur="50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500" fill="hold"/>
                                        <p:tgtEl>
                                          <p:spTgt spid="41"/>
                                        </p:tgtEl>
                                        <p:attrNameLst>
                                          <p:attrName>ppt_x</p:attrName>
                                        </p:attrNameLst>
                                      </p:cBhvr>
                                      <p:tavLst>
                                        <p:tav tm="0">
                                          <p:val>
                                            <p:strVal val="0-#ppt_w/2"/>
                                          </p:val>
                                        </p:tav>
                                        <p:tav tm="100000">
                                          <p:val>
                                            <p:strVal val="#ppt_x"/>
                                          </p:val>
                                        </p:tav>
                                      </p:tavLst>
                                    </p:anim>
                                    <p:anim calcmode="lin" valueType="num">
                                      <p:cBhvr additive="base">
                                        <p:cTn id="57" dur="500" fill="hold"/>
                                        <p:tgtEl>
                                          <p:spTgt spid="41"/>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7000"/>
                            </p:stCondLst>
                            <p:childTnLst>
                              <p:par>
                                <p:cTn id="59" presetID="42" presetClass="entr" presetSubtype="0" dur="100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8000"/>
                            </p:stCondLst>
                            <p:childTnLst>
                              <p:par>
                                <p:cTn id="65" presetID="2" presetClass="entr" presetSubtype="8" dur="50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0-#ppt_w/2"/>
                                          </p:val>
                                        </p:tav>
                                        <p:tav tm="100000">
                                          <p:val>
                                            <p:strVal val="#ppt_x"/>
                                          </p:val>
                                        </p:tav>
                                      </p:tavLst>
                                    </p:anim>
                                    <p:anim calcmode="lin" valueType="num">
                                      <p:cBhvr additive="base">
                                        <p:cTn id="68" dur="500" fill="hold"/>
                                        <p:tgtEl>
                                          <p:spTgt spid="42"/>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8500"/>
                            </p:stCondLst>
                            <p:childTnLst>
                              <p:par>
                                <p:cTn id="70" presetID="42" presetClass="entr" presetSubtype="0" dur="100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childTnLst>
                          </p:cTn>
                        </p:par>
                        <p:par>
                          <p:cTn id="75" fill="hold" nodeType="afterGroup">
                            <p:stCondLst>
                              <p:cond delay="9500"/>
                            </p:stCondLst>
                            <p:childTnLst>
                              <p:par>
                                <p:cTn id="76" presetID="22" presetClass="entr" presetSubtype="4" dur="500" fill="hold" nodeType="afterEffect">
                                  <p:stCondLst>
                                    <p:cond delay="0"/>
                                  </p:stCondLst>
                                  <p:childTnLst>
                                    <p:set>
                                      <p:cBhvr>
                                        <p:cTn id="77" dur="1" fill="hold">
                                          <p:stCondLst>
                                            <p:cond delay="0"/>
                                          </p:stCondLst>
                                        </p:cTn>
                                        <p:tgtEl>
                                          <p:spTgt spid="27"/>
                                        </p:tgtEl>
                                        <p:attrNameLst>
                                          <p:attrName>style.visibility</p:attrName>
                                        </p:attrNameLst>
                                      </p:cBhvr>
                                      <p:to>
                                        <p:strVal val="visible"/>
                                      </p:to>
                                    </p:set>
                                    <p:animEffect transition="in" filter="wipe(down)">
                                      <p:cBhvr>
                                        <p:cTn id="78" dur="500"/>
                                        <p:tgtEl>
                                          <p:spTgt spid="27"/>
                                        </p:tgtEl>
                                      </p:cBhvr>
                                    </p:animEffect>
                                  </p:childTnLst>
                                </p:cTn>
                              </p:par>
                            </p:childTnLst>
                          </p:cTn>
                        </p:par>
                        <p:par>
                          <p:cTn id="79" fill="hold" nodeType="afterGroup">
                            <p:stCondLst>
                              <p:cond delay="10000"/>
                            </p:stCondLst>
                            <p:childTnLst>
                              <p:par>
                                <p:cTn id="80" presetID="10" presetClass="entr" presetSubtype="0" dur="50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nodeType="afterGroup">
                            <p:stCondLst>
                              <p:cond delay="10500"/>
                            </p:stCondLst>
                            <p:childTnLst>
                              <p:par>
                                <p:cTn id="84" presetID="10" presetClass="entr" presetSubtype="0" dur="500" fill="hold" grpId="0"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childTnLst>
                                </p:cTn>
                              </p:par>
                            </p:childTnLst>
                          </p:cTn>
                        </p:par>
                        <p:par>
                          <p:cTn id="87" fill="hold" nodeType="afterGroup">
                            <p:stCondLst>
                              <p:cond delay="11000"/>
                            </p:stCondLst>
                            <p:childTnLst>
                              <p:par>
                                <p:cTn id="88" presetID="10" presetClass="entr" presetSubtype="0" dur="500" fill="hold" nodeType="afterEffect">
                                  <p:stCondLst>
                                    <p:cond delay="0"/>
                                  </p:stCondLst>
                                  <p:childTnLst>
                                    <p:set>
                                      <p:cBhvr>
                                        <p:cTn id="89" dur="1" fill="hold">
                                          <p:stCondLst>
                                            <p:cond delay="0"/>
                                          </p:stCondLst>
                                        </p:cTn>
                                        <p:tgtEl>
                                          <p:spTgt spid="34"/>
                                        </p:tgtEl>
                                        <p:attrNameLst>
                                          <p:attrName>style.visibility</p:attrName>
                                        </p:attrNameLst>
                                      </p:cBhvr>
                                      <p:to>
                                        <p:strVal val="visible"/>
                                      </p:to>
                                    </p:set>
                                    <p:animEffect transition="in" filter="fade">
                                      <p:cBhvr>
                                        <p:cTn id="90" dur="500"/>
                                        <p:tgtEl>
                                          <p:spTgt spid="34"/>
                                        </p:tgtEl>
                                      </p:cBhvr>
                                    </p:animEffect>
                                  </p:childTnLst>
                                </p:cTn>
                              </p:par>
                            </p:childTnLst>
                          </p:cTn>
                        </p:par>
                        <p:par>
                          <p:cTn id="91" fill="hold" nodeType="afterGroup">
                            <p:stCondLst>
                              <p:cond delay="11500"/>
                            </p:stCondLst>
                            <p:childTnLst>
                              <p:par>
                                <p:cTn id="92" presetID="10" presetClass="entr" presetSubtype="0" dur="500" fill="hold" grpId="0" nodeType="after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fade">
                                      <p:cBhvr>
                                        <p:cTn id="94" dur="500"/>
                                        <p:tgtEl>
                                          <p:spTgt spid="32"/>
                                        </p:tgtEl>
                                      </p:cBhvr>
                                    </p:animEffect>
                                  </p:childTnLst>
                                </p:cTn>
                              </p:par>
                            </p:childTnLst>
                          </p:cTn>
                        </p:par>
                        <p:par>
                          <p:cTn id="95" fill="hold" nodeType="afterGroup">
                            <p:stCondLst>
                              <p:cond delay="12000"/>
                            </p:stCondLst>
                            <p:childTnLst>
                              <p:par>
                                <p:cTn id="96" presetID="10" presetClass="entr" presetSubtype="0" dur="500" fill="hold" grpId="0" nodeType="after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1" grpId="0"/>
      <p:bldP spid="13" grpId="0"/>
      <p:bldP spid="15" grpId="0"/>
      <p:bldP spid="17" grpId="0"/>
      <p:bldP spid="19" grpId="0"/>
      <p:bldP spid="28" grpId="0" animBg="1"/>
      <p:bldP spid="21" grpId="0"/>
      <p:bldP spid="30" grpId="0"/>
      <p:bldP spid="32" grpId="0"/>
      <p:bldP spid="36" grpId="0"/>
      <p:bldP spid="37" grpId="0" animBg="1"/>
      <p:bldP spid="3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2" name="矩形 1"/>
          <p:cNvSpPr/>
          <p:nvPr/>
        </p:nvSpPr>
        <p:spPr>
          <a:xfrm>
            <a:off x="0" y="-876300"/>
            <a:ext cx="12192000" cy="8020050"/>
          </a:xfrm>
          <a:prstGeom prst="rect">
            <a:avLst/>
          </a:prstGeom>
          <a:gradFill>
            <a:gsLst>
              <a:gs pos="100000">
                <a:schemeClr val="bg1">
                  <a:alpha val="0"/>
                </a:schemeClr>
              </a:gs>
              <a:gs pos="0">
                <a:schemeClr val="bg1">
                  <a:alpha val="0"/>
                </a:schemeClr>
              </a:gs>
              <a:gs pos="63000">
                <a:schemeClr val="bg1"/>
              </a:gs>
            </a:gsLst>
            <a:lin ang="5400000" scaled="0"/>
          </a:gradFill>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5" name="文本框 14"/>
          <p:cNvSpPr txBox="1"/>
          <p:nvPr/>
        </p:nvSpPr>
        <p:spPr>
          <a:xfrm>
            <a:off x="2299504" y="2217101"/>
            <a:ext cx="7592992" cy="1323439"/>
          </a:xfrm>
          <a:prstGeom prst="rect">
            <a:avLst/>
          </a:prstGeom>
          <a:noFill/>
        </p:spPr>
        <p:txBody>
          <a:bodyPr wrap="square">
            <a:spAutoFit/>
          </a:bodyPr>
          <a:lstStyle/>
          <a:p>
            <a:pPr algn="ctr"/>
            <a:r>
              <a:rPr lang="zh-CN" altLang="en-US" sz="8000" b="1" dirty="0">
                <a:gradFill>
                  <a:gsLst>
                    <a:gs pos="100000">
                      <a:schemeClr val="accent1"/>
                    </a:gs>
                    <a:gs pos="0">
                      <a:schemeClr val="accent1">
                        <a:lumMod val="60000"/>
                        <a:lumOff val="40000"/>
                      </a:schemeClr>
                    </a:gs>
                  </a:gsLst>
                  <a:lin ang="2700000" scaled="0"/>
                </a:gradFill>
                <a:latin typeface="华文新魏" panose="02010800040101010101" pitchFamily="2" charset="-122"/>
                <a:ea typeface="华文新魏" panose="02010800040101010101" pitchFamily="2" charset="-122"/>
                <a:sym typeface="+mn-ea"/>
              </a:rPr>
              <a:t>光伏发电特点</a:t>
            </a:r>
          </a:p>
        </p:txBody>
      </p:sp>
      <p:sp>
        <p:nvSpPr>
          <p:cNvPr id="16" name="文本框 15"/>
          <p:cNvSpPr txBox="1"/>
          <p:nvPr/>
        </p:nvSpPr>
        <p:spPr>
          <a:xfrm>
            <a:off x="2887556" y="4056909"/>
            <a:ext cx="6416888" cy="360420"/>
          </a:xfrm>
          <a:prstGeom prst="rect">
            <a:avLst/>
          </a:prstGeom>
          <a:noFill/>
        </p:spPr>
        <p:txBody>
          <a:bodyPr wrap="square">
            <a:spAutoFit/>
          </a:bodyPr>
          <a:lstStyle/>
          <a:p>
            <a:pPr algn="ctr">
              <a:lnSpc>
                <a:spcPct val="120000"/>
              </a:lnSpc>
            </a:pPr>
            <a:r>
              <a:rPr lang="en-US" altLang="zh-CN" sz="1600" dirty="0">
                <a:solidFill>
                  <a:schemeClr val="accent1">
                    <a:lumMod val="60000"/>
                    <a:lumOff val="40000"/>
                  </a:schemeClr>
                </a:solidFill>
                <a:latin typeface="微软雅黑" panose="020B0503020204020204" pitchFamily="34" charset="-122"/>
                <a:ea typeface="微软雅黑" panose="020B0503020204020204" pitchFamily="34" charset="-122"/>
              </a:rPr>
              <a:t>PHOTOVOLTAIC POWER GENERATION CHARACTERISTICS</a:t>
            </a:r>
          </a:p>
        </p:txBody>
      </p:sp>
      <p:cxnSp>
        <p:nvCxnSpPr>
          <p:cNvPr id="17" name="直接连接符 16"/>
          <p:cNvCxnSpPr/>
          <p:nvPr/>
        </p:nvCxnSpPr>
        <p:spPr>
          <a:xfrm>
            <a:off x="5319884" y="3837271"/>
            <a:ext cx="1552232"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638800" y="925408"/>
            <a:ext cx="914400" cy="914400"/>
            <a:chOff x="5695522" y="690757"/>
            <a:chExt cx="914400" cy="914400"/>
          </a:xfrm>
        </p:grpSpPr>
        <p:sp>
          <p:nvSpPr>
            <p:cNvPr id="19" name="椭圆 18"/>
            <p:cNvSpPr/>
            <p:nvPr/>
          </p:nvSpPr>
          <p:spPr>
            <a:xfrm>
              <a:off x="5695522" y="690757"/>
              <a:ext cx="914400" cy="914400"/>
            </a:xfrm>
            <a:prstGeom prst="ellipse">
              <a:avLst/>
            </a:prstGeom>
            <a:gradFill>
              <a:gsLst>
                <a:gs pos="100000">
                  <a:schemeClr val="accent1">
                    <a:lumMod val="60000"/>
                    <a:lumOff val="40000"/>
                  </a:schemeClr>
                </a:gs>
                <a:gs pos="0">
                  <a:schemeClr val="accent1">
                    <a:lumMod val="40000"/>
                    <a:lumOff val="60000"/>
                  </a:schemeClr>
                </a:gs>
              </a:gsLst>
              <a:lin ang="2700000" scaled="0"/>
            </a:gradFill>
            <a:ln>
              <a:noFill/>
            </a:ln>
            <a:effectLst>
              <a:outerShdw blurRad="508000" dist="457200" dir="2700000" algn="tl" rotWithShape="0">
                <a:schemeClr val="accent1">
                  <a:alpha val="19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0" name="文本框 19"/>
            <p:cNvSpPr txBox="1"/>
            <p:nvPr/>
          </p:nvSpPr>
          <p:spPr>
            <a:xfrm>
              <a:off x="5747804" y="794014"/>
              <a:ext cx="777777" cy="707886"/>
            </a:xfrm>
            <a:prstGeom prst="rect">
              <a:avLst/>
            </a:prstGeom>
            <a:noFill/>
          </p:spPr>
          <p:txBody>
            <a:bodyPr wrap="none" rtlCol="0">
              <a:spAutoFit/>
            </a:bodyPr>
            <a:lstStyle/>
            <a:p>
              <a:r>
                <a:rPr lang="en-US" altLang="zh-CN" sz="4000" dirty="0">
                  <a:solidFill>
                    <a:schemeClr val="bg1"/>
                  </a:solidFill>
                  <a:latin typeface="华文新魏" panose="02010800040101010101" pitchFamily="2" charset="-122"/>
                  <a:ea typeface="华文新魏" panose="02010800040101010101" pitchFamily="2" charset="-122"/>
                </a:rPr>
                <a:t>02</a:t>
              </a:r>
              <a:endParaRPr lang="zh-CN" altLang="en-US" sz="4000" dirty="0">
                <a:solidFill>
                  <a:schemeClr val="bg1"/>
                </a:solidFill>
                <a:latin typeface="华文新魏" panose="02010800040101010101" pitchFamily="2" charset="-122"/>
                <a:ea typeface="华文新魏" panose="02010800040101010101" pitchFamily="2"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1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dur="50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nodeType="afterGroup">
                            <p:stCondLst>
                              <p:cond delay="1500"/>
                            </p:stCondLst>
                            <p:childTnLst>
                              <p:par>
                                <p:cTn id="15" presetID="10" presetClass="entr" presetSubtype="0" dur="50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nodeType="afterGroup">
                            <p:stCondLst>
                              <p:cond delay="2000"/>
                            </p:stCondLst>
                            <p:childTnLst>
                              <p:par>
                                <p:cTn id="19" presetID="10" presetClass="entr" presetSubtype="0" dur="5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nodeType="afterGroup">
                            <p:stCondLst>
                              <p:cond delay="2500"/>
                            </p:stCondLst>
                            <p:childTnLst>
                              <p:par>
                                <p:cTn id="23" presetID="10" presetClass="entr" presetSubtype="0" dur="50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177697" y="1393164"/>
            <a:ext cx="8862757" cy="504946"/>
          </a:xfrm>
          <a:prstGeom prst="rect">
            <a:avLst/>
          </a:prstGeom>
          <a:noFill/>
        </p:spPr>
        <p:txBody>
          <a:bodyPr wrap="square" rtlCol="0">
            <a:spAutoFit/>
          </a:bodyPr>
          <a:lstStyle>
            <a:defPPr>
              <a:defRPr lang="zh-CN"/>
            </a:defPPr>
            <a:lvl1pPr>
              <a:lnSpc>
                <a:spcPct val="120000"/>
              </a:lnSpc>
            </a:lvl1pPr>
          </a:lstStyle>
          <a:p>
            <a:pPr algn="ct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与常用的火力发电系统相比，光伏发电的优点主要体现在：</a:t>
            </a:r>
          </a:p>
        </p:txBody>
      </p:sp>
      <p:sp>
        <p:nvSpPr>
          <p:cNvPr id="14" name="文本框 13"/>
          <p:cNvSpPr txBox="1"/>
          <p:nvPr/>
        </p:nvSpPr>
        <p:spPr>
          <a:xfrm>
            <a:off x="4718971" y="2379292"/>
            <a:ext cx="2754058" cy="584775"/>
          </a:xfrm>
          <a:prstGeom prst="rect">
            <a:avLst/>
          </a:prstGeom>
          <a:noFill/>
        </p:spPr>
        <p:txBody>
          <a:bodyPr wrap="square" rtlCol="0" anchor="ctr">
            <a:spAutoFit/>
          </a:bodyPr>
          <a:lstStyle/>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安全可靠，无噪声，无污染排放外，绝对干净（无公害）</a:t>
            </a:r>
          </a:p>
        </p:txBody>
      </p:sp>
      <p:sp>
        <p:nvSpPr>
          <p:cNvPr id="16" name="文本框 15"/>
          <p:cNvSpPr txBox="1"/>
          <p:nvPr/>
        </p:nvSpPr>
        <p:spPr>
          <a:xfrm>
            <a:off x="7781497" y="5010333"/>
            <a:ext cx="1853672" cy="830997"/>
          </a:xfrm>
          <a:prstGeom prst="rect">
            <a:avLst/>
          </a:prstGeom>
          <a:noFill/>
        </p:spPr>
        <p:txBody>
          <a:bodyPr wrap="square" rtlCol="0" anchor="ctr">
            <a:spAutoFit/>
          </a:bodyPr>
          <a:lstStyle/>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不受资源分布地域的限制，可利用建筑屋面的优势</a:t>
            </a:r>
          </a:p>
        </p:txBody>
      </p:sp>
      <p:sp>
        <p:nvSpPr>
          <p:cNvPr id="17" name="文本框 16"/>
          <p:cNvSpPr txBox="1"/>
          <p:nvPr/>
        </p:nvSpPr>
        <p:spPr>
          <a:xfrm>
            <a:off x="2944741" y="5010333"/>
            <a:ext cx="1210588" cy="338554"/>
          </a:xfrm>
          <a:prstGeom prst="rect">
            <a:avLst/>
          </a:prstGeom>
          <a:noFill/>
        </p:spPr>
        <p:txBody>
          <a:bodyPr wrap="none" rtlCol="0" anchor="ctr">
            <a:sp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无枯竭危险</a:t>
            </a:r>
          </a:p>
        </p:txBody>
      </p:sp>
      <p:sp>
        <p:nvSpPr>
          <p:cNvPr id="13" name="文本框 12"/>
          <p:cNvSpPr txBox="1"/>
          <p:nvPr/>
        </p:nvSpPr>
        <p:spPr>
          <a:xfrm>
            <a:off x="9588065" y="3993266"/>
            <a:ext cx="1514827" cy="830997"/>
          </a:xfrm>
          <a:prstGeom prst="rect">
            <a:avLst/>
          </a:prstGeom>
          <a:noFill/>
        </p:spPr>
        <p:txBody>
          <a:bodyPr wrap="square" rtlCol="0" anchor="ctr">
            <a:spAutoFit/>
          </a:bodyPr>
          <a:lstStyle/>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建设周期短，获取能源花费的时间短</a:t>
            </a:r>
          </a:p>
        </p:txBody>
      </p:sp>
      <p:sp>
        <p:nvSpPr>
          <p:cNvPr id="48" name="文本框 47"/>
          <p:cNvSpPr txBox="1"/>
          <p:nvPr/>
        </p:nvSpPr>
        <p:spPr>
          <a:xfrm>
            <a:off x="1089108" y="3993266"/>
            <a:ext cx="1611806" cy="830997"/>
          </a:xfrm>
          <a:prstGeom prst="rect">
            <a:avLst/>
          </a:prstGeom>
          <a:noFill/>
        </p:spPr>
        <p:txBody>
          <a:bodyPr wrap="square" rtlCol="0" anchor="ctr">
            <a:spAutoFit/>
          </a:bodyPr>
          <a:lstStyle/>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无需消耗燃料和架设输电线路即可就地发电供电</a:t>
            </a:r>
          </a:p>
        </p:txBody>
      </p:sp>
      <p:sp>
        <p:nvSpPr>
          <p:cNvPr id="15" name="文本框 14"/>
          <p:cNvSpPr txBox="1"/>
          <p:nvPr/>
        </p:nvSpPr>
        <p:spPr>
          <a:xfrm>
            <a:off x="8792688" y="2345294"/>
            <a:ext cx="1415772" cy="584775"/>
          </a:xfrm>
          <a:prstGeom prst="rect">
            <a:avLst/>
          </a:prstGeom>
          <a:noFill/>
        </p:spPr>
        <p:txBody>
          <a:bodyPr wrap="none" rtlCol="0" anchor="ctr">
            <a:spAutoFit/>
          </a:bodyPr>
          <a:lstStyle/>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使用者从感情</a:t>
            </a:r>
            <a:endParaRPr lang="en-US" altLang="zh-CN" sz="16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上容易接受</a:t>
            </a:r>
          </a:p>
        </p:txBody>
      </p:sp>
      <p:sp>
        <p:nvSpPr>
          <p:cNvPr id="49" name="文本框 48"/>
          <p:cNvSpPr txBox="1"/>
          <p:nvPr/>
        </p:nvSpPr>
        <p:spPr>
          <a:xfrm>
            <a:off x="1983541" y="2468404"/>
            <a:ext cx="1210588" cy="338554"/>
          </a:xfrm>
          <a:prstGeom prst="rect">
            <a:avLst/>
          </a:prstGeom>
          <a:noFill/>
        </p:spPr>
        <p:txBody>
          <a:bodyPr wrap="none" rtlCol="0" anchor="ctr">
            <a:spAutoFit/>
          </a:bodyPr>
          <a:lstStyle/>
          <a:p>
            <a:pPr algn="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能源质量高</a:t>
            </a:r>
          </a:p>
        </p:txBody>
      </p:sp>
      <p:sp>
        <p:nvSpPr>
          <p:cNvPr id="2" name="文本框 20"/>
          <p:cNvSpPr txBox="1"/>
          <p:nvPr/>
        </p:nvSpPr>
        <p:spPr>
          <a:xfrm>
            <a:off x="1505979" y="380700"/>
            <a:ext cx="5469903" cy="58477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光伏发电</a:t>
            </a:r>
            <a:r>
              <a:rPr lang="en-US" altLang="zh-CN"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a:t>
            </a:r>
            <a:r>
              <a:rPr lang="zh-CN" altLang="en-US" sz="3200" b="1" kern="100" dirty="0">
                <a:solidFill>
                  <a:schemeClr val="tx1">
                    <a:lumMod val="65000"/>
                    <a:lumOff val="35000"/>
                  </a:schemeClr>
                </a:solidFill>
                <a:latin typeface="华文新魏" panose="02010800040101010101" pitchFamily="2" charset="-122"/>
                <a:ea typeface="华文新魏" panose="02010800040101010101" pitchFamily="2" charset="-122"/>
                <a:cs typeface="Times New Roman" panose="02020603050405020304" pitchFamily="18" charset="0"/>
              </a:rPr>
              <a:t>特点</a:t>
            </a:r>
          </a:p>
        </p:txBody>
      </p:sp>
      <p:sp>
        <p:nvSpPr>
          <p:cNvPr id="3" name="平行四边形 2"/>
          <p:cNvSpPr/>
          <p:nvPr/>
        </p:nvSpPr>
        <p:spPr>
          <a:xfrm>
            <a:off x="839788" y="965475"/>
            <a:ext cx="4636884" cy="178213"/>
          </a:xfrm>
          <a:prstGeom prst="parallelogram">
            <a:avLst>
              <a:gd name="adj" fmla="val 63581"/>
            </a:avLst>
          </a:prstGeom>
          <a:gradFill flip="none" rotWithShape="1">
            <a:gsLst>
              <a:gs pos="7000">
                <a:schemeClr val="accent1">
                  <a:alpha val="0"/>
                </a:schemeClr>
              </a:gs>
              <a:gs pos="28000">
                <a:schemeClr val="accent1">
                  <a:alpha val="76000"/>
                </a:schemeClr>
              </a:gs>
              <a:gs pos="87000">
                <a:schemeClr val="accent1"/>
              </a:gs>
            </a:gsLst>
            <a:lin ang="0" scaled="1"/>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4" name="椭圆 3"/>
          <p:cNvSpPr/>
          <p:nvPr/>
        </p:nvSpPr>
        <p:spPr>
          <a:xfrm rot="19800000">
            <a:off x="873805" y="328556"/>
            <a:ext cx="522759" cy="1088304"/>
          </a:xfrm>
          <a:prstGeom prst="ellipse">
            <a:avLst/>
          </a:prstGeom>
          <a:noFill/>
          <a:ln w="25400">
            <a:gradFill flip="none" rotWithShape="1">
              <a:gsLst>
                <a:gs pos="16000">
                  <a:schemeClr val="accent1">
                    <a:alpha val="0"/>
                  </a:schemeClr>
                </a:gs>
                <a:gs pos="100000">
                  <a:schemeClr val="accent1">
                    <a:lumMod val="60000"/>
                    <a:lumOff val="40000"/>
                  </a:schemeClr>
                </a:gs>
                <a:gs pos="74000">
                  <a:schemeClr val="accent1"/>
                </a:gs>
              </a:gsLst>
              <a:lin ang="11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微软雅黑" panose="020B0503020204020204" pitchFamily="34" charset="-122"/>
              <a:ea typeface="微软雅黑" panose="020B0503020204020204" pitchFamily="34" charset="-122"/>
            </a:endParaRPr>
          </a:p>
        </p:txBody>
      </p:sp>
      <p:sp>
        <p:nvSpPr>
          <p:cNvPr id="65" name="任意多边形: 形状 64"/>
          <p:cNvSpPr/>
          <p:nvPr/>
        </p:nvSpPr>
        <p:spPr>
          <a:xfrm>
            <a:off x="4542723" y="4839141"/>
            <a:ext cx="3106552" cy="2018859"/>
          </a:xfrm>
          <a:custGeom>
            <a:avLst/>
            <a:gdLst>
              <a:gd name="connsiteX0" fmla="*/ 1553276 w 3106552"/>
              <a:gd name="connsiteY0" fmla="*/ 0 h 2018859"/>
              <a:gd name="connsiteX1" fmla="*/ 3106552 w 3106552"/>
              <a:gd name="connsiteY1" fmla="*/ 1553276 h 2018859"/>
              <a:gd name="connsiteX2" fmla="*/ 3036720 w 3106552"/>
              <a:gd name="connsiteY2" fmla="*/ 2015173 h 2018859"/>
              <a:gd name="connsiteX3" fmla="*/ 3035371 w 3106552"/>
              <a:gd name="connsiteY3" fmla="*/ 2018859 h 2018859"/>
              <a:gd name="connsiteX4" fmla="*/ 71182 w 3106552"/>
              <a:gd name="connsiteY4" fmla="*/ 2018859 h 2018859"/>
              <a:gd name="connsiteX5" fmla="*/ 69833 w 3106552"/>
              <a:gd name="connsiteY5" fmla="*/ 2015173 h 2018859"/>
              <a:gd name="connsiteX6" fmla="*/ 0 w 3106552"/>
              <a:gd name="connsiteY6" fmla="*/ 1553276 h 2018859"/>
              <a:gd name="connsiteX7" fmla="*/ 1553276 w 3106552"/>
              <a:gd name="connsiteY7" fmla="*/ 0 h 2018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06552" h="2018859">
                <a:moveTo>
                  <a:pt x="1553276" y="0"/>
                </a:moveTo>
                <a:cubicBezTo>
                  <a:pt x="2411127" y="0"/>
                  <a:pt x="3106552" y="695425"/>
                  <a:pt x="3106552" y="1553276"/>
                </a:cubicBezTo>
                <a:cubicBezTo>
                  <a:pt x="3106552" y="1714123"/>
                  <a:pt x="3082104" y="1869260"/>
                  <a:pt x="3036720" y="2015173"/>
                </a:cubicBezTo>
                <a:lnTo>
                  <a:pt x="3035371" y="2018859"/>
                </a:lnTo>
                <a:lnTo>
                  <a:pt x="71182" y="2018859"/>
                </a:lnTo>
                <a:lnTo>
                  <a:pt x="69833" y="2015173"/>
                </a:lnTo>
                <a:cubicBezTo>
                  <a:pt x="24449" y="1869260"/>
                  <a:pt x="0" y="1714123"/>
                  <a:pt x="0" y="1553276"/>
                </a:cubicBezTo>
                <a:cubicBezTo>
                  <a:pt x="0" y="695425"/>
                  <a:pt x="695425" y="0"/>
                  <a:pt x="1553276" y="0"/>
                </a:cubicBezTo>
                <a:close/>
              </a:path>
            </a:pathLst>
          </a:custGeom>
          <a:gradFill>
            <a:gsLst>
              <a:gs pos="100000">
                <a:schemeClr val="accent1"/>
              </a:gs>
              <a:gs pos="0">
                <a:schemeClr val="accent1">
                  <a:lumMod val="60000"/>
                  <a:lumOff val="40000"/>
                </a:schemeClr>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63" name="任意多边形: 形状 62"/>
          <p:cNvSpPr/>
          <p:nvPr/>
        </p:nvSpPr>
        <p:spPr>
          <a:xfrm>
            <a:off x="4351783" y="4648202"/>
            <a:ext cx="3488434" cy="2209799"/>
          </a:xfrm>
          <a:custGeom>
            <a:avLst/>
            <a:gdLst>
              <a:gd name="connsiteX0" fmla="*/ 1744217 w 3488434"/>
              <a:gd name="connsiteY0" fmla="*/ 0 h 2209799"/>
              <a:gd name="connsiteX1" fmla="*/ 3488434 w 3488434"/>
              <a:gd name="connsiteY1" fmla="*/ 1744216 h 2209799"/>
              <a:gd name="connsiteX2" fmla="*/ 3452998 w 3488434"/>
              <a:gd name="connsiteY2" fmla="*/ 2095737 h 2209799"/>
              <a:gd name="connsiteX3" fmla="*/ 3423669 w 3488434"/>
              <a:gd name="connsiteY3" fmla="*/ 2209799 h 2209799"/>
              <a:gd name="connsiteX4" fmla="*/ 64765 w 3488434"/>
              <a:gd name="connsiteY4" fmla="*/ 2209799 h 2209799"/>
              <a:gd name="connsiteX5" fmla="*/ 35437 w 3488434"/>
              <a:gd name="connsiteY5" fmla="*/ 2095737 h 2209799"/>
              <a:gd name="connsiteX6" fmla="*/ 0 w 3488434"/>
              <a:gd name="connsiteY6" fmla="*/ 1744216 h 2209799"/>
              <a:gd name="connsiteX7" fmla="*/ 1744217 w 3488434"/>
              <a:gd name="connsiteY7" fmla="*/ 0 h 2209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8434" h="2209799">
                <a:moveTo>
                  <a:pt x="1744217" y="0"/>
                </a:moveTo>
                <a:cubicBezTo>
                  <a:pt x="2707521" y="0"/>
                  <a:pt x="3488434" y="780912"/>
                  <a:pt x="3488434" y="1744216"/>
                </a:cubicBezTo>
                <a:cubicBezTo>
                  <a:pt x="3488434" y="1864629"/>
                  <a:pt x="3476232" y="1982192"/>
                  <a:pt x="3452998" y="2095737"/>
                </a:cubicBezTo>
                <a:lnTo>
                  <a:pt x="3423669" y="2209799"/>
                </a:lnTo>
                <a:lnTo>
                  <a:pt x="64765" y="2209799"/>
                </a:lnTo>
                <a:lnTo>
                  <a:pt x="35437" y="2095737"/>
                </a:lnTo>
                <a:cubicBezTo>
                  <a:pt x="12202" y="1982192"/>
                  <a:pt x="0" y="1864629"/>
                  <a:pt x="0" y="1744216"/>
                </a:cubicBezTo>
                <a:cubicBezTo>
                  <a:pt x="0" y="780912"/>
                  <a:pt x="780913" y="0"/>
                  <a:pt x="1744217" y="0"/>
                </a:cubicBezTo>
                <a:close/>
              </a:path>
            </a:pathLst>
          </a:custGeom>
          <a:noFill/>
          <a:ln w="22225">
            <a:solidFill>
              <a:schemeClr val="accent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61" name="任意多边形: 形状 60"/>
          <p:cNvSpPr/>
          <p:nvPr/>
        </p:nvSpPr>
        <p:spPr>
          <a:xfrm>
            <a:off x="3173352" y="3469772"/>
            <a:ext cx="5845296" cy="3388229"/>
          </a:xfrm>
          <a:custGeom>
            <a:avLst/>
            <a:gdLst>
              <a:gd name="connsiteX0" fmla="*/ 2922648 w 5845296"/>
              <a:gd name="connsiteY0" fmla="*/ 0 h 3388229"/>
              <a:gd name="connsiteX1" fmla="*/ 5845296 w 5845296"/>
              <a:gd name="connsiteY1" fmla="*/ 2922646 h 3388229"/>
              <a:gd name="connsiteX2" fmla="*/ 5830207 w 5845296"/>
              <a:gd name="connsiteY2" fmla="*/ 3221470 h 3388229"/>
              <a:gd name="connsiteX3" fmla="*/ 5804756 w 5845296"/>
              <a:gd name="connsiteY3" fmla="*/ 3388229 h 3388229"/>
              <a:gd name="connsiteX4" fmla="*/ 40540 w 5845296"/>
              <a:gd name="connsiteY4" fmla="*/ 3388229 h 3388229"/>
              <a:gd name="connsiteX5" fmla="*/ 15090 w 5845296"/>
              <a:gd name="connsiteY5" fmla="*/ 3221470 h 3388229"/>
              <a:gd name="connsiteX6" fmla="*/ 0 w 5845296"/>
              <a:gd name="connsiteY6" fmla="*/ 2922646 h 3388229"/>
              <a:gd name="connsiteX7" fmla="*/ 2922648 w 5845296"/>
              <a:gd name="connsiteY7" fmla="*/ 0 h 338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45296" h="3388228">
                <a:moveTo>
                  <a:pt x="2922648" y="0"/>
                </a:moveTo>
                <a:cubicBezTo>
                  <a:pt x="4536782" y="0"/>
                  <a:pt x="5845296" y="1308513"/>
                  <a:pt x="5845296" y="2922646"/>
                </a:cubicBezTo>
                <a:cubicBezTo>
                  <a:pt x="5845296" y="3023530"/>
                  <a:pt x="5840185" y="3123219"/>
                  <a:pt x="5830207" y="3221470"/>
                </a:cubicBezTo>
                <a:lnTo>
                  <a:pt x="5804756" y="3388229"/>
                </a:lnTo>
                <a:lnTo>
                  <a:pt x="40540" y="3388229"/>
                </a:lnTo>
                <a:lnTo>
                  <a:pt x="15090" y="3221470"/>
                </a:lnTo>
                <a:cubicBezTo>
                  <a:pt x="5112" y="3123219"/>
                  <a:pt x="0" y="3023530"/>
                  <a:pt x="0" y="2922646"/>
                </a:cubicBezTo>
                <a:cubicBezTo>
                  <a:pt x="0" y="1308513"/>
                  <a:pt x="1308514" y="0"/>
                  <a:pt x="2922648" y="0"/>
                </a:cubicBezTo>
                <a:close/>
              </a:path>
            </a:pathLst>
          </a:custGeom>
          <a:noFill/>
          <a:ln w="15875">
            <a:solidFill>
              <a:schemeClr val="accent1">
                <a:lumMod val="60000"/>
                <a:lumOff val="40000"/>
              </a:schemeClr>
            </a:solidFill>
            <a:prstDash val="sysDot"/>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sp>
        <p:nvSpPr>
          <p:cNvPr id="59" name="任意多边形: 形状 58"/>
          <p:cNvSpPr/>
          <p:nvPr/>
        </p:nvSpPr>
        <p:spPr>
          <a:xfrm>
            <a:off x="1787760" y="2084180"/>
            <a:ext cx="8616480" cy="4773820"/>
          </a:xfrm>
          <a:custGeom>
            <a:avLst/>
            <a:gdLst>
              <a:gd name="connsiteX0" fmla="*/ 4308240 w 8616480"/>
              <a:gd name="connsiteY0" fmla="*/ 0 h 4773820"/>
              <a:gd name="connsiteX1" fmla="*/ 8616480 w 8616480"/>
              <a:gd name="connsiteY1" fmla="*/ 4308237 h 4773820"/>
              <a:gd name="connsiteX2" fmla="*/ 8594237 w 8616480"/>
              <a:gd name="connsiteY2" fmla="*/ 4748730 h 4773820"/>
              <a:gd name="connsiteX3" fmla="*/ 8591049 w 8616480"/>
              <a:gd name="connsiteY3" fmla="*/ 4773820 h 4773820"/>
              <a:gd name="connsiteX4" fmla="*/ 25432 w 8616480"/>
              <a:gd name="connsiteY4" fmla="*/ 4773820 h 4773820"/>
              <a:gd name="connsiteX5" fmla="*/ 22243 w 8616480"/>
              <a:gd name="connsiteY5" fmla="*/ 4748730 h 4773820"/>
              <a:gd name="connsiteX6" fmla="*/ 0 w 8616480"/>
              <a:gd name="connsiteY6" fmla="*/ 4308237 h 4773820"/>
              <a:gd name="connsiteX7" fmla="*/ 4308240 w 8616480"/>
              <a:gd name="connsiteY7" fmla="*/ 0 h 4773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16480" h="4773820">
                <a:moveTo>
                  <a:pt x="4308240" y="0"/>
                </a:moveTo>
                <a:cubicBezTo>
                  <a:pt x="6687615" y="0"/>
                  <a:pt x="8616480" y="1928863"/>
                  <a:pt x="8616480" y="4308237"/>
                </a:cubicBezTo>
                <a:cubicBezTo>
                  <a:pt x="8616480" y="4456948"/>
                  <a:pt x="8608945" y="4603899"/>
                  <a:pt x="8594237" y="4748730"/>
                </a:cubicBezTo>
                <a:lnTo>
                  <a:pt x="8591049" y="4773820"/>
                </a:lnTo>
                <a:lnTo>
                  <a:pt x="25432" y="4773820"/>
                </a:lnTo>
                <a:lnTo>
                  <a:pt x="22243" y="4748730"/>
                </a:lnTo>
                <a:cubicBezTo>
                  <a:pt x="7535" y="4603899"/>
                  <a:pt x="0" y="4456948"/>
                  <a:pt x="0" y="4308237"/>
                </a:cubicBezTo>
                <a:cubicBezTo>
                  <a:pt x="0" y="1928863"/>
                  <a:pt x="1928865" y="0"/>
                  <a:pt x="4308240" y="0"/>
                </a:cubicBezTo>
                <a:close/>
              </a:path>
            </a:pathLst>
          </a:custGeom>
          <a:noFill/>
          <a:ln w="9525">
            <a:solidFill>
              <a:schemeClr val="accent1">
                <a:lumMod val="60000"/>
                <a:lumOff val="40000"/>
              </a:schemeClr>
            </a:solidFill>
            <a:prstDash val="solid"/>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微软雅黑" panose="020B0503020204020204" pitchFamily="34" charset="-122"/>
              <a:ea typeface="微软雅黑" panose="020B0503020204020204" pitchFamily="34" charset="-122"/>
            </a:endParaRPr>
          </a:p>
        </p:txBody>
      </p:sp>
      <p:grpSp>
        <p:nvGrpSpPr>
          <p:cNvPr id="67" name="组合 66"/>
          <p:cNvGrpSpPr/>
          <p:nvPr/>
        </p:nvGrpSpPr>
        <p:grpSpPr>
          <a:xfrm>
            <a:off x="3415008" y="3994751"/>
            <a:ext cx="914400" cy="914400"/>
            <a:chOff x="3352887" y="4064761"/>
            <a:chExt cx="914400" cy="914400"/>
          </a:xfrm>
        </p:grpSpPr>
        <p:sp>
          <p:nvSpPr>
            <p:cNvPr id="30" name="椭圆 29"/>
            <p:cNvSpPr/>
            <p:nvPr/>
          </p:nvSpPr>
          <p:spPr>
            <a:xfrm>
              <a:off x="3352887" y="406476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8" name="文本框 37"/>
            <p:cNvSpPr txBox="1"/>
            <p:nvPr/>
          </p:nvSpPr>
          <p:spPr>
            <a:xfrm>
              <a:off x="3581499" y="433729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862592" y="3994751"/>
            <a:ext cx="914400" cy="914400"/>
            <a:chOff x="7800471" y="3924741"/>
            <a:chExt cx="914400" cy="914400"/>
          </a:xfrm>
        </p:grpSpPr>
        <p:sp>
          <p:nvSpPr>
            <p:cNvPr id="29" name="椭圆 28"/>
            <p:cNvSpPr/>
            <p:nvPr/>
          </p:nvSpPr>
          <p:spPr>
            <a:xfrm>
              <a:off x="7800471" y="392474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9" name="文本框 38"/>
            <p:cNvSpPr txBox="1"/>
            <p:nvPr/>
          </p:nvSpPr>
          <p:spPr>
            <a:xfrm>
              <a:off x="8029083" y="419727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638800" y="3110554"/>
            <a:ext cx="914400" cy="914400"/>
            <a:chOff x="5500479" y="3110554"/>
            <a:chExt cx="914400" cy="914400"/>
          </a:xfrm>
        </p:grpSpPr>
        <p:sp>
          <p:nvSpPr>
            <p:cNvPr id="28" name="椭圆 27"/>
            <p:cNvSpPr/>
            <p:nvPr/>
          </p:nvSpPr>
          <p:spPr>
            <a:xfrm>
              <a:off x="5500479" y="3110554"/>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0" name="文本框 39"/>
            <p:cNvSpPr txBox="1"/>
            <p:nvPr/>
          </p:nvSpPr>
          <p:spPr>
            <a:xfrm>
              <a:off x="5729091" y="3383088"/>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7731765" y="2180441"/>
            <a:ext cx="914400" cy="914400"/>
            <a:chOff x="7580821" y="2170462"/>
            <a:chExt cx="914400" cy="914400"/>
          </a:xfrm>
        </p:grpSpPr>
        <p:sp>
          <p:nvSpPr>
            <p:cNvPr id="31" name="椭圆 30"/>
            <p:cNvSpPr/>
            <p:nvPr/>
          </p:nvSpPr>
          <p:spPr>
            <a:xfrm>
              <a:off x="7580821" y="2170462"/>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7809433" y="2442996"/>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06</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545836" y="2180441"/>
            <a:ext cx="914400" cy="914400"/>
            <a:chOff x="3394892" y="2190421"/>
            <a:chExt cx="914400" cy="914400"/>
          </a:xfrm>
        </p:grpSpPr>
        <p:sp>
          <p:nvSpPr>
            <p:cNvPr id="35" name="椭圆 34"/>
            <p:cNvSpPr/>
            <p:nvPr/>
          </p:nvSpPr>
          <p:spPr>
            <a:xfrm>
              <a:off x="3394892" y="2190421"/>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2" name="文本框 41"/>
            <p:cNvSpPr txBox="1"/>
            <p:nvPr/>
          </p:nvSpPr>
          <p:spPr>
            <a:xfrm>
              <a:off x="3623504" y="2462955"/>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409280" y="4984771"/>
            <a:ext cx="914400" cy="914400"/>
            <a:chOff x="1371189" y="5007636"/>
            <a:chExt cx="914400" cy="914400"/>
          </a:xfrm>
        </p:grpSpPr>
        <p:sp>
          <p:nvSpPr>
            <p:cNvPr id="33" name="椭圆 32"/>
            <p:cNvSpPr/>
            <p:nvPr/>
          </p:nvSpPr>
          <p:spPr>
            <a:xfrm>
              <a:off x="1371189" y="5007636"/>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3" name="文本框 42"/>
            <p:cNvSpPr txBox="1"/>
            <p:nvPr/>
          </p:nvSpPr>
          <p:spPr>
            <a:xfrm>
              <a:off x="1599801" y="5280170"/>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9868321" y="4984771"/>
            <a:ext cx="914400" cy="914400"/>
            <a:chOff x="9830230" y="4961906"/>
            <a:chExt cx="914400" cy="914400"/>
          </a:xfrm>
        </p:grpSpPr>
        <p:sp>
          <p:nvSpPr>
            <p:cNvPr id="36" name="椭圆 35"/>
            <p:cNvSpPr/>
            <p:nvPr/>
          </p:nvSpPr>
          <p:spPr>
            <a:xfrm>
              <a:off x="9830230" y="4961906"/>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44" name="文本框 43"/>
            <p:cNvSpPr txBox="1"/>
            <p:nvPr/>
          </p:nvSpPr>
          <p:spPr>
            <a:xfrm>
              <a:off x="10058842" y="5234440"/>
              <a:ext cx="457176"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07</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7" name="文本框 6"/>
          <p:cNvSpPr txBox="1"/>
          <p:nvPr/>
        </p:nvSpPr>
        <p:spPr>
          <a:xfrm>
            <a:off x="5439409" y="5649502"/>
            <a:ext cx="1313180"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优点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5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nodeType="afterGroup">
                            <p:stCondLst>
                              <p:cond delay="3000"/>
                            </p:stCondLst>
                            <p:childTnLst>
                              <p:par>
                                <p:cTn id="29" presetID="10" presetClass="entr" presetSubtype="0" dur="500"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Effect transition="in" filter="fade">
                                      <p:cBhvr>
                                        <p:cTn id="31" dur="500"/>
                                        <p:tgtEl>
                                          <p:spTgt spid="67"/>
                                        </p:tgtEl>
                                      </p:cBhvr>
                                    </p:animEffect>
                                  </p:childTnLst>
                                </p:cTn>
                              </p:par>
                            </p:childTnLst>
                          </p:cTn>
                        </p:par>
                        <p:par>
                          <p:cTn id="32" fill="hold" nodeType="afterGroup">
                            <p:stCondLst>
                              <p:cond delay="3500"/>
                            </p:stCondLst>
                            <p:childTnLst>
                              <p:par>
                                <p:cTn id="33" presetID="10" presetClass="entr" presetSubtype="0" dur="50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nodeType="afterGroup">
                            <p:stCondLst>
                              <p:cond delay="4000"/>
                            </p:stCondLst>
                            <p:childTnLst>
                              <p:par>
                                <p:cTn id="37" presetID="10" presetClass="entr" presetSubtype="0" dur="500" fill="hold"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childTnLst>
                          </p:cTn>
                        </p:par>
                        <p:par>
                          <p:cTn id="40" fill="hold" nodeType="afterGroup">
                            <p:stCondLst>
                              <p:cond delay="4500"/>
                            </p:stCondLst>
                            <p:childTnLst>
                              <p:par>
                                <p:cTn id="41" presetID="10" presetClass="entr" presetSubtype="0" dur="50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nodeType="afterGroup">
                            <p:stCondLst>
                              <p:cond delay="5000"/>
                            </p:stCondLst>
                            <p:childTnLst>
                              <p:par>
                                <p:cTn id="45" presetID="10" presetClass="entr" presetSubtype="0" dur="500" fill="hold"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fade">
                                      <p:cBhvr>
                                        <p:cTn id="47" dur="500"/>
                                        <p:tgtEl>
                                          <p:spTgt spid="71"/>
                                        </p:tgtEl>
                                      </p:cBhvr>
                                    </p:animEffect>
                                  </p:childTnLst>
                                </p:cTn>
                              </p:par>
                            </p:childTnLst>
                          </p:cTn>
                        </p:par>
                        <p:par>
                          <p:cTn id="48" fill="hold" nodeType="afterGroup">
                            <p:stCondLst>
                              <p:cond delay="5500"/>
                            </p:stCondLst>
                            <p:childTnLst>
                              <p:par>
                                <p:cTn id="49" presetID="10" presetClass="entr" presetSubtype="0" dur="50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nodeType="afterGroup">
                            <p:stCondLst>
                              <p:cond delay="6000"/>
                            </p:stCondLst>
                            <p:childTnLst>
                              <p:par>
                                <p:cTn id="53" presetID="10" presetClass="entr" presetSubtype="0" dur="50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fade">
                                      <p:cBhvr>
                                        <p:cTn id="55" dur="500"/>
                                        <p:tgtEl>
                                          <p:spTgt spid="59"/>
                                        </p:tgtEl>
                                      </p:cBhvr>
                                    </p:animEffect>
                                  </p:childTnLst>
                                </p:cTn>
                              </p:par>
                            </p:childTnLst>
                          </p:cTn>
                        </p:par>
                        <p:par>
                          <p:cTn id="56" fill="hold" nodeType="afterGroup">
                            <p:stCondLst>
                              <p:cond delay="6500"/>
                            </p:stCondLst>
                            <p:childTnLst>
                              <p:par>
                                <p:cTn id="57" presetID="10" presetClass="entr" presetSubtype="0" dur="500" fill="hold"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fade">
                                      <p:cBhvr>
                                        <p:cTn id="59" dur="500"/>
                                        <p:tgtEl>
                                          <p:spTgt spid="66"/>
                                        </p:tgtEl>
                                      </p:cBhvr>
                                    </p:animEffect>
                                  </p:childTnLst>
                                </p:cTn>
                              </p:par>
                            </p:childTnLst>
                          </p:cTn>
                        </p:par>
                        <p:par>
                          <p:cTn id="60" fill="hold" nodeType="afterGroup">
                            <p:stCondLst>
                              <p:cond delay="7000"/>
                            </p:stCondLst>
                            <p:childTnLst>
                              <p:par>
                                <p:cTn id="61" presetID="10" presetClass="entr" presetSubtype="0" dur="50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childTnLst>
                                </p:cTn>
                              </p:par>
                            </p:childTnLst>
                          </p:cTn>
                        </p:par>
                        <p:par>
                          <p:cTn id="64" fill="hold" nodeType="afterGroup">
                            <p:stCondLst>
                              <p:cond delay="7500"/>
                            </p:stCondLst>
                            <p:childTnLst>
                              <p:par>
                                <p:cTn id="65" presetID="10" presetClass="entr" presetSubtype="0" dur="500" fill="hold" nodeType="after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500"/>
                                        <p:tgtEl>
                                          <p:spTgt spid="68"/>
                                        </p:tgtEl>
                                      </p:cBhvr>
                                    </p:animEffect>
                                  </p:childTnLst>
                                </p:cTn>
                              </p:par>
                            </p:childTnLst>
                          </p:cTn>
                        </p:par>
                        <p:par>
                          <p:cTn id="68" fill="hold" nodeType="afterGroup">
                            <p:stCondLst>
                              <p:cond delay="8000"/>
                            </p:stCondLst>
                            <p:childTnLst>
                              <p:par>
                                <p:cTn id="69" presetID="10" presetClass="entr" presetSubtype="0" dur="500"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par>
                          <p:cTn id="72" fill="hold" nodeType="afterGroup">
                            <p:stCondLst>
                              <p:cond delay="8500"/>
                            </p:stCondLst>
                            <p:childTnLst>
                              <p:par>
                                <p:cTn id="73" presetID="10" presetClass="entr" presetSubtype="0" dur="500" fill="hold" nodeType="afterEffect">
                                  <p:stCondLst>
                                    <p:cond delay="0"/>
                                  </p:stCondLst>
                                  <p:childTnLst>
                                    <p:set>
                                      <p:cBhvr>
                                        <p:cTn id="74" dur="1" fill="hold">
                                          <p:stCondLst>
                                            <p:cond delay="0"/>
                                          </p:stCondLst>
                                        </p:cTn>
                                        <p:tgtEl>
                                          <p:spTgt spid="70"/>
                                        </p:tgtEl>
                                        <p:attrNameLst>
                                          <p:attrName>style.visibility</p:attrName>
                                        </p:attrNameLst>
                                      </p:cBhvr>
                                      <p:to>
                                        <p:strVal val="visible"/>
                                      </p:to>
                                    </p:set>
                                    <p:animEffect transition="in" filter="fade">
                                      <p:cBhvr>
                                        <p:cTn id="75" dur="500"/>
                                        <p:tgtEl>
                                          <p:spTgt spid="70"/>
                                        </p:tgtEl>
                                      </p:cBhvr>
                                    </p:animEffect>
                                  </p:childTnLst>
                                </p:cTn>
                              </p:par>
                            </p:childTnLst>
                          </p:cTn>
                        </p:par>
                        <p:par>
                          <p:cTn id="76" fill="hold" nodeType="afterGroup">
                            <p:stCondLst>
                              <p:cond delay="9000"/>
                            </p:stCondLst>
                            <p:childTnLst>
                              <p:par>
                                <p:cTn id="77" presetID="10" presetClass="entr" presetSubtype="0" dur="5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fade">
                                      <p:cBhvr>
                                        <p:cTn id="79" dur="500"/>
                                        <p:tgtEl>
                                          <p:spTgt spid="15"/>
                                        </p:tgtEl>
                                      </p:cBhvr>
                                    </p:animEffect>
                                  </p:childTnLst>
                                </p:cTn>
                              </p:par>
                            </p:childTnLst>
                          </p:cTn>
                        </p:par>
                        <p:par>
                          <p:cTn id="80" fill="hold" nodeType="afterGroup">
                            <p:stCondLst>
                              <p:cond delay="9500"/>
                            </p:stCondLst>
                            <p:childTnLst>
                              <p:par>
                                <p:cTn id="81" presetID="10" presetClass="entr" presetSubtype="0" dur="500" fill="hold"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fade">
                                      <p:cBhvr>
                                        <p:cTn id="83" dur="500"/>
                                        <p:tgtEl>
                                          <p:spTgt spid="72"/>
                                        </p:tgtEl>
                                      </p:cBhvr>
                                    </p:animEffect>
                                  </p:childTnLst>
                                </p:cTn>
                              </p:par>
                            </p:childTnLst>
                          </p:cTn>
                        </p:par>
                        <p:par>
                          <p:cTn id="84" fill="hold" nodeType="afterGroup">
                            <p:stCondLst>
                              <p:cond delay="10000"/>
                            </p:stCondLst>
                            <p:childTnLst>
                              <p:par>
                                <p:cTn id="85" presetID="10" presetClass="entr" presetSubtype="0" dur="500" fill="hold" grpId="0" nodeType="after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P spid="16" grpId="0"/>
      <p:bldP spid="17" grpId="0"/>
      <p:bldP spid="13" grpId="0"/>
      <p:bldP spid="48" grpId="0"/>
      <p:bldP spid="15" grpId="0"/>
      <p:bldP spid="49" grpId="0"/>
      <p:bldP spid="2" grpId="0"/>
      <p:bldP spid="65" grpId="0" animBg="1"/>
      <p:bldP spid="63" grpId="0" animBg="1"/>
      <p:bldP spid="61" grpId="0" animBg="1"/>
      <p:bldP spid="59" grpId="0" animBg="1"/>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 name="KSO_WPP_MARK_KEY" val="124d59df-5433-4269-8fc0-2e8cdd587c53"/>
</p:tagLst>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44546A"/>
      </a:dk2>
      <a:lt2>
        <a:srgbClr val="E7E6E6"/>
      </a:lt2>
      <a:accent1>
        <a:srgbClr val="3A547D"/>
      </a:accent1>
      <a:accent2>
        <a:srgbClr val="454547"/>
      </a:accent2>
      <a:accent3>
        <a:srgbClr val="A5A5A5"/>
      </a:accent3>
      <a:accent4>
        <a:srgbClr val="FFC000"/>
      </a:accent4>
      <a:accent5>
        <a:srgbClr val="5B9BD5"/>
      </a:accent5>
      <a:accent6>
        <a:srgbClr val="70AD47"/>
      </a:accent6>
      <a:hlink>
        <a:srgbClr val="0563C1"/>
      </a:hlink>
      <a:folHlink>
        <a:srgbClr val="954F72"/>
      </a:folHlink>
    </a:clrScheme>
    <a:fontScheme name="自定义 5">
      <a:majorFont>
        <a:latin typeface="思源黑体 CN Heavy"/>
        <a:ea typeface="思源黑体 CN Heavy"/>
        <a:cs typeface="Arial"/>
      </a:majorFont>
      <a:minorFont>
        <a:latin typeface="思源黑体 CN Bold"/>
        <a:ea typeface="思源黑体 CN Bold"/>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6</TotalTime>
  <Words>2325</Words>
  <Application>Microsoft Office PowerPoint</Application>
  <PresentationFormat>宽屏</PresentationFormat>
  <Paragraphs>257</Paragraphs>
  <Slides>31</Slides>
  <Notes>5</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31</vt:i4>
      </vt:variant>
    </vt:vector>
  </HeadingPairs>
  <TitlesOfParts>
    <vt:vector size="44" baseType="lpstr">
      <vt:lpstr>Meiryo</vt:lpstr>
      <vt:lpstr>华文新魏</vt:lpstr>
      <vt:lpstr>思源黑体 CN Bold</vt:lpstr>
      <vt:lpstr>宋体</vt:lpstr>
      <vt:lpstr>微软雅黑</vt:lpstr>
      <vt:lpstr>Arial</vt:lpstr>
      <vt:lpstr>Calibri</vt:lpstr>
      <vt:lpstr>Calibri Light</vt:lpstr>
      <vt:lpstr>Times New Roman</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16</cp:revision>
  <dcterms:created xsi:type="dcterms:W3CDTF">2023-09-09T06:30:00Z</dcterms:created>
  <dcterms:modified xsi:type="dcterms:W3CDTF">2024-11-09T06:09:43Z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BEC9F7758F2D41409F9B9045E02078D7_12</vt:lpwstr>
  </property>
  <property fmtid="{D5CDD505-2E9C-101B-9397-08002B2CF9AE}" pid="3" name="KSOProductBuildVer">
    <vt:lpwstr>2052-12.1.0.18276</vt:lpwstr>
  </property>
</Properties>
</file>