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1.xml" ContentType="application/vnd.openxmlformats-officedocument.presentationml.notesSlide+xml"/>
  <Override PartName="/ppt/tags/tag2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5.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6.xml" ContentType="application/vnd.openxmlformats-officedocument.presentationml.tags+xml"/>
  <Override PartName="/ppt/notesSlides/notesSlide11.xml" ContentType="application/vnd.openxmlformats-officedocument.presentationml.notesSlide+xml"/>
  <Override PartName="/ppt/tags/tag27.xml" ContentType="application/vnd.openxmlformats-officedocument.presentationml.tags+xml"/>
  <Override PartName="/ppt/notesSlides/notesSlide12.xml" ContentType="application/vnd.openxmlformats-officedocument.presentationml.notesSlide+xml"/>
  <Override PartName="/ppt/tags/tag28.xml" ContentType="application/vnd.openxmlformats-officedocument.presentationml.tags+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4" r:id="rId2"/>
    <p:sldMasterId id="2147483656" r:id="rId3"/>
  </p:sldMasterIdLst>
  <p:notesMasterIdLst>
    <p:notesMasterId r:id="rId33"/>
  </p:notesMasterIdLst>
  <p:handoutMasterIdLst>
    <p:handoutMasterId r:id="rId34"/>
  </p:handoutMasterIdLst>
  <p:sldIdLst>
    <p:sldId id="256" r:id="rId4"/>
    <p:sldId id="258" r:id="rId5"/>
    <p:sldId id="257" r:id="rId6"/>
    <p:sldId id="404" r:id="rId7"/>
    <p:sldId id="325" r:id="rId8"/>
    <p:sldId id="411" r:id="rId9"/>
    <p:sldId id="421" r:id="rId10"/>
    <p:sldId id="412" r:id="rId11"/>
    <p:sldId id="413" r:id="rId12"/>
    <p:sldId id="422" r:id="rId13"/>
    <p:sldId id="414" r:id="rId14"/>
    <p:sldId id="415" r:id="rId15"/>
    <p:sldId id="416" r:id="rId16"/>
    <p:sldId id="417" r:id="rId17"/>
    <p:sldId id="358" r:id="rId18"/>
    <p:sldId id="343" r:id="rId19"/>
    <p:sldId id="344" r:id="rId20"/>
    <p:sldId id="348" r:id="rId21"/>
    <p:sldId id="418" r:id="rId22"/>
    <p:sldId id="423" r:id="rId23"/>
    <p:sldId id="365" r:id="rId24"/>
    <p:sldId id="364" r:id="rId25"/>
    <p:sldId id="368" r:id="rId26"/>
    <p:sldId id="424" r:id="rId27"/>
    <p:sldId id="419" r:id="rId28"/>
    <p:sldId id="420" r:id="rId29"/>
    <p:sldId id="375" r:id="rId30"/>
    <p:sldId id="425" r:id="rId31"/>
    <p:sldId id="426" r:id="rId32"/>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368" userDrawn="1">
          <p15:clr>
            <a:srgbClr val="A4A3A4"/>
          </p15:clr>
        </p15:guide>
        <p15:guide id="3" orient="horz" pos="560" userDrawn="1">
          <p15:clr>
            <a:srgbClr val="A4A3A4"/>
          </p15:clr>
        </p15:guide>
        <p15:guide id="4" orient="horz" pos="624" userDrawn="1">
          <p15:clr>
            <a:srgbClr val="A4A3A4"/>
          </p15:clr>
        </p15:guide>
        <p15:guide id="5" orient="horz" pos="4088" userDrawn="1">
          <p15:clr>
            <a:srgbClr val="A4A3A4"/>
          </p15:clr>
        </p15:guide>
        <p15:guide id="6" orient="horz" pos="3992"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showGuides="1">
      <p:cViewPr varScale="1">
        <p:scale>
          <a:sx n="108" d="100"/>
          <a:sy n="108" d="100"/>
        </p:scale>
        <p:origin x="714" y="114"/>
      </p:cViewPr>
      <p:guideLst>
        <p:guide pos="7368"/>
        <p:guide orient="horz" pos="560"/>
        <p:guide orient="horz" pos="624"/>
        <p:guide orient="horz" pos="4088"/>
        <p:guide orient="horz" pos="3992"/>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gs" Target="tags/tag1.xml"/><Relationship Id="rId8" Type="http://schemas.openxmlformats.org/officeDocument/2006/relationships/slide" Target="slides/slide5.xml"/><Relationship Id="rId3"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7.wmf"/><Relationship Id="rId7" Type="http://schemas.openxmlformats.org/officeDocument/2006/relationships/image" Target="../media/image21.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10" Type="http://schemas.openxmlformats.org/officeDocument/2006/relationships/image" Target="../media/image24.wmf"/><Relationship Id="rId4" Type="http://schemas.openxmlformats.org/officeDocument/2006/relationships/image" Target="../media/image18.wmf"/><Relationship Id="rId9"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6.wmf"/><Relationship Id="rId1" Type="http://schemas.openxmlformats.org/officeDocument/2006/relationships/image" Target="../media/image2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2024/11/11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7042675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pitchFamily="34" charset="-122"/>
                <a:ea typeface="微软雅黑" panose="020B0503020204020204" pitchFamily="34" charset="-122"/>
              </a:defRPr>
            </a:lvl1pPr>
          </a:lstStyle>
          <a:p>
            <a:fld id="{7A393688-E89C-439D-A5CD-7D61933AD1C9}" type="datetimeFigureOut">
              <a:rPr lang="zh-CN" altLang="en-US" smtClean="0"/>
              <a:pPr/>
              <a:t>2024/11/11</a:t>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pitchFamily="34" charset="-122"/>
                <a:ea typeface="微软雅黑" panose="020B0503020204020204"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pitchFamily="34" charset="-122"/>
                <a:ea typeface="微软雅黑" panose="020B0503020204020204" pitchFamily="34" charset="-122"/>
              </a:defRPr>
            </a:lvl1pPr>
          </a:lstStyle>
          <a:p>
            <a:fld id="{8E2BC311-5D78-4A47-B905-28D982FA6DC2}" type="slidenum">
              <a:rPr lang="zh-CN" altLang="en-US" smtClean="0"/>
              <a:pPr/>
              <a:t>‹#›</a:t>
            </a:fld>
            <a:endParaRPr lang="zh-CN" altLang="en-US" dirty="0"/>
          </a:p>
        </p:txBody>
      </p:sp>
    </p:spTree>
    <p:extLst>
      <p:ext uri="{BB962C8B-B14F-4D97-AF65-F5344CB8AC3E}">
        <p14:creationId xmlns:p14="http://schemas.microsoft.com/office/powerpoint/2010/main" val="2999976380"/>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1pPr>
    <a:lvl2pPr marL="4572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2pPr>
    <a:lvl3pPr marL="9144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3pPr>
    <a:lvl4pPr marL="13716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4pPr>
    <a:lvl5pPr marL="1828800" algn="l" defTabSz="914400" rtl="0" eaLnBrk="1" latinLnBrk="0" hangingPunct="1">
      <a:defRPr sz="1200" kern="1200">
        <a:solidFill>
          <a:schemeClr val="tx1"/>
        </a:solidFill>
        <a:latin typeface="微软雅黑" panose="020B0503020204020204" pitchFamily="34" charset="-122"/>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896387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sym typeface="+mn-ea"/>
            </a:endParaRPr>
          </a:p>
        </p:txBody>
      </p:sp>
    </p:spTree>
    <p:extLst>
      <p:ext uri="{BB962C8B-B14F-4D97-AF65-F5344CB8AC3E}">
        <p14:creationId xmlns:p14="http://schemas.microsoft.com/office/powerpoint/2010/main" val="38302110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sym typeface="+mn-ea"/>
            </a:endParaRPr>
          </a:p>
        </p:txBody>
      </p:sp>
    </p:spTree>
    <p:extLst>
      <p:ext uri="{BB962C8B-B14F-4D97-AF65-F5344CB8AC3E}">
        <p14:creationId xmlns:p14="http://schemas.microsoft.com/office/powerpoint/2010/main" val="8274129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1" name="幻灯片图像占位符 1"/>
          <p:cNvSpPr>
            <a:spLocks noGrp="1" noRot="1" noChangeAspect="1"/>
          </p:cNvSpPr>
          <p:nvPr>
            <p:ph type="sldImg"/>
          </p:nvPr>
        </p:nvSpPr>
        <p:spPr>
          <a:xfrm>
            <a:off x="381000" y="685800"/>
            <a:ext cx="6096000" cy="3429000"/>
          </a:xfrm>
          <a:prstGeom prst="rect">
            <a:avLst/>
          </a:prstGeom>
          <a:noFill/>
          <a:ln w="12700" cap="flat" cmpd="sng">
            <a:solidFill>
              <a:srgbClr val="000000"/>
            </a:solidFill>
            <a:prstDash val="solid"/>
            <a:headEnd type="none" w="med" len="med"/>
            <a:tailEnd type="none" w="med" len="med"/>
          </a:ln>
        </p:spPr>
      </p:sp>
      <p:sp>
        <p:nvSpPr>
          <p:cNvPr id="4122" name="备注占位符 2"/>
          <p:cNvSpPr>
            <a:spLocks noGrp="1"/>
          </p:cNvSpPr>
          <p:nvPr>
            <p:ph type="body" idx="1"/>
          </p:nvPr>
        </p:nvSpPr>
        <p:spPr>
          <a:xfrm>
            <a:off x="685800" y="4343400"/>
            <a:ext cx="5486400" cy="4114800"/>
          </a:xfrm>
          <a:prstGeom prst="rect">
            <a:avLst/>
          </a:prstGeom>
          <a:noFill/>
          <a:ln w="9525">
            <a:noFill/>
          </a:ln>
        </p:spPr>
        <p:txBody>
          <a:bodyPr wrap="square" lIns="91440" tIns="45720" rIns="91440" bIns="45720" anchor="t" anchorCtr="0"/>
          <a:lstStyle/>
          <a:p>
            <a:pPr marL="0" lvl="0" indent="0" algn="l" defTabSz="914400" rtl="0" eaLnBrk="0" fontAlgn="base" latinLnBrk="0" hangingPunct="0">
              <a:lnSpc>
                <a:spcPct val="100000"/>
              </a:lnSpc>
              <a:spcBef>
                <a:spcPct val="0"/>
              </a:spcBef>
              <a:spcAft>
                <a:spcPct val="0"/>
              </a:spcAft>
              <a:buClrTx/>
              <a:buSzTx/>
            </a:pPr>
            <a:r>
              <a:rPr lang="zh-CN" altLang="en-US">
                <a:sym typeface="+mn-ea"/>
              </a:rPr>
              <a:t>模板来自于： 第一PPT https://www.1ppt.com/</a:t>
            </a:r>
          </a:p>
          <a:p>
            <a:pPr marL="0" lvl="0" indent="0" algn="l" defTabSz="914400" rtl="0" eaLnBrk="0" fontAlgn="base" latinLnBrk="0" hangingPunct="0">
              <a:lnSpc>
                <a:spcPct val="100000"/>
              </a:lnSpc>
              <a:spcBef>
                <a:spcPct val="0"/>
              </a:spcBef>
              <a:spcAft>
                <a:spcPct val="0"/>
              </a:spcAft>
              <a:buClrTx/>
              <a:buSzTx/>
            </a:pPr>
            <a:endParaRPr lang="zh-CN" altLang="en-US">
              <a:sym typeface="+mn-ea"/>
            </a:endParaRPr>
          </a:p>
        </p:txBody>
      </p:sp>
      <p:sp>
        <p:nvSpPr>
          <p:cNvPr id="4123" name="灯片编号占位符 3"/>
          <p:cNvSpPr/>
          <p:nvPr/>
        </p:nvSpPr>
        <p:spPr>
          <a:xfrm>
            <a:off x="3884613" y="8685213"/>
            <a:ext cx="2971800" cy="457200"/>
          </a:xfrm>
          <a:prstGeom prst="rect">
            <a:avLst/>
          </a:prstGeom>
          <a:noFill/>
          <a:ln w="9525">
            <a:noFill/>
          </a:ln>
        </p:spPr>
        <p:txBody>
          <a:bodyPr anchor="b" anchorCtr="0"/>
          <a:lstStyle/>
          <a:p>
            <a:pPr marL="0" lvl="0" indent="0" algn="r" eaLnBrk="1" hangingPunct="1"/>
            <a:r>
              <a:rPr lang="zh-CN" altLang="en-US" sz="1200" dirty="0">
                <a:latin typeface="微软雅黑" panose="020B0503020204020204" pitchFamily="34" charset="-122"/>
                <a:ea typeface="微软雅黑" panose="020B0503020204020204" pitchFamily="34" charset="-122"/>
              </a:rPr>
              <a:t>模板来自于： 第一PPT https://www.1ppt.com/</a:t>
            </a:r>
          </a:p>
          <a:p>
            <a:pPr marL="0" lvl="0" indent="0" algn="r" eaLnBrk="1" hangingPunct="1"/>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839205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10051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sym typeface="+mn-ea"/>
            </a:endParaRPr>
          </a:p>
        </p:txBody>
      </p:sp>
    </p:spTree>
    <p:extLst>
      <p:ext uri="{BB962C8B-B14F-4D97-AF65-F5344CB8AC3E}">
        <p14:creationId xmlns:p14="http://schemas.microsoft.com/office/powerpoint/2010/main" val="41302848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772395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031037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9794237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817267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656448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939545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11941911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F03DDE65-45B5-436D-A3DD-CB06010D0468}" type="datetimeFigureOut">
              <a:rPr lang="zh-CN" altLang="en-US" smtClean="0"/>
              <a:t>2024/11/11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0091DE-E091-4A49-A61D-6984AA165F1D}" type="slidenum">
              <a:rPr lang="zh-CN" altLang="en-US" smtClean="0"/>
              <a:t>‹#›</a:t>
            </a:fld>
            <a:endParaRPr lang="zh-CN" altLang="en-US"/>
          </a:p>
        </p:txBody>
      </p:sp>
    </p:spTree>
  </p:cSld>
  <p:clrMapOvr>
    <a:masterClrMapping/>
  </p:clrMapOvr>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04412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002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535981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63147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5556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497132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86878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1829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F03DDE65-45B5-436D-A3DD-CB06010D0468}" type="datetimeFigureOut">
              <a:rPr lang="zh-CN" altLang="en-US" smtClean="0"/>
              <a:t>2024/11/11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0091DE-E091-4A49-A61D-6984AA165F1D}" type="slidenum">
              <a:rPr lang="zh-CN" altLang="en-US" smtClean="0"/>
              <a:t>‹#›</a:t>
            </a:fld>
            <a:endParaRPr lang="zh-CN" altLang="en-US"/>
          </a:p>
        </p:txBody>
      </p:sp>
    </p:spTree>
  </p:cSld>
  <p:clrMapOvr>
    <a:masterClrMapping/>
  </p:clrMapOvr>
  <p:transition/>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F03DDE65-45B5-436D-A3DD-CB06010D0468}" type="datetimeFigureOut">
              <a:rPr lang="zh-CN" altLang="en-US" smtClean="0"/>
              <a:t>2024/11/11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50091DE-E091-4A49-A61D-6984AA165F1D}" type="slidenum">
              <a:rPr lang="zh-CN" altLang="en-US" smtClean="0"/>
              <a:t>‹#›</a:t>
            </a:fld>
            <a:endParaRPr lang="zh-CN" altLang="en-US"/>
          </a:p>
        </p:txBody>
      </p:sp>
    </p:spTree>
  </p:cSld>
  <p:clrMapOvr>
    <a:masterClrMapping/>
  </p:clrMapOvr>
  <p:transition/>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D66BDE2A-67F9-4F08-A06E-93B8A8E9714E}" type="datetimeFigureOut">
              <a:rPr lang="zh-CN" altLang="en-US" smtClean="0"/>
              <a:t>2024/11/11</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panose="05000000000000000000"/>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panose="05000000000000000000"/>
              </a:defRPr>
            </a:lvl9pPr>
          </a:lstStyle>
          <a:p>
            <a:r>
              <a:rPr lang="zh-CN" altLang="en-US"/>
              <a:t>单击此处编辑母版标题样式</a:t>
            </a:r>
          </a:p>
        </p:txBody>
      </p:sp>
      <p:sp>
        <p:nvSpPr>
          <p:cNvPr id="8" name="文本占位符 2"/>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panose="05000000000000000000"/>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panose="05000000000000000000"/>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panose="05000000000000000000"/>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dirty="0">
                <a:ea typeface="微软雅黑" panose="020B0503020204020204" pitchFamily="34" charset="-122"/>
              </a:rPr>
              <a:t>单击此处编辑母版文本样式</a:t>
            </a:r>
          </a:p>
        </p:txBody>
      </p:sp>
      <p:sp>
        <p:nvSpPr>
          <p:cNvPr id="9" name="内容占位符 3"/>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panose="05000000000000000000"/>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panose="05000000000000000000"/>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panose="05000000000000000000"/>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panose="05000000000000000000"/>
              </a:defRPr>
            </a:lvl9pPr>
          </a:lstStyle>
          <a:p>
            <a:pPr lvl="0"/>
            <a:r>
              <a:rPr lang="zh-CN" altLang="en-US" dirty="0">
                <a:ea typeface="微软雅黑" panose="020B0503020204020204" pitchFamily="34" charset="-122"/>
              </a:rPr>
              <a:t>单击此处编辑母版文本样式</a:t>
            </a:r>
          </a:p>
          <a:p>
            <a:pPr lvl="1"/>
            <a:r>
              <a:rPr lang="zh-CN" altLang="en-US" dirty="0">
                <a:ea typeface="微软雅黑" panose="020B0503020204020204" pitchFamily="34" charset="-122"/>
              </a:rPr>
              <a:t>二级</a:t>
            </a:r>
          </a:p>
          <a:p>
            <a:pPr lvl="2"/>
            <a:r>
              <a:rPr lang="zh-CN" altLang="en-US" dirty="0">
                <a:ea typeface="微软雅黑" panose="020B0503020204020204" pitchFamily="34" charset="-122"/>
              </a:rPr>
              <a:t>三级</a:t>
            </a:r>
          </a:p>
          <a:p>
            <a:pPr lvl="3"/>
            <a:r>
              <a:rPr lang="zh-CN" altLang="en-US" dirty="0">
                <a:ea typeface="微软雅黑" panose="020B0503020204020204" pitchFamily="34" charset="-122"/>
              </a:rPr>
              <a:t>四级</a:t>
            </a:r>
          </a:p>
          <a:p>
            <a:pPr lvl="4"/>
            <a:r>
              <a:rPr lang="zh-CN" altLang="en-US" dirty="0">
                <a:ea typeface="微软雅黑" panose="020B0503020204020204" pitchFamily="34" charset="-122"/>
              </a:rPr>
              <a:t>五级</a:t>
            </a:r>
          </a:p>
        </p:txBody>
      </p:sp>
      <p:sp>
        <p:nvSpPr>
          <p:cNvPr id="10"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03DDE65-45B5-436D-A3DD-CB06010D0468}" type="datetimeFigureOut">
              <a:rPr lang="zh-CN" altLang="en-US" smtClean="0"/>
              <a:t>2024/11/11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50091DE-E091-4A49-A61D-6984AA165F1D}" type="slidenum">
              <a:rPr lang="zh-CN" altLang="en-US" smtClean="0"/>
              <a:t>‹#›</a:t>
            </a:fld>
            <a:endParaRPr lang="zh-CN" altLang="en-US"/>
          </a:p>
        </p:txBody>
      </p:sp>
    </p:spTree>
  </p:cSld>
  <p:clrMapOvr>
    <a:masterClrMapping/>
  </p:clrMapOvr>
  <p:transition/>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6526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7866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646228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latin typeface="微软雅黑" panose="020B0503020204020204" pitchFamily="34" charset="-122"/>
                <a:ea typeface="微软雅黑" panose="020B0503020204020204" pitchFamily="34" charset="-122"/>
              </a:defRPr>
            </a:lvl1pPr>
          </a:lstStyle>
          <a:p>
            <a:fld id="{F03DDE65-45B5-436D-A3DD-CB06010D0468}" type="datetimeFigureOut">
              <a:rPr lang="zh-CN" altLang="en-US" smtClean="0"/>
              <a:pPr/>
              <a:t>2024/11/11</a:t>
            </a:fld>
            <a:endParaRPr lang="zh-CN" altLang="en-US" dirty="0"/>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latin typeface="微软雅黑" panose="020B0503020204020204" pitchFamily="34" charset="-122"/>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latin typeface="微软雅黑" panose="020B0503020204020204" pitchFamily="34" charset="-122"/>
                <a:ea typeface="微软雅黑" panose="020B0503020204020204" pitchFamily="34" charset="-122"/>
              </a:defRPr>
            </a:lvl1pPr>
          </a:lstStyle>
          <a:p>
            <a:fld id="{550091DE-E091-4A49-A61D-6984AA165F1D}" type="slidenum">
              <a:rPr lang="zh-CN" altLang="en-US" smtClean="0"/>
              <a:pPr/>
              <a:t>‹#›</a:t>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Lst>
  <p:transition/>
  <p:hf sldNum="0" ftr="0" dt="0"/>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pitchFamily="34" charset="-122"/>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pitchFamily="34" charset="-122"/>
          <a:ea typeface="微软雅黑" panose="020B0503020204020204" pitchFamily="34" charset="-122"/>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pitchFamily="34" charset="-122"/>
          <a:ea typeface="微软雅黑" panose="020B0503020204020204" pitchFamily="34"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pitchFamily="34" charset="-122"/>
          <a:ea typeface="微软雅黑" panose="020B0503020204020204" pitchFamily="34" charset="-122"/>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pitchFamily="34" charset="-122"/>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5"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2024/11/11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8350490"/>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8" Type="http://schemas.openxmlformats.org/officeDocument/2006/relationships/image" Target="../media/image17.wmf"/><Relationship Id="rId13" Type="http://schemas.openxmlformats.org/officeDocument/2006/relationships/oleObject" Target="../embeddings/oleObject6.bin"/><Relationship Id="rId18" Type="http://schemas.openxmlformats.org/officeDocument/2006/relationships/oleObject" Target="../embeddings/oleObject9.bin"/><Relationship Id="rId3" Type="http://schemas.openxmlformats.org/officeDocument/2006/relationships/oleObject" Target="../embeddings/oleObject1.bin"/><Relationship Id="rId21" Type="http://schemas.openxmlformats.org/officeDocument/2006/relationships/image" Target="../media/image23.wmf"/><Relationship Id="rId7" Type="http://schemas.openxmlformats.org/officeDocument/2006/relationships/oleObject" Target="../embeddings/oleObject3.bin"/><Relationship Id="rId12" Type="http://schemas.openxmlformats.org/officeDocument/2006/relationships/image" Target="../media/image19.wmf"/><Relationship Id="rId17" Type="http://schemas.openxmlformats.org/officeDocument/2006/relationships/image" Target="../media/image21.wmf"/><Relationship Id="rId2" Type="http://schemas.openxmlformats.org/officeDocument/2006/relationships/slideLayout" Target="../slideLayouts/slideLayout5.xml"/><Relationship Id="rId16" Type="http://schemas.openxmlformats.org/officeDocument/2006/relationships/oleObject" Target="../embeddings/oleObject8.bin"/><Relationship Id="rId20" Type="http://schemas.openxmlformats.org/officeDocument/2006/relationships/oleObject" Target="../embeddings/oleObject10.bin"/><Relationship Id="rId1" Type="http://schemas.openxmlformats.org/officeDocument/2006/relationships/vmlDrawing" Target="../drawings/vmlDrawing1.vml"/><Relationship Id="rId6" Type="http://schemas.openxmlformats.org/officeDocument/2006/relationships/image" Target="../media/image16.w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image" Target="../media/image20.wmf"/><Relationship Id="rId23" Type="http://schemas.openxmlformats.org/officeDocument/2006/relationships/image" Target="../media/image24.wmf"/><Relationship Id="rId10" Type="http://schemas.openxmlformats.org/officeDocument/2006/relationships/image" Target="../media/image18.wmf"/><Relationship Id="rId19" Type="http://schemas.openxmlformats.org/officeDocument/2006/relationships/image" Target="../media/image22.wmf"/><Relationship Id="rId4" Type="http://schemas.openxmlformats.org/officeDocument/2006/relationships/image" Target="../media/image15.wmf"/><Relationship Id="rId9" Type="http://schemas.openxmlformats.org/officeDocument/2006/relationships/oleObject" Target="../embeddings/oleObject4.bin"/><Relationship Id="rId14" Type="http://schemas.openxmlformats.org/officeDocument/2006/relationships/oleObject" Target="../embeddings/oleObject7.bin"/><Relationship Id="rId22" Type="http://schemas.openxmlformats.org/officeDocument/2006/relationships/oleObject" Target="../embeddings/oleObject11.bin"/></Relationships>
</file>

<file path=ppt/slides/_rels/slide19.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image" Target="../media/image13.png"/><Relationship Id="rId3" Type="http://schemas.openxmlformats.org/officeDocument/2006/relationships/oleObject" Target="../embeddings/oleObject12.bin"/><Relationship Id="rId7" Type="http://schemas.openxmlformats.org/officeDocument/2006/relationships/oleObject" Target="../embeddings/oleObject14.bin"/><Relationship Id="rId12" Type="http://schemas.openxmlformats.org/officeDocument/2006/relationships/oleObject" Target="../embeddings/oleObject18.bin"/><Relationship Id="rId2" Type="http://schemas.openxmlformats.org/officeDocument/2006/relationships/slideLayout" Target="../slideLayouts/slideLayout5.xml"/><Relationship Id="rId1" Type="http://schemas.openxmlformats.org/officeDocument/2006/relationships/vmlDrawing" Target="../drawings/vmlDrawing2.vml"/><Relationship Id="rId6" Type="http://schemas.openxmlformats.org/officeDocument/2006/relationships/image" Target="../media/image26.wmf"/><Relationship Id="rId11" Type="http://schemas.openxmlformats.org/officeDocument/2006/relationships/oleObject" Target="../embeddings/oleObject17.bin"/><Relationship Id="rId5" Type="http://schemas.openxmlformats.org/officeDocument/2006/relationships/oleObject" Target="../embeddings/oleObject13.bin"/><Relationship Id="rId10" Type="http://schemas.openxmlformats.org/officeDocument/2006/relationships/oleObject" Target="../embeddings/oleObject16.bin"/><Relationship Id="rId4" Type="http://schemas.openxmlformats.org/officeDocument/2006/relationships/image" Target="../media/image25.emf"/><Relationship Id="rId9" Type="http://schemas.openxmlformats.org/officeDocument/2006/relationships/oleObject" Target="../embeddings/oleObject15.bin"/></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tags" Target="../tags/tag26.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tags" Target="../tags/tag27.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3" Type="http://schemas.openxmlformats.org/officeDocument/2006/relationships/tags" Target="../tags/tag5.xml"/><Relationship Id="rId21" Type="http://schemas.openxmlformats.org/officeDocument/2006/relationships/slideLayout" Target="../slideLayouts/slideLayout2.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image" Target="../media/image1.jpeg"/><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tags" Target="../tags/tag23.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3.xml"/><Relationship Id="rId1" Type="http://schemas.openxmlformats.org/officeDocument/2006/relationships/tags" Target="../tags/tag24.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47AE43"/>
            </a:gs>
            <a:gs pos="100000">
              <a:srgbClr val="7AD128"/>
            </a:gs>
          </a:gsLst>
          <a:lin ang="5400000" scaled="1"/>
        </a:gradFill>
        <a:effectLst/>
      </p:bgPr>
    </p:bg>
    <p:spTree>
      <p:nvGrpSpPr>
        <p:cNvPr id="1" name=""/>
        <p:cNvGrpSpPr/>
        <p:nvPr/>
      </p:nvGrpSpPr>
      <p:grpSpPr>
        <a:xfrm>
          <a:off x="0" y="0"/>
          <a:ext cx="0" cy="0"/>
          <a:chOff x="0" y="0"/>
          <a:chExt cx="0" cy="0"/>
        </a:xfrm>
      </p:grpSpPr>
      <p:pic>
        <p:nvPicPr>
          <p:cNvPr id="8" name="图片 7" descr="图片包含 背景图案&#10;&#10;描述已自动生成"/>
          <p:cNvPicPr>
            <a:picLocks noChangeAspect="1"/>
          </p:cNvPicPr>
          <p:nvPr/>
        </p:nvPicPr>
        <p:blipFill>
          <a:blip r:embed="rId3" cstate="print">
            <a:extLst>
              <a:ext uri="{28A0092B-C50C-407E-A947-70E740481C1C}">
                <a14:useLocalDpi xmlns:a14="http://schemas.microsoft.com/office/drawing/2010/main" val="0"/>
              </a:ext>
            </a:extLst>
          </a:blip>
          <a:srcRect l="6302" r="4821"/>
          <a:stretch>
            <a:fillRect/>
          </a:stretch>
        </p:blipFill>
        <p:spPr>
          <a:xfrm>
            <a:off x="-1" y="0"/>
            <a:ext cx="12192001" cy="6858000"/>
          </a:xfrm>
          <a:prstGeom prst="rect">
            <a:avLst/>
          </a:prstGeom>
        </p:spPr>
      </p:pic>
      <p:sp>
        <p:nvSpPr>
          <p:cNvPr id="3" name="副标题 2"/>
          <p:cNvSpPr>
            <a:spLocks noGrp="1"/>
          </p:cNvSpPr>
          <p:nvPr>
            <p:ph type="subTitle" idx="1"/>
          </p:nvPr>
        </p:nvSpPr>
        <p:spPr>
          <a:xfrm>
            <a:off x="3858206" y="3184423"/>
            <a:ext cx="4475589" cy="489153"/>
          </a:xfrm>
        </p:spPr>
        <p:txBody>
          <a:bodyPr>
            <a:normAutofit/>
          </a:bodyPr>
          <a:lstStyle/>
          <a:p>
            <a:r>
              <a:rPr lang="zh-CN" altLang="en-US" b="1" spc="300" dirty="0">
                <a:gradFill>
                  <a:gsLst>
                    <a:gs pos="0">
                      <a:srgbClr val="1EACBB"/>
                    </a:gs>
                    <a:gs pos="100000">
                      <a:srgbClr val="0DC8BF"/>
                    </a:gs>
                  </a:gsLst>
                  <a:lin ang="5400000" scaled="1"/>
                </a:gradFill>
                <a:effectLst>
                  <a:outerShdw dist="38100" dir="2700000" sx="101000" sy="101000" algn="tl" rotWithShape="0">
                    <a:schemeClr val="bg1"/>
                  </a:outerShdw>
                </a:effectLst>
                <a:cs typeface="阿里巴巴普惠体" panose="00020600040101010101" pitchFamily="18" charset="-122"/>
              </a:rPr>
              <a:t>千乡能驭风 万村享绿电</a:t>
            </a:r>
          </a:p>
        </p:txBody>
      </p:sp>
      <p:sp>
        <p:nvSpPr>
          <p:cNvPr id="9" name="文本框 8"/>
          <p:cNvSpPr txBox="1"/>
          <p:nvPr/>
        </p:nvSpPr>
        <p:spPr>
          <a:xfrm>
            <a:off x="1526938" y="1684034"/>
            <a:ext cx="1605280" cy="168402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2752">
                      <a:srgbClr val="1EACBB"/>
                    </a:gs>
                    <a:gs pos="4100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charset="-122"/>
                <a:ea typeface="钉钉进步体" panose="00020600040101010101" charset="-122"/>
                <a:cs typeface="+mj-cs"/>
              </a:rPr>
              <a:t>新</a:t>
            </a:r>
          </a:p>
        </p:txBody>
      </p:sp>
      <p:sp>
        <p:nvSpPr>
          <p:cNvPr id="10" name="文本框 9"/>
          <p:cNvSpPr txBox="1"/>
          <p:nvPr/>
        </p:nvSpPr>
        <p:spPr>
          <a:xfrm>
            <a:off x="2712601" y="1638734"/>
            <a:ext cx="1768434" cy="172932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2752">
                      <a:srgbClr val="1EACBB"/>
                    </a:gs>
                    <a:gs pos="4100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charset="-122"/>
                <a:ea typeface="钉钉进步体" panose="00020600040101010101" charset="-122"/>
                <a:cs typeface="+mj-cs"/>
              </a:rPr>
              <a:t>能</a:t>
            </a:r>
          </a:p>
        </p:txBody>
      </p:sp>
      <p:sp>
        <p:nvSpPr>
          <p:cNvPr id="11" name="文本框 10"/>
          <p:cNvSpPr txBox="1"/>
          <p:nvPr/>
        </p:nvSpPr>
        <p:spPr>
          <a:xfrm>
            <a:off x="4016435" y="1638734"/>
            <a:ext cx="1768434" cy="172932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2752">
                      <a:srgbClr val="1EACBB"/>
                    </a:gs>
                    <a:gs pos="4100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charset="-122"/>
                <a:ea typeface="钉钉进步体" panose="00020600040101010101" charset="-122"/>
                <a:cs typeface="+mj-cs"/>
              </a:rPr>
              <a:t>源</a:t>
            </a:r>
          </a:p>
        </p:txBody>
      </p:sp>
      <p:sp>
        <p:nvSpPr>
          <p:cNvPr id="12" name="文本框 11"/>
          <p:cNvSpPr txBox="1"/>
          <p:nvPr/>
        </p:nvSpPr>
        <p:spPr>
          <a:xfrm>
            <a:off x="5467638" y="1638734"/>
            <a:ext cx="1768434" cy="172932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charset="-122"/>
                <a:ea typeface="钉钉进步体" panose="00020600040101010101" charset="-122"/>
                <a:cs typeface="+mj-cs"/>
              </a:rPr>
              <a:t>风</a:t>
            </a:r>
          </a:p>
        </p:txBody>
      </p:sp>
      <p:sp>
        <p:nvSpPr>
          <p:cNvPr id="13" name="文本框 12"/>
          <p:cNvSpPr txBox="1"/>
          <p:nvPr/>
        </p:nvSpPr>
        <p:spPr>
          <a:xfrm>
            <a:off x="6657973" y="1638734"/>
            <a:ext cx="1768434" cy="172932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charset="-122"/>
                <a:ea typeface="钉钉进步体" panose="00020600040101010101" charset="-122"/>
                <a:cs typeface="+mj-cs"/>
              </a:rPr>
              <a:t>力</a:t>
            </a:r>
          </a:p>
        </p:txBody>
      </p:sp>
      <p:sp>
        <p:nvSpPr>
          <p:cNvPr id="14" name="文本框 13"/>
          <p:cNvSpPr txBox="1"/>
          <p:nvPr/>
        </p:nvSpPr>
        <p:spPr>
          <a:xfrm>
            <a:off x="7814170" y="1638734"/>
            <a:ext cx="1768434" cy="172932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charset="-122"/>
                <a:ea typeface="钉钉进步体" panose="00020600040101010101" charset="-122"/>
                <a:cs typeface="+mj-cs"/>
              </a:rPr>
              <a:t>发</a:t>
            </a:r>
          </a:p>
        </p:txBody>
      </p:sp>
      <p:sp>
        <p:nvSpPr>
          <p:cNvPr id="15" name="文本框 14"/>
          <p:cNvSpPr txBox="1"/>
          <p:nvPr/>
        </p:nvSpPr>
        <p:spPr>
          <a:xfrm>
            <a:off x="9012256" y="1638734"/>
            <a:ext cx="1768434" cy="172932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charset="-122"/>
                <a:ea typeface="钉钉进步体" panose="00020600040101010101" charset="-122"/>
                <a:cs typeface="+mj-cs"/>
              </a:rPr>
              <a:t>电</a:t>
            </a:r>
          </a:p>
        </p:txBody>
      </p:sp>
      <p:cxnSp>
        <p:nvCxnSpPr>
          <p:cNvPr id="19" name="直接连接符 18"/>
          <p:cNvCxnSpPr/>
          <p:nvPr/>
        </p:nvCxnSpPr>
        <p:spPr>
          <a:xfrm flipH="1">
            <a:off x="5441602" y="3673576"/>
            <a:ext cx="1308795" cy="0"/>
          </a:xfrm>
          <a:prstGeom prst="line">
            <a:avLst/>
          </a:prstGeom>
          <a:ln w="34925">
            <a:gradFill>
              <a:gsLst>
                <a:gs pos="0">
                  <a:srgbClr val="1EACBB"/>
                </a:gs>
                <a:gs pos="100000">
                  <a:srgbClr val="0DC8BF"/>
                </a:gs>
              </a:gsLst>
              <a:lin ang="5400000" scaled="1"/>
            </a:gradFill>
          </a:ln>
          <a:effectLst>
            <a:outerShdw dist="38100" dir="162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22" name="MG-文本框 15"/>
          <p:cNvSpPr txBox="1"/>
          <p:nvPr>
            <p:custDataLst>
              <p:tags r:id="rId1"/>
            </p:custDataLst>
          </p:nvPr>
        </p:nvSpPr>
        <p:spPr>
          <a:xfrm>
            <a:off x="3605768" y="3762370"/>
            <a:ext cx="4980465" cy="400110"/>
          </a:xfrm>
          <a:prstGeom prst="rect">
            <a:avLst/>
          </a:prstGeom>
          <a:noFill/>
        </p:spPr>
        <p:txBody>
          <a:bodyPr wrap="square">
            <a:spAutoFit/>
          </a:bodyPr>
          <a:lstStyle/>
          <a:p>
            <a:pPr algn="ctr"/>
            <a:r>
              <a:rPr lang="zh-CN" altLang="en-US" sz="1000" dirty="0">
                <a:solidFill>
                  <a:srgbClr val="0DC8BF">
                    <a:alpha val="68000"/>
                  </a:srgb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sp>
        <p:nvSpPr>
          <p:cNvPr id="28" name="文本框 27"/>
          <p:cNvSpPr txBox="1"/>
          <p:nvPr/>
        </p:nvSpPr>
        <p:spPr>
          <a:xfrm>
            <a:off x="4481035" y="765828"/>
            <a:ext cx="3345788" cy="1446550"/>
          </a:xfrm>
          <a:prstGeom prst="rect">
            <a:avLst/>
          </a:prstGeom>
          <a:noFill/>
        </p:spPr>
        <p:txBody>
          <a:bodyPr wrap="none" rtlCol="0">
            <a:spAutoFit/>
          </a:bodyPr>
          <a:lstStyle/>
          <a:p>
            <a:r>
              <a:rPr lang="en-US" altLang="zh-CN" sz="8800" dirty="0">
                <a:ln>
                  <a:gradFill>
                    <a:gsLst>
                      <a:gs pos="0">
                        <a:srgbClr val="0DC8BF"/>
                      </a:gs>
                      <a:gs pos="100000">
                        <a:srgbClr val="1EACBB">
                          <a:alpha val="5000"/>
                        </a:srgbClr>
                      </a:gs>
                      <a:gs pos="53000">
                        <a:srgbClr val="0DC8BF">
                          <a:alpha val="28000"/>
                        </a:srgbClr>
                      </a:gs>
                    </a:gsLst>
                    <a:lin ang="5400000" scaled="1"/>
                  </a:gradFill>
                </a:ln>
                <a:noFill/>
                <a:latin typeface="钉钉进步体" panose="00020600040101010101" charset="-122"/>
                <a:ea typeface="钉钉进步体" panose="00020600040101010101" charset="-122"/>
              </a:rPr>
              <a:t>2024</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0" presetClass="entr" presetSubtype="0" dur="300" fill="hold" grpId="0" nodeType="with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to="" calcmode="lin" valueType="num">
                                      <p:cBhvr>
                                        <p:cTn id="7" dur="300" fill="hold">
                                          <p:stCondLst>
                                            <p:cond delay="0"/>
                                          </p:stCondLst>
                                        </p:cTn>
                                        <p:tgtEl>
                                          <p:spTgt spid="22"/>
                                        </p:tgtEl>
                                        <p:attrNameLst>
                                          <p:attrName>ppt_x</p:attrName>
                                        </p:attrNameLst>
                                      </p:cBhvr>
                                      <p:tavLst>
                                        <p:tav tm="0" fmla="#ppt_x-(-#ppt_w/2*cos(ppt_r/180*pi))*((1.5-1.5*$)^2-(1.5-1.5*$)^3)">
                                          <p:val>
                                            <p:fltVal val="0"/>
                                          </p:val>
                                        </p:tav>
                                        <p:tav tm="100000">
                                          <p:val>
                                            <p:fltVal val="1"/>
                                          </p:val>
                                        </p:tav>
                                      </p:tavLst>
                                    </p:anim>
                                    <p:anim to="" calcmode="lin" valueType="num">
                                      <p:cBhvr>
                                        <p:cTn id="8" dur="300" fill="hold">
                                          <p:stCondLst>
                                            <p:cond delay="0"/>
                                          </p:stCondLst>
                                        </p:cTn>
                                        <p:tgtEl>
                                          <p:spTgt spid="22"/>
                                        </p:tgtEl>
                                        <p:attrNameLst>
                                          <p:attrName>ppt_y</p:attrName>
                                        </p:attrNameLst>
                                      </p:cBhvr>
                                      <p:tavLst>
                                        <p:tav tm="0" fmla="#ppt_y-(-#ppt_h/2*cos(ppt_r/180*pi))*((1.5-1.5*$)^2-(1.5-1.5*$)^3)">
                                          <p:val>
                                            <p:fltVal val="0"/>
                                          </p:val>
                                        </p:tav>
                                        <p:tav tm="100000">
                                          <p:val>
                                            <p:fltVal val="1"/>
                                          </p:val>
                                        </p:tav>
                                      </p:tavLst>
                                    </p:anim>
                                    <p:anim to="" calcmode="lin" valueType="num">
                                      <p:cBhvr>
                                        <p:cTn id="9" dur="300" fill="hold">
                                          <p:stCondLst>
                                            <p:cond delay="0"/>
                                          </p:stCondLst>
                                        </p:cTn>
                                        <p:tgtEl>
                                          <p:spTgt spid="22"/>
                                        </p:tgtEl>
                                        <p:attrNameLst>
                                          <p:attrName>ppt_h</p:attrName>
                                        </p:attrNameLst>
                                      </p:cBhvr>
                                      <p:tavLst>
                                        <p:tav tm="0" fmla="#ppt_h-(-#ppt_h)*((1.5-1.5*$)^2-(1.5-1.5*$)^3)">
                                          <p:val>
                                            <p:fltVal val="0"/>
                                          </p:val>
                                        </p:tav>
                                        <p:tav tm="100000">
                                          <p:val>
                                            <p:fltVal val="1"/>
                                          </p:val>
                                        </p:tav>
                                      </p:tavLst>
                                    </p:anim>
                                    <p:anim to="" calcmode="lin" valueType="num">
                                      <p:cBhvr>
                                        <p:cTn id="10" dur="300" fill="hold">
                                          <p:stCondLst>
                                            <p:cond delay="0"/>
                                          </p:stCondLst>
                                        </p:cTn>
                                        <p:tgtEl>
                                          <p:spTgt spid="22"/>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6"/>
          <p:cNvSpPr/>
          <p:nvPr/>
        </p:nvSpPr>
        <p:spPr>
          <a:xfrm>
            <a:off x="0" y="-20558"/>
            <a:ext cx="12218008" cy="3786652"/>
          </a:xfrm>
          <a:custGeom>
            <a:avLst/>
            <a:gdLst>
              <a:gd name="connsiteX0" fmla="*/ 0 w 12192000"/>
              <a:gd name="connsiteY0" fmla="*/ 0 h 3436523"/>
              <a:gd name="connsiteX1" fmla="*/ 12192000 w 12192000"/>
              <a:gd name="connsiteY1" fmla="*/ 0 h 3436523"/>
              <a:gd name="connsiteX2" fmla="*/ 12192000 w 12192000"/>
              <a:gd name="connsiteY2" fmla="*/ 3436523 h 3436523"/>
              <a:gd name="connsiteX3" fmla="*/ 0 w 12192000"/>
              <a:gd name="connsiteY3" fmla="*/ 3436523 h 3436523"/>
              <a:gd name="connsiteX4" fmla="*/ 0 w 12192000"/>
              <a:gd name="connsiteY4" fmla="*/ 0 h 3436523"/>
              <a:gd name="connsiteX0-1" fmla="*/ 0 w 12192000"/>
              <a:gd name="connsiteY0-2" fmla="*/ 0 h 3436523"/>
              <a:gd name="connsiteX1-3" fmla="*/ 12192000 w 12192000"/>
              <a:gd name="connsiteY1-4" fmla="*/ 0 h 3436523"/>
              <a:gd name="connsiteX2-5" fmla="*/ 12192000 w 12192000"/>
              <a:gd name="connsiteY2-6" fmla="*/ 3436523 h 3436523"/>
              <a:gd name="connsiteX3-7" fmla="*/ 5052447 w 12192000"/>
              <a:gd name="connsiteY3-8" fmla="*/ 3414688 h 3436523"/>
              <a:gd name="connsiteX4-9" fmla="*/ 0 w 12192000"/>
              <a:gd name="connsiteY4-10" fmla="*/ 3436523 h 3436523"/>
              <a:gd name="connsiteX5" fmla="*/ 0 w 12192000"/>
              <a:gd name="connsiteY5" fmla="*/ 0 h 3436523"/>
              <a:gd name="connsiteX0-11" fmla="*/ 0 w 12192000"/>
              <a:gd name="connsiteY0-12" fmla="*/ 0 h 3436523"/>
              <a:gd name="connsiteX1-13" fmla="*/ 12192000 w 12192000"/>
              <a:gd name="connsiteY1-14" fmla="*/ 0 h 3436523"/>
              <a:gd name="connsiteX2-15" fmla="*/ 12192000 w 12192000"/>
              <a:gd name="connsiteY2-16" fmla="*/ 3436523 h 3436523"/>
              <a:gd name="connsiteX3-17" fmla="*/ 3192651 w 12192000"/>
              <a:gd name="connsiteY3-18" fmla="*/ 3151217 h 3436523"/>
              <a:gd name="connsiteX4-19" fmla="*/ 5052447 w 12192000"/>
              <a:gd name="connsiteY4-20" fmla="*/ 3414688 h 3436523"/>
              <a:gd name="connsiteX5-21" fmla="*/ 0 w 12192000"/>
              <a:gd name="connsiteY5-22" fmla="*/ 3436523 h 3436523"/>
              <a:gd name="connsiteX6" fmla="*/ 0 w 12192000"/>
              <a:gd name="connsiteY6" fmla="*/ 0 h 3436523"/>
              <a:gd name="connsiteX0-23" fmla="*/ 0 w 12192000"/>
              <a:gd name="connsiteY0-24" fmla="*/ 0 h 3786656"/>
              <a:gd name="connsiteX1-25" fmla="*/ 12192000 w 12192000"/>
              <a:gd name="connsiteY1-26" fmla="*/ 0 h 3786656"/>
              <a:gd name="connsiteX2-27" fmla="*/ 12192000 w 12192000"/>
              <a:gd name="connsiteY2-28" fmla="*/ 3436523 h 3786656"/>
              <a:gd name="connsiteX3-29" fmla="*/ 6664271 w 12192000"/>
              <a:gd name="connsiteY3-30" fmla="*/ 3786647 h 3786656"/>
              <a:gd name="connsiteX4-31" fmla="*/ 5052447 w 12192000"/>
              <a:gd name="connsiteY4-32" fmla="*/ 3414688 h 3786656"/>
              <a:gd name="connsiteX5-33" fmla="*/ 0 w 12192000"/>
              <a:gd name="connsiteY5-34" fmla="*/ 3436523 h 3786656"/>
              <a:gd name="connsiteX6-35" fmla="*/ 0 w 12192000"/>
              <a:gd name="connsiteY6-36" fmla="*/ 0 h 3786656"/>
              <a:gd name="connsiteX0-37" fmla="*/ 0 w 12192000"/>
              <a:gd name="connsiteY0-38" fmla="*/ 0 h 3786656"/>
              <a:gd name="connsiteX1-39" fmla="*/ 12192000 w 12192000"/>
              <a:gd name="connsiteY1-40" fmla="*/ 0 h 3786656"/>
              <a:gd name="connsiteX2-41" fmla="*/ 12192000 w 12192000"/>
              <a:gd name="connsiteY2-42" fmla="*/ 3436523 h 3786656"/>
              <a:gd name="connsiteX3-43" fmla="*/ 6664271 w 12192000"/>
              <a:gd name="connsiteY3-44" fmla="*/ 3786647 h 3786656"/>
              <a:gd name="connsiteX4-45" fmla="*/ 3766088 w 12192000"/>
              <a:gd name="connsiteY4-46" fmla="*/ 3197712 h 3786656"/>
              <a:gd name="connsiteX5-47" fmla="*/ 0 w 12192000"/>
              <a:gd name="connsiteY5-48" fmla="*/ 3436523 h 3786656"/>
              <a:gd name="connsiteX6-49" fmla="*/ 0 w 12192000"/>
              <a:gd name="connsiteY6-50" fmla="*/ 0 h 3786656"/>
              <a:gd name="connsiteX0-51" fmla="*/ 0 w 12192000"/>
              <a:gd name="connsiteY0-52" fmla="*/ 0 h 3786656"/>
              <a:gd name="connsiteX1-53" fmla="*/ 12192000 w 12192000"/>
              <a:gd name="connsiteY1-54" fmla="*/ 0 h 3786656"/>
              <a:gd name="connsiteX2-55" fmla="*/ 12192000 w 12192000"/>
              <a:gd name="connsiteY2-56" fmla="*/ 3436523 h 3786656"/>
              <a:gd name="connsiteX3-57" fmla="*/ 6664271 w 12192000"/>
              <a:gd name="connsiteY3-58" fmla="*/ 3786647 h 3786656"/>
              <a:gd name="connsiteX4-59" fmla="*/ 3766088 w 12192000"/>
              <a:gd name="connsiteY4-60" fmla="*/ 3197712 h 3786656"/>
              <a:gd name="connsiteX5-61" fmla="*/ 0 w 12192000"/>
              <a:gd name="connsiteY5-62" fmla="*/ 3436523 h 3786656"/>
              <a:gd name="connsiteX6-63" fmla="*/ 0 w 12192000"/>
              <a:gd name="connsiteY6-64" fmla="*/ 0 h 3786656"/>
              <a:gd name="connsiteX0-65" fmla="*/ 0 w 12192000"/>
              <a:gd name="connsiteY0-66" fmla="*/ 0 h 3786656"/>
              <a:gd name="connsiteX1-67" fmla="*/ 12192000 w 12192000"/>
              <a:gd name="connsiteY1-68" fmla="*/ 0 h 3786656"/>
              <a:gd name="connsiteX2-69" fmla="*/ 12192000 w 12192000"/>
              <a:gd name="connsiteY2-70" fmla="*/ 3436523 h 3786656"/>
              <a:gd name="connsiteX3-71" fmla="*/ 6664271 w 12192000"/>
              <a:gd name="connsiteY3-72" fmla="*/ 3786647 h 3786656"/>
              <a:gd name="connsiteX4-73" fmla="*/ 3766088 w 12192000"/>
              <a:gd name="connsiteY4-74" fmla="*/ 3197712 h 3786656"/>
              <a:gd name="connsiteX5-75" fmla="*/ 0 w 12192000"/>
              <a:gd name="connsiteY5-76" fmla="*/ 3436523 h 3786656"/>
              <a:gd name="connsiteX6-77" fmla="*/ 0 w 12192000"/>
              <a:gd name="connsiteY6-78" fmla="*/ 0 h 3786656"/>
              <a:gd name="connsiteX0-79" fmla="*/ 0 w 12207498"/>
              <a:gd name="connsiteY0-80" fmla="*/ 0 h 3786651"/>
              <a:gd name="connsiteX1-81" fmla="*/ 12192000 w 12207498"/>
              <a:gd name="connsiteY1-82" fmla="*/ 0 h 3786651"/>
              <a:gd name="connsiteX2-83" fmla="*/ 12207498 w 12207498"/>
              <a:gd name="connsiteY2-84" fmla="*/ 3095561 h 3786651"/>
              <a:gd name="connsiteX3-85" fmla="*/ 6664271 w 12207498"/>
              <a:gd name="connsiteY3-86" fmla="*/ 3786647 h 3786651"/>
              <a:gd name="connsiteX4-87" fmla="*/ 3766088 w 12207498"/>
              <a:gd name="connsiteY4-88" fmla="*/ 3197712 h 3786651"/>
              <a:gd name="connsiteX5-89" fmla="*/ 0 w 12207498"/>
              <a:gd name="connsiteY5-90" fmla="*/ 3436523 h 3786651"/>
              <a:gd name="connsiteX6-91" fmla="*/ 0 w 12207498"/>
              <a:gd name="connsiteY6-92" fmla="*/ 0 h 3786651"/>
              <a:gd name="connsiteX0-93" fmla="*/ 0 w 12218008"/>
              <a:gd name="connsiteY0-94" fmla="*/ 0 h 3786652"/>
              <a:gd name="connsiteX1-95" fmla="*/ 12192000 w 12218008"/>
              <a:gd name="connsiteY1-96" fmla="*/ 0 h 3786652"/>
              <a:gd name="connsiteX2-97" fmla="*/ 12218008 w 12218008"/>
              <a:gd name="connsiteY2-98" fmla="*/ 3169134 h 3786652"/>
              <a:gd name="connsiteX3-99" fmla="*/ 6664271 w 12218008"/>
              <a:gd name="connsiteY3-100" fmla="*/ 3786647 h 3786652"/>
              <a:gd name="connsiteX4-101" fmla="*/ 3766088 w 12218008"/>
              <a:gd name="connsiteY4-102" fmla="*/ 3197712 h 3786652"/>
              <a:gd name="connsiteX5-103" fmla="*/ 0 w 12218008"/>
              <a:gd name="connsiteY5-104" fmla="*/ 3436523 h 3786652"/>
              <a:gd name="connsiteX6-105" fmla="*/ 0 w 12218008"/>
              <a:gd name="connsiteY6-106" fmla="*/ 0 h 37866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Lst>
            <a:rect l="l" t="t" r="r" b="b"/>
            <a:pathLst>
              <a:path w="12218008" h="3786652">
                <a:moveTo>
                  <a:pt x="0" y="0"/>
                </a:moveTo>
                <a:lnTo>
                  <a:pt x="12192000" y="0"/>
                </a:lnTo>
                <a:lnTo>
                  <a:pt x="12218008" y="3169134"/>
                </a:lnTo>
                <a:cubicBezTo>
                  <a:pt x="9869154" y="3167022"/>
                  <a:pt x="9013125" y="3788759"/>
                  <a:pt x="6664271" y="3786647"/>
                </a:cubicBezTo>
                <a:lnTo>
                  <a:pt x="3766088" y="3197712"/>
                </a:lnTo>
                <a:cubicBezTo>
                  <a:pt x="2510725" y="3277316"/>
                  <a:pt x="1177872" y="3093448"/>
                  <a:pt x="0" y="3436523"/>
                </a:cubicBezTo>
                <a:lnTo>
                  <a:pt x="0" y="0"/>
                </a:lnTo>
                <a:close/>
              </a:path>
            </a:pathLst>
          </a:custGeom>
          <a:blipFill dpi="0" rotWithShape="1">
            <a:blip r:embed="rId3"/>
            <a:tile tx="0" ty="0" sx="100000" sy="100000" flip="none" algn="b"/>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17" name="组合 16"/>
          <p:cNvGrpSpPr/>
          <p:nvPr/>
        </p:nvGrpSpPr>
        <p:grpSpPr>
          <a:xfrm>
            <a:off x="-11151" y="2526223"/>
            <a:ext cx="12229159" cy="1544453"/>
            <a:chOff x="-11151" y="2535878"/>
            <a:chExt cx="12203151" cy="1333321"/>
          </a:xfrm>
          <a:effectLst>
            <a:outerShdw blurRad="190500" dist="63500" dir="2700000" algn="tl" rotWithShape="0">
              <a:prstClr val="black">
                <a:alpha val="25000"/>
              </a:prstClr>
            </a:outerShdw>
          </a:effectLst>
        </p:grpSpPr>
        <p:sp>
          <p:nvSpPr>
            <p:cNvPr id="18" name="矩形 2"/>
            <p:cNvSpPr/>
            <p:nvPr/>
          </p:nvSpPr>
          <p:spPr>
            <a:xfrm>
              <a:off x="-11151" y="2798232"/>
              <a:ext cx="6402285" cy="718734"/>
            </a:xfrm>
            <a:custGeom>
              <a:avLst/>
              <a:gdLst>
                <a:gd name="connsiteX0" fmla="*/ 0 w 6391134"/>
                <a:gd name="connsiteY0" fmla="*/ 0 h 931991"/>
                <a:gd name="connsiteX1" fmla="*/ 6391134 w 6391134"/>
                <a:gd name="connsiteY1" fmla="*/ 0 h 931991"/>
                <a:gd name="connsiteX2" fmla="*/ 6391134 w 6391134"/>
                <a:gd name="connsiteY2" fmla="*/ 931991 h 931991"/>
                <a:gd name="connsiteX3" fmla="*/ 0 w 6391134"/>
                <a:gd name="connsiteY3" fmla="*/ 931991 h 931991"/>
                <a:gd name="connsiteX4" fmla="*/ 0 w 6391134"/>
                <a:gd name="connsiteY4" fmla="*/ 0 h 931991"/>
                <a:gd name="connsiteX0-1" fmla="*/ 0 w 6391134"/>
                <a:gd name="connsiteY0-2" fmla="*/ 0 h 931991"/>
                <a:gd name="connsiteX1-3" fmla="*/ 6391134 w 6391134"/>
                <a:gd name="connsiteY1-4" fmla="*/ 524107 h 931991"/>
                <a:gd name="connsiteX2-5" fmla="*/ 6391134 w 6391134"/>
                <a:gd name="connsiteY2-6" fmla="*/ 931991 h 931991"/>
                <a:gd name="connsiteX3-7" fmla="*/ 0 w 6391134"/>
                <a:gd name="connsiteY3-8" fmla="*/ 931991 h 931991"/>
                <a:gd name="connsiteX4-9" fmla="*/ 0 w 6391134"/>
                <a:gd name="connsiteY4-10" fmla="*/ 0 h 931991"/>
                <a:gd name="connsiteX0-11" fmla="*/ 11151 w 6402285"/>
                <a:gd name="connsiteY0-12" fmla="*/ 0 h 931991"/>
                <a:gd name="connsiteX1-13" fmla="*/ 6402285 w 6402285"/>
                <a:gd name="connsiteY1-14" fmla="*/ 524107 h 931991"/>
                <a:gd name="connsiteX2-15" fmla="*/ 6402285 w 6402285"/>
                <a:gd name="connsiteY2-16" fmla="*/ 931991 h 931991"/>
                <a:gd name="connsiteX3-17" fmla="*/ 0 w 6402285"/>
                <a:gd name="connsiteY3-18" fmla="*/ 363279 h 931991"/>
                <a:gd name="connsiteX4-19" fmla="*/ 11151 w 6402285"/>
                <a:gd name="connsiteY4-20" fmla="*/ 0 h 931991"/>
                <a:gd name="connsiteX0-21" fmla="*/ 11151 w 6402285"/>
                <a:gd name="connsiteY0-22" fmla="*/ 0 h 931991"/>
                <a:gd name="connsiteX1-23" fmla="*/ 6402285 w 6402285"/>
                <a:gd name="connsiteY1-24" fmla="*/ 524107 h 931991"/>
                <a:gd name="connsiteX2-25" fmla="*/ 6402285 w 6402285"/>
                <a:gd name="connsiteY2-26" fmla="*/ 931991 h 931991"/>
                <a:gd name="connsiteX3-27" fmla="*/ 0 w 6402285"/>
                <a:gd name="connsiteY3-28" fmla="*/ 363279 h 931991"/>
                <a:gd name="connsiteX4-29" fmla="*/ 11151 w 6402285"/>
                <a:gd name="connsiteY4-30" fmla="*/ 0 h 931991"/>
                <a:gd name="connsiteX0-31" fmla="*/ 11151 w 6402285"/>
                <a:gd name="connsiteY0-32" fmla="*/ 191938 h 1123929"/>
                <a:gd name="connsiteX1-33" fmla="*/ 6402285 w 6402285"/>
                <a:gd name="connsiteY1-34" fmla="*/ 716045 h 1123929"/>
                <a:gd name="connsiteX2-35" fmla="*/ 6402285 w 6402285"/>
                <a:gd name="connsiteY2-36" fmla="*/ 1123929 h 1123929"/>
                <a:gd name="connsiteX3-37" fmla="*/ 0 w 6402285"/>
                <a:gd name="connsiteY3-38" fmla="*/ 555217 h 1123929"/>
                <a:gd name="connsiteX4-39" fmla="*/ 11151 w 6402285"/>
                <a:gd name="connsiteY4-40" fmla="*/ 191938 h 1123929"/>
                <a:gd name="connsiteX0-41" fmla="*/ 11151 w 6402285"/>
                <a:gd name="connsiteY0-42" fmla="*/ 191938 h 733636"/>
                <a:gd name="connsiteX1-43" fmla="*/ 6402285 w 6402285"/>
                <a:gd name="connsiteY1-44" fmla="*/ 716045 h 733636"/>
                <a:gd name="connsiteX2-45" fmla="*/ 5153348 w 6402285"/>
                <a:gd name="connsiteY2-46" fmla="*/ 733636 h 733636"/>
                <a:gd name="connsiteX3-47" fmla="*/ 0 w 6402285"/>
                <a:gd name="connsiteY3-48" fmla="*/ 555217 h 733636"/>
                <a:gd name="connsiteX4-49" fmla="*/ 11151 w 6402285"/>
                <a:gd name="connsiteY4-50" fmla="*/ 191938 h 733636"/>
                <a:gd name="connsiteX0-51" fmla="*/ 11151 w 6402285"/>
                <a:gd name="connsiteY0-52" fmla="*/ 191938 h 762784"/>
                <a:gd name="connsiteX1-53" fmla="*/ 6402285 w 6402285"/>
                <a:gd name="connsiteY1-54" fmla="*/ 716045 h 762784"/>
                <a:gd name="connsiteX2-55" fmla="*/ 5153348 w 6402285"/>
                <a:gd name="connsiteY2-56" fmla="*/ 733636 h 762784"/>
                <a:gd name="connsiteX3-57" fmla="*/ 0 w 6402285"/>
                <a:gd name="connsiteY3-58" fmla="*/ 555217 h 762784"/>
                <a:gd name="connsiteX4-59" fmla="*/ 11151 w 6402285"/>
                <a:gd name="connsiteY4-60" fmla="*/ 191938 h 762784"/>
                <a:gd name="connsiteX0-61" fmla="*/ 11151 w 6402285"/>
                <a:gd name="connsiteY0-62" fmla="*/ 191938 h 762784"/>
                <a:gd name="connsiteX1-63" fmla="*/ 6402285 w 6402285"/>
                <a:gd name="connsiteY1-64" fmla="*/ 716045 h 762784"/>
                <a:gd name="connsiteX2-65" fmla="*/ 5153348 w 6402285"/>
                <a:gd name="connsiteY2-66" fmla="*/ 733636 h 762784"/>
                <a:gd name="connsiteX3-67" fmla="*/ 0 w 6402285"/>
                <a:gd name="connsiteY3-68" fmla="*/ 555217 h 762784"/>
                <a:gd name="connsiteX4-69" fmla="*/ 11151 w 6402285"/>
                <a:gd name="connsiteY4-70" fmla="*/ 191938 h 762784"/>
                <a:gd name="connsiteX0-71" fmla="*/ 11151 w 6402285"/>
                <a:gd name="connsiteY0-72" fmla="*/ 191938 h 762784"/>
                <a:gd name="connsiteX1-73" fmla="*/ 6402285 w 6402285"/>
                <a:gd name="connsiteY1-74" fmla="*/ 716045 h 762784"/>
                <a:gd name="connsiteX2-75" fmla="*/ 5153348 w 6402285"/>
                <a:gd name="connsiteY2-76" fmla="*/ 733636 h 762784"/>
                <a:gd name="connsiteX3-77" fmla="*/ 0 w 6402285"/>
                <a:gd name="connsiteY3-78" fmla="*/ 555217 h 762784"/>
                <a:gd name="connsiteX4-79" fmla="*/ 11151 w 6402285"/>
                <a:gd name="connsiteY4-80" fmla="*/ 191938 h 762784"/>
                <a:gd name="connsiteX0-81" fmla="*/ 11151 w 6402285"/>
                <a:gd name="connsiteY0-82" fmla="*/ 191938 h 716808"/>
                <a:gd name="connsiteX1-83" fmla="*/ 6402285 w 6402285"/>
                <a:gd name="connsiteY1-84" fmla="*/ 716045 h 716808"/>
                <a:gd name="connsiteX2-85" fmla="*/ 4640392 w 6402285"/>
                <a:gd name="connsiteY2-86" fmla="*/ 622124 h 716808"/>
                <a:gd name="connsiteX3-87" fmla="*/ 0 w 6402285"/>
                <a:gd name="connsiteY3-88" fmla="*/ 555217 h 716808"/>
                <a:gd name="connsiteX4-89" fmla="*/ 11151 w 6402285"/>
                <a:gd name="connsiteY4-90" fmla="*/ 191938 h 716808"/>
                <a:gd name="connsiteX0-91" fmla="*/ 11151 w 6402285"/>
                <a:gd name="connsiteY0-92" fmla="*/ 191938 h 720424"/>
                <a:gd name="connsiteX1-93" fmla="*/ 6402285 w 6402285"/>
                <a:gd name="connsiteY1-94" fmla="*/ 716045 h 720424"/>
                <a:gd name="connsiteX2-95" fmla="*/ 4640392 w 6402285"/>
                <a:gd name="connsiteY2-96" fmla="*/ 622124 h 720424"/>
                <a:gd name="connsiteX3-97" fmla="*/ 0 w 6402285"/>
                <a:gd name="connsiteY3-98" fmla="*/ 555217 h 720424"/>
                <a:gd name="connsiteX4-99" fmla="*/ 11151 w 6402285"/>
                <a:gd name="connsiteY4-100" fmla="*/ 191938 h 720424"/>
                <a:gd name="connsiteX0-101" fmla="*/ 11151 w 6402285"/>
                <a:gd name="connsiteY0-102" fmla="*/ 191938 h 720424"/>
                <a:gd name="connsiteX1-103" fmla="*/ 6402285 w 6402285"/>
                <a:gd name="connsiteY1-104" fmla="*/ 716045 h 720424"/>
                <a:gd name="connsiteX2-105" fmla="*/ 4640392 w 6402285"/>
                <a:gd name="connsiteY2-106" fmla="*/ 622124 h 720424"/>
                <a:gd name="connsiteX3-107" fmla="*/ 0 w 6402285"/>
                <a:gd name="connsiteY3-108" fmla="*/ 555217 h 720424"/>
                <a:gd name="connsiteX4-109" fmla="*/ 11151 w 6402285"/>
                <a:gd name="connsiteY4-110" fmla="*/ 191938 h 720424"/>
                <a:gd name="connsiteX0-111" fmla="*/ 11151 w 6402285"/>
                <a:gd name="connsiteY0-112" fmla="*/ 191938 h 720424"/>
                <a:gd name="connsiteX1-113" fmla="*/ 6402285 w 6402285"/>
                <a:gd name="connsiteY1-114" fmla="*/ 716045 h 720424"/>
                <a:gd name="connsiteX2-115" fmla="*/ 4640392 w 6402285"/>
                <a:gd name="connsiteY2-116" fmla="*/ 622124 h 720424"/>
                <a:gd name="connsiteX3-117" fmla="*/ 0 w 6402285"/>
                <a:gd name="connsiteY3-118" fmla="*/ 555217 h 720424"/>
                <a:gd name="connsiteX4-119" fmla="*/ 11151 w 6402285"/>
                <a:gd name="connsiteY4-120" fmla="*/ 191938 h 720424"/>
                <a:gd name="connsiteX0-121" fmla="*/ 11151 w 6402285"/>
                <a:gd name="connsiteY0-122" fmla="*/ 191938 h 720424"/>
                <a:gd name="connsiteX1-123" fmla="*/ 6402285 w 6402285"/>
                <a:gd name="connsiteY1-124" fmla="*/ 716045 h 720424"/>
                <a:gd name="connsiteX2-125" fmla="*/ 4640392 w 6402285"/>
                <a:gd name="connsiteY2-126" fmla="*/ 622124 h 720424"/>
                <a:gd name="connsiteX3-127" fmla="*/ 0 w 6402285"/>
                <a:gd name="connsiteY3-128" fmla="*/ 555217 h 720424"/>
                <a:gd name="connsiteX4-129" fmla="*/ 11151 w 6402285"/>
                <a:gd name="connsiteY4-130" fmla="*/ 191938 h 720424"/>
                <a:gd name="connsiteX0-131" fmla="*/ 11151 w 6402285"/>
                <a:gd name="connsiteY0-132" fmla="*/ 191938 h 718734"/>
                <a:gd name="connsiteX1-133" fmla="*/ 6402285 w 6402285"/>
                <a:gd name="connsiteY1-134" fmla="*/ 716045 h 718734"/>
                <a:gd name="connsiteX2-135" fmla="*/ 4640392 w 6402285"/>
                <a:gd name="connsiteY2-136" fmla="*/ 622124 h 718734"/>
                <a:gd name="connsiteX3-137" fmla="*/ 0 w 6402285"/>
                <a:gd name="connsiteY3-138" fmla="*/ 555217 h 718734"/>
                <a:gd name="connsiteX4-139" fmla="*/ 11151 w 6402285"/>
                <a:gd name="connsiteY4-140" fmla="*/ 191938 h 718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02285" h="718734">
                  <a:moveTo>
                    <a:pt x="11151" y="191938"/>
                  </a:moveTo>
                  <a:cubicBezTo>
                    <a:pt x="981802" y="-101711"/>
                    <a:pt x="3669741" y="-150033"/>
                    <a:pt x="6402285" y="716045"/>
                  </a:cubicBezTo>
                  <a:cubicBezTo>
                    <a:pt x="5985973" y="721909"/>
                    <a:pt x="5513904" y="727773"/>
                    <a:pt x="4640392" y="622124"/>
                  </a:cubicBezTo>
                  <a:cubicBezTo>
                    <a:pt x="1484102" y="116602"/>
                    <a:pt x="156612" y="525480"/>
                    <a:pt x="0" y="555217"/>
                  </a:cubicBezTo>
                  <a:lnTo>
                    <a:pt x="11151" y="191938"/>
                  </a:lnTo>
                  <a:close/>
                </a:path>
              </a:pathLst>
            </a:custGeom>
            <a:solidFill>
              <a:srgbClr val="0092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19" name="矩形 3"/>
            <p:cNvSpPr/>
            <p:nvPr/>
          </p:nvSpPr>
          <p:spPr>
            <a:xfrm>
              <a:off x="4973444" y="2535878"/>
              <a:ext cx="7218556" cy="1333321"/>
            </a:xfrm>
            <a:custGeom>
              <a:avLst/>
              <a:gdLst>
                <a:gd name="connsiteX0" fmla="*/ 0 w 6984380"/>
                <a:gd name="connsiteY0" fmla="*/ 0 h 544932"/>
                <a:gd name="connsiteX1" fmla="*/ 6984380 w 6984380"/>
                <a:gd name="connsiteY1" fmla="*/ 0 h 544932"/>
                <a:gd name="connsiteX2" fmla="*/ 6984380 w 6984380"/>
                <a:gd name="connsiteY2" fmla="*/ 544932 h 544932"/>
                <a:gd name="connsiteX3" fmla="*/ 0 w 6984380"/>
                <a:gd name="connsiteY3" fmla="*/ 544932 h 544932"/>
                <a:gd name="connsiteX4" fmla="*/ 0 w 6984380"/>
                <a:gd name="connsiteY4" fmla="*/ 0 h 544932"/>
                <a:gd name="connsiteX0-1" fmla="*/ 0 w 6984380"/>
                <a:gd name="connsiteY0-2" fmla="*/ 0 h 1280912"/>
                <a:gd name="connsiteX1-3" fmla="*/ 6984380 w 6984380"/>
                <a:gd name="connsiteY1-4" fmla="*/ 0 h 1280912"/>
                <a:gd name="connsiteX2-5" fmla="*/ 6984380 w 6984380"/>
                <a:gd name="connsiteY2-6" fmla="*/ 544932 h 1280912"/>
                <a:gd name="connsiteX3-7" fmla="*/ 3423424 w 6984380"/>
                <a:gd name="connsiteY3-8" fmla="*/ 1280912 h 1280912"/>
                <a:gd name="connsiteX4-9" fmla="*/ 0 w 6984380"/>
                <a:gd name="connsiteY4-10" fmla="*/ 0 h 1280912"/>
                <a:gd name="connsiteX0-11" fmla="*/ 0 w 7218556"/>
                <a:gd name="connsiteY0-12" fmla="*/ 869795 h 1280912"/>
                <a:gd name="connsiteX1-13" fmla="*/ 7218556 w 7218556"/>
                <a:gd name="connsiteY1-14" fmla="*/ 0 h 1280912"/>
                <a:gd name="connsiteX2-15" fmla="*/ 7218556 w 7218556"/>
                <a:gd name="connsiteY2-16" fmla="*/ 544932 h 1280912"/>
                <a:gd name="connsiteX3-17" fmla="*/ 3657600 w 7218556"/>
                <a:gd name="connsiteY3-18" fmla="*/ 1280912 h 1280912"/>
                <a:gd name="connsiteX4-19" fmla="*/ 0 w 7218556"/>
                <a:gd name="connsiteY4-20" fmla="*/ 869795 h 1280912"/>
                <a:gd name="connsiteX0-21" fmla="*/ 0 w 7218556"/>
                <a:gd name="connsiteY0-22" fmla="*/ 869795 h 1280912"/>
                <a:gd name="connsiteX1-23" fmla="*/ 7218556 w 7218556"/>
                <a:gd name="connsiteY1-24" fmla="*/ 0 h 1280912"/>
                <a:gd name="connsiteX2-25" fmla="*/ 7218556 w 7218556"/>
                <a:gd name="connsiteY2-26" fmla="*/ 544932 h 1280912"/>
                <a:gd name="connsiteX3-27" fmla="*/ 3657600 w 7218556"/>
                <a:gd name="connsiteY3-28" fmla="*/ 1280912 h 1280912"/>
                <a:gd name="connsiteX4-29" fmla="*/ 0 w 7218556"/>
                <a:gd name="connsiteY4-30" fmla="*/ 869795 h 1280912"/>
                <a:gd name="connsiteX0-31" fmla="*/ 0 w 7218556"/>
                <a:gd name="connsiteY0-32" fmla="*/ 913485 h 1324602"/>
                <a:gd name="connsiteX1-33" fmla="*/ 7218556 w 7218556"/>
                <a:gd name="connsiteY1-34" fmla="*/ 43690 h 1324602"/>
                <a:gd name="connsiteX2-35" fmla="*/ 7218556 w 7218556"/>
                <a:gd name="connsiteY2-36" fmla="*/ 588622 h 1324602"/>
                <a:gd name="connsiteX3-37" fmla="*/ 3657600 w 7218556"/>
                <a:gd name="connsiteY3-38" fmla="*/ 1324602 h 1324602"/>
                <a:gd name="connsiteX4-39" fmla="*/ 0 w 7218556"/>
                <a:gd name="connsiteY4-40" fmla="*/ 913485 h 1324602"/>
                <a:gd name="connsiteX0-41" fmla="*/ 0 w 7218556"/>
                <a:gd name="connsiteY0-42" fmla="*/ 914730 h 1325847"/>
                <a:gd name="connsiteX1-43" fmla="*/ 7218556 w 7218556"/>
                <a:gd name="connsiteY1-44" fmla="*/ 44935 h 1325847"/>
                <a:gd name="connsiteX2-45" fmla="*/ 7218556 w 7218556"/>
                <a:gd name="connsiteY2-46" fmla="*/ 589867 h 1325847"/>
                <a:gd name="connsiteX3-47" fmla="*/ 3657600 w 7218556"/>
                <a:gd name="connsiteY3-48" fmla="*/ 1325847 h 1325847"/>
                <a:gd name="connsiteX4-49" fmla="*/ 0 w 7218556"/>
                <a:gd name="connsiteY4-50" fmla="*/ 914730 h 1325847"/>
                <a:gd name="connsiteX0-51" fmla="*/ 0 w 7218556"/>
                <a:gd name="connsiteY0-52" fmla="*/ 914730 h 1325847"/>
                <a:gd name="connsiteX1-53" fmla="*/ 7218556 w 7218556"/>
                <a:gd name="connsiteY1-54" fmla="*/ 44935 h 1325847"/>
                <a:gd name="connsiteX2-55" fmla="*/ 7218556 w 7218556"/>
                <a:gd name="connsiteY2-56" fmla="*/ 589867 h 1325847"/>
                <a:gd name="connsiteX3-57" fmla="*/ 3657600 w 7218556"/>
                <a:gd name="connsiteY3-58" fmla="*/ 1325847 h 1325847"/>
                <a:gd name="connsiteX4-59" fmla="*/ 0 w 7218556"/>
                <a:gd name="connsiteY4-60" fmla="*/ 914730 h 1325847"/>
                <a:gd name="connsiteX0-61" fmla="*/ 0 w 7218556"/>
                <a:gd name="connsiteY0-62" fmla="*/ 914730 h 1325847"/>
                <a:gd name="connsiteX1-63" fmla="*/ 7218556 w 7218556"/>
                <a:gd name="connsiteY1-64" fmla="*/ 44935 h 1325847"/>
                <a:gd name="connsiteX2-65" fmla="*/ 7218556 w 7218556"/>
                <a:gd name="connsiteY2-66" fmla="*/ 589867 h 1325847"/>
                <a:gd name="connsiteX3-67" fmla="*/ 3657600 w 7218556"/>
                <a:gd name="connsiteY3-68" fmla="*/ 1325847 h 1325847"/>
                <a:gd name="connsiteX4-69" fmla="*/ 0 w 7218556"/>
                <a:gd name="connsiteY4-70" fmla="*/ 914730 h 1325847"/>
                <a:gd name="connsiteX0-71" fmla="*/ 0 w 7218556"/>
                <a:gd name="connsiteY0-72" fmla="*/ 914730 h 1335241"/>
                <a:gd name="connsiteX1-73" fmla="*/ 7218556 w 7218556"/>
                <a:gd name="connsiteY1-74" fmla="*/ 44935 h 1335241"/>
                <a:gd name="connsiteX2-75" fmla="*/ 7218556 w 7218556"/>
                <a:gd name="connsiteY2-76" fmla="*/ 589867 h 1335241"/>
                <a:gd name="connsiteX3-77" fmla="*/ 3657600 w 7218556"/>
                <a:gd name="connsiteY3-78" fmla="*/ 1325847 h 1335241"/>
                <a:gd name="connsiteX4-79" fmla="*/ 0 w 7218556"/>
                <a:gd name="connsiteY4-80" fmla="*/ 914730 h 1335241"/>
                <a:gd name="connsiteX0-81" fmla="*/ 0 w 7218556"/>
                <a:gd name="connsiteY0-82" fmla="*/ 914730 h 1333321"/>
                <a:gd name="connsiteX1-83" fmla="*/ 7218556 w 7218556"/>
                <a:gd name="connsiteY1-84" fmla="*/ 44935 h 1333321"/>
                <a:gd name="connsiteX2-85" fmla="*/ 7218556 w 7218556"/>
                <a:gd name="connsiteY2-86" fmla="*/ 589867 h 1333321"/>
                <a:gd name="connsiteX3-87" fmla="*/ 3657600 w 7218556"/>
                <a:gd name="connsiteY3-88" fmla="*/ 1325847 h 1333321"/>
                <a:gd name="connsiteX4-89" fmla="*/ 0 w 7218556"/>
                <a:gd name="connsiteY4-90" fmla="*/ 914730 h 13333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18555" h="1333321">
                  <a:moveTo>
                    <a:pt x="0" y="914730"/>
                  </a:moveTo>
                  <a:cubicBezTo>
                    <a:pt x="2919142" y="1059696"/>
                    <a:pt x="6451600" y="-256147"/>
                    <a:pt x="7218556" y="44935"/>
                  </a:cubicBezTo>
                  <a:lnTo>
                    <a:pt x="7218556" y="589867"/>
                  </a:lnTo>
                  <a:cubicBezTo>
                    <a:pt x="6625063" y="803352"/>
                    <a:pt x="5311698" y="1407129"/>
                    <a:pt x="3657600" y="1325847"/>
                  </a:cubicBezTo>
                  <a:cubicBezTo>
                    <a:pt x="2003502" y="1244565"/>
                    <a:pt x="1219200" y="1051769"/>
                    <a:pt x="0" y="914730"/>
                  </a:cubicBezTo>
                  <a:close/>
                </a:path>
              </a:pathLst>
            </a:custGeom>
            <a:solidFill>
              <a:srgbClr val="85C2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sp>
        <p:nvSpPr>
          <p:cNvPr id="2" name="PA-文本框 50"/>
          <p:cNvSpPr txBox="1"/>
          <p:nvPr>
            <p:custDataLst>
              <p:tags r:id="rId1"/>
            </p:custDataLst>
          </p:nvPr>
        </p:nvSpPr>
        <p:spPr>
          <a:xfrm>
            <a:off x="3957632" y="5780485"/>
            <a:ext cx="6791528" cy="532390"/>
          </a:xfrm>
          <a:prstGeom prst="rect">
            <a:avLst/>
          </a:prstGeom>
          <a:noFill/>
        </p:spPr>
        <p:txBody>
          <a:bodyPr wrap="square" rtlCol="0">
            <a:spAutoFit/>
          </a:bodyPr>
          <a:lstStyle/>
          <a:p>
            <a:pPr>
              <a:lnSpc>
                <a:spcPct val="150000"/>
              </a:lnSpc>
            </a:pP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Brief introduction to the business plan for atmospheric minimalism ppt </a:t>
            </a:r>
            <a:r>
              <a:rPr lang="en-US" altLang="zh-CN" sz="1000" dirty="0" err="1">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templateBrief</a:t>
            </a: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 introduction to the business plan for atmospheric minimalism ppt template</a:t>
            </a:r>
            <a:endParaRPr lang="zh-CN" altLang="en-US"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3" name="文本框 2"/>
          <p:cNvSpPr txBox="1"/>
          <p:nvPr/>
        </p:nvSpPr>
        <p:spPr>
          <a:xfrm>
            <a:off x="3902236" y="4822433"/>
            <a:ext cx="6041863" cy="1015663"/>
          </a:xfrm>
          <a:prstGeom prst="rect">
            <a:avLst/>
          </a:prstGeom>
          <a:noFill/>
        </p:spPr>
        <p:txBody>
          <a:bodyPr wrap="square" rtlCol="0">
            <a:spAutoFit/>
          </a:bodyPr>
          <a:lstStyle>
            <a:defPPr>
              <a:defRPr lang="zh-CN"/>
            </a:defPPr>
            <a:lvl1pPr indent="0">
              <a:buNone/>
              <a:defRPr sz="6000" b="1" spc="30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风机介绍</a:t>
            </a:r>
          </a:p>
        </p:txBody>
      </p:sp>
      <p:sp>
        <p:nvSpPr>
          <p:cNvPr id="4" name="文本框 3"/>
          <p:cNvSpPr txBox="1"/>
          <p:nvPr/>
        </p:nvSpPr>
        <p:spPr>
          <a:xfrm>
            <a:off x="3960898" y="4387272"/>
            <a:ext cx="1678986" cy="400110"/>
          </a:xfrm>
          <a:prstGeom prst="rect">
            <a:avLst/>
          </a:prstGeom>
          <a:noFill/>
        </p:spPr>
        <p:txBody>
          <a:bodyPr wrap="none" rtlCol="0">
            <a:spAutoFit/>
          </a:bodyPr>
          <a:lstStyle/>
          <a:p>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rPr>
              <a:t>PART THREE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5" name="文本框 4"/>
          <p:cNvSpPr txBox="1"/>
          <p:nvPr/>
        </p:nvSpPr>
        <p:spPr>
          <a:xfrm>
            <a:off x="2118841" y="4606989"/>
            <a:ext cx="1576072" cy="1446550"/>
          </a:xfrm>
          <a:prstGeom prst="rect">
            <a:avLst/>
          </a:prstGeom>
          <a:noFill/>
        </p:spPr>
        <p:txBody>
          <a:bodyPr wrap="none" rtlCol="0">
            <a:spAutoFit/>
          </a:bodyPr>
          <a:lstStyle>
            <a:defPPr>
              <a:defRPr lang="zh-CN"/>
            </a:defPPr>
            <a:lvl1pPr algn="ctr">
              <a:defRPr sz="8800" b="1">
                <a:ln>
                  <a:solidFill>
                    <a:srgbClr val="0DC8BF"/>
                  </a:solidFill>
                </a:ln>
                <a:no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en-US" altLang="zh-CN" dirty="0"/>
              <a:t>03</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dur="5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16" presetClass="entr" presetSubtype="21" dur="500" fill="hold"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2" presetClass="entr" presetSubtype="8" dur="50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anim calcmode="lin" valueType="num">
                                      <p:cBhvr>
                                        <p:cTn id="1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
                                        </p:tgtEl>
                                      </p:cBhvr>
                                    </p:animEffect>
                                  </p:childTnLst>
                                </p:cTn>
                              </p:par>
                              <p:par>
                                <p:cTn id="22" presetID="2" presetClass="entr" presetSubtype="1" dur="500" fill="hold" grpId="0" nodeType="withEffect">
                                  <p:stCondLst>
                                    <p:cond delay="10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0-#ppt_h/2"/>
                                          </p:val>
                                        </p:tav>
                                        <p:tav tm="100000">
                                          <p:val>
                                            <p:strVal val="#ppt_y"/>
                                          </p:val>
                                        </p:tav>
                                      </p:tavLst>
                                    </p:anim>
                                  </p:childTnLst>
                                </p:cTn>
                              </p:par>
                              <p:par>
                                <p:cTn id="26" presetID="22" presetClass="entr" presetSubtype="1" dur="500" fill="hold" grpId="0" nodeType="withEffect">
                                  <p:stCondLst>
                                    <p:cond delay="125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p:bldP spid="3" grpId="0"/>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 name="TextBox 8"/>
          <p:cNvSpPr/>
          <p:nvPr/>
        </p:nvSpPr>
        <p:spPr>
          <a:xfrm>
            <a:off x="7819822" y="4258219"/>
            <a:ext cx="1874496" cy="297069"/>
          </a:xfrm>
          <a:prstGeom prst="rect">
            <a:avLst/>
          </a:prstGeom>
          <a:noFill/>
        </p:spPr>
        <p:txBody>
          <a:bodyPr wrap="square" rtlCol="0">
            <a:spAutoFit/>
          </a:bodyPr>
          <a:lstStyle/>
          <a:p>
            <a:pPr algn="ctr">
              <a:lnSpc>
                <a:spcPct val="130000"/>
              </a:lnSpc>
            </a:pPr>
            <a:r>
              <a:rPr lang="zh-CN" altLang="en-US" sz="1100" b="1" dirty="0">
                <a:solidFill>
                  <a:srgbClr val="686769"/>
                </a:solidFill>
                <a:latin typeface="微软雅黑" panose="020B0503020204020204" pitchFamily="34" charset="-122"/>
                <a:ea typeface="微软雅黑" panose="020B0503020204020204" pitchFamily="34" charset="-122"/>
                <a:cs typeface="+mn-ea"/>
              </a:rPr>
              <a:t>国内排名前五的风机厂家</a:t>
            </a:r>
          </a:p>
        </p:txBody>
      </p:sp>
      <p:pic>
        <p:nvPicPr>
          <p:cNvPr id="3" name="Picture 4" descr="D:\11风电\技术文件\QQ图片20141103113200.jpg"/>
          <p:cNvPicPr>
            <a:picLocks noChangeAspect="1"/>
          </p:cNvPicPr>
          <p:nvPr/>
        </p:nvPicPr>
        <p:blipFill>
          <a:blip r:embed="rId3"/>
          <a:stretch>
            <a:fillRect/>
          </a:stretch>
        </p:blipFill>
        <p:spPr>
          <a:xfrm>
            <a:off x="6083303" y="2211221"/>
            <a:ext cx="5395686" cy="1981070"/>
          </a:xfrm>
          <a:prstGeom prst="rect">
            <a:avLst/>
          </a:prstGeom>
          <a:noFill/>
          <a:ln w="25400">
            <a:gradFill>
              <a:gsLst>
                <a:gs pos="0">
                  <a:srgbClr val="1EACBB"/>
                </a:gs>
                <a:gs pos="100000">
                  <a:srgbClr val="0DC8BF"/>
                </a:gs>
              </a:gsLst>
              <a:lin ang="5400000" scaled="1"/>
            </a:gradFill>
          </a:ln>
        </p:spPr>
      </p:pic>
      <p:sp>
        <p:nvSpPr>
          <p:cNvPr id="7" name="文本框 6"/>
          <p:cNvSpPr txBox="1"/>
          <p:nvPr/>
        </p:nvSpPr>
        <p:spPr>
          <a:xfrm>
            <a:off x="6083302" y="5775088"/>
            <a:ext cx="5054597" cy="352982"/>
          </a:xfrm>
          <a:prstGeom prst="rect">
            <a:avLst/>
          </a:prstGeom>
          <a:noFill/>
        </p:spPr>
        <p:txBody>
          <a:bodyPr wrap="square" rtlCol="0">
            <a:spAutoFit/>
          </a:bodyPr>
          <a:lstStyle>
            <a:defPPr>
              <a:defRPr lang="zh-CN"/>
            </a:defPPr>
            <a:lvl1pPr algn="just">
              <a:lnSpc>
                <a:spcPct val="130000"/>
              </a:lnSpc>
              <a:defRPr sz="1400">
                <a:solidFill>
                  <a:srgbClr val="686769"/>
                </a:solidFill>
                <a:latin typeface="+mn-ea"/>
                <a:cs typeface="+mn-ea"/>
              </a:defRPr>
            </a:lvl1pPr>
          </a:lstStyle>
          <a:p>
            <a:r>
              <a:rPr lang="zh-CN" altLang="en-US" dirty="0">
                <a:latin typeface="微软雅黑" panose="020B0503020204020204" pitchFamily="34" charset="-122"/>
                <a:ea typeface="微软雅黑" panose="020B0503020204020204" pitchFamily="34" charset="-122"/>
              </a:rPr>
              <a:t>上市公司，装机</a:t>
            </a:r>
            <a:r>
              <a:rPr lang="en-US" altLang="zh-CN" dirty="0">
                <a:latin typeface="微软雅黑" panose="020B0503020204020204" pitchFamily="34" charset="-122"/>
                <a:ea typeface="微软雅黑" panose="020B0503020204020204" pitchFamily="34" charset="-122"/>
              </a:rPr>
              <a:t>11910MW</a:t>
            </a:r>
            <a:r>
              <a:rPr lang="zh-CN" altLang="en-US" dirty="0">
                <a:latin typeface="微软雅黑" panose="020B0503020204020204" pitchFamily="34" charset="-122"/>
                <a:ea typeface="微软雅黑" panose="020B0503020204020204" pitchFamily="34" charset="-122"/>
              </a:rPr>
              <a:t>，有自己的检修团队和培训机构</a:t>
            </a:r>
          </a:p>
        </p:txBody>
      </p:sp>
      <p:sp>
        <p:nvSpPr>
          <p:cNvPr id="8" name="圆角矩形 6"/>
          <p:cNvSpPr/>
          <p:nvPr/>
        </p:nvSpPr>
        <p:spPr>
          <a:xfrm>
            <a:off x="6120086" y="1371079"/>
            <a:ext cx="3399473"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国内主要风机机组生产厂家</a:t>
            </a:r>
          </a:p>
        </p:txBody>
      </p:sp>
      <p:sp>
        <p:nvSpPr>
          <p:cNvPr id="9" name="圆角矩形 6"/>
          <p:cNvSpPr/>
          <p:nvPr/>
        </p:nvSpPr>
        <p:spPr>
          <a:xfrm>
            <a:off x="6083302" y="4718407"/>
            <a:ext cx="3399473"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国内主要风电运营商</a:t>
            </a:r>
          </a:p>
        </p:txBody>
      </p:sp>
      <p:sp>
        <p:nvSpPr>
          <p:cNvPr id="12" name="文本框 11"/>
          <p:cNvSpPr txBox="1"/>
          <p:nvPr/>
        </p:nvSpPr>
        <p:spPr>
          <a:xfrm>
            <a:off x="6096000" y="5363238"/>
            <a:ext cx="6096000" cy="390171"/>
          </a:xfrm>
          <a:prstGeom prst="rect">
            <a:avLst/>
          </a:prstGeom>
          <a:noFill/>
        </p:spPr>
        <p:txBody>
          <a:bodyPr wrap="square" rtlCol="0">
            <a:spAutoFit/>
          </a:bodyPr>
          <a:lstStyle>
            <a:defPPr>
              <a:defRPr lang="zh-CN"/>
            </a:defPPr>
            <a:lvl1pPr algn="just">
              <a:lnSpc>
                <a:spcPct val="130000"/>
              </a:lnSpc>
              <a:defRPr sz="1400">
                <a:solidFill>
                  <a:srgbClr val="686769"/>
                </a:solidFill>
                <a:latin typeface="+mn-ea"/>
                <a:cs typeface="+mn-ea"/>
              </a:defRPr>
            </a:lvl1pPr>
          </a:lstStyle>
          <a:p>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龙源电力；中国风电；大唐新能源；华电；华能；国电电力</a:t>
            </a:r>
          </a:p>
        </p:txBody>
      </p:sp>
      <p:pic>
        <p:nvPicPr>
          <p:cNvPr id="14" name="图片 13" descr="图片包含 游戏机, 建筑, 桌子, 伞&#10;&#10;描述已自动生成"/>
          <p:cNvPicPr>
            <a:picLocks noChangeAspect="1"/>
          </p:cNvPicPr>
          <p:nvPr/>
        </p:nvPicPr>
        <p:blipFill>
          <a:blip r:embed="rId4" cstate="print">
            <a:extLst>
              <a:ext uri="{28A0092B-C50C-407E-A947-70E740481C1C}">
                <a14:useLocalDpi xmlns:a14="http://schemas.microsoft.com/office/drawing/2010/main" val="0"/>
              </a:ext>
            </a:extLst>
          </a:blip>
          <a:srcRect t="47196" r="48788"/>
          <a:stretch>
            <a:fillRect/>
          </a:stretch>
        </p:blipFill>
        <p:spPr>
          <a:xfrm>
            <a:off x="-112363" y="1378362"/>
            <a:ext cx="6096000" cy="4714199"/>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53" presetClass="entr" presetSubtype="16" dur="50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 calcmode="lin" valueType="num">
                                      <p:cBhvr>
                                        <p:cTn id="10" dur="500" fill="hold"/>
                                        <p:tgtEl>
                                          <p:spTgt spid="8"/>
                                        </p:tgtEl>
                                        <p:attrNameLst>
                                          <p:attrName>ppt_w</p:attrName>
                                        </p:attrNameLst>
                                      </p:cBhvr>
                                      <p:tavLst>
                                        <p:tav tm="0">
                                          <p:val>
                                            <p:fltVal val="0"/>
                                          </p:val>
                                        </p:tav>
                                        <p:tav tm="100000">
                                          <p:val>
                                            <p:strVal val="#ppt_w"/>
                                          </p:val>
                                        </p:tav>
                                      </p:tavLst>
                                    </p:anim>
                                    <p:anim calcmode="lin" valueType="num">
                                      <p:cBhvr>
                                        <p:cTn id="11" dur="500" fill="hold"/>
                                        <p:tgtEl>
                                          <p:spTgt spid="8"/>
                                        </p:tgtEl>
                                        <p:attrNameLst>
                                          <p:attrName>ppt_h</p:attrName>
                                        </p:attrNameLst>
                                      </p:cBhvr>
                                      <p:tavLst>
                                        <p:tav tm="0">
                                          <p:val>
                                            <p:fltVal val="0"/>
                                          </p:val>
                                        </p:tav>
                                        <p:tav tm="100000">
                                          <p:val>
                                            <p:strVal val="#ppt_h"/>
                                          </p:val>
                                        </p:tav>
                                      </p:tavLst>
                                    </p:anim>
                                    <p:animEffect transition="in" filter="fade">
                                      <p:cBhvr>
                                        <p:cTn id="12" dur="500"/>
                                        <p:tgtEl>
                                          <p:spTgt spid="8"/>
                                        </p:tgtEl>
                                      </p:cBhvr>
                                    </p:animEffect>
                                  </p:childTnLst>
                                </p:cTn>
                              </p:par>
                              <p:par>
                                <p:cTn id="13" presetID="53" presetClass="entr" presetSubtype="16" dur="5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grpSp>
        <p:nvGrpSpPr>
          <p:cNvPr id="2139" name="组合 2138"/>
          <p:cNvGrpSpPr/>
          <p:nvPr/>
        </p:nvGrpSpPr>
        <p:grpSpPr>
          <a:xfrm>
            <a:off x="3577216" y="1522464"/>
            <a:ext cx="7282089" cy="4550637"/>
            <a:chOff x="360" y="672"/>
            <a:chExt cx="5040" cy="3106"/>
          </a:xfrm>
        </p:grpSpPr>
        <p:pic>
          <p:nvPicPr>
            <p:cNvPr id="2153" name="Picture 5" descr="Schnitt_MD77 freigestellt"/>
            <p:cNvPicPr>
              <a:picLocks noChangeAspect="1"/>
            </p:cNvPicPr>
            <p:nvPr/>
          </p:nvPicPr>
          <p:blipFill>
            <a:blip r:embed="rId3"/>
            <a:stretch>
              <a:fillRect/>
            </a:stretch>
          </p:blipFill>
          <p:spPr>
            <a:xfrm>
              <a:off x="360" y="1344"/>
              <a:ext cx="5040" cy="2434"/>
            </a:xfrm>
            <a:prstGeom prst="rect">
              <a:avLst/>
            </a:prstGeom>
            <a:noFill/>
            <a:ln w="9525">
              <a:noFill/>
            </a:ln>
          </p:spPr>
        </p:pic>
        <p:sp>
          <p:nvSpPr>
            <p:cNvPr id="2154" name="Text Box 6"/>
            <p:cNvSpPr/>
            <p:nvPr/>
          </p:nvSpPr>
          <p:spPr>
            <a:xfrm>
              <a:off x="672" y="1392"/>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sp>
          <p:nvSpPr>
            <p:cNvPr id="2155" name="Text Box 7"/>
            <p:cNvSpPr/>
            <p:nvPr/>
          </p:nvSpPr>
          <p:spPr>
            <a:xfrm>
              <a:off x="1104" y="1104"/>
              <a:ext cx="128" cy="179"/>
            </a:xfrm>
            <a:prstGeom prst="rect">
              <a:avLst/>
            </a:prstGeom>
            <a:solidFill>
              <a:srgbClr val="FFFFFF"/>
            </a:solid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sp>
          <p:nvSpPr>
            <p:cNvPr id="2156" name="Text Box 8"/>
            <p:cNvSpPr/>
            <p:nvPr/>
          </p:nvSpPr>
          <p:spPr>
            <a:xfrm>
              <a:off x="3120" y="1392"/>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sp>
          <p:nvSpPr>
            <p:cNvPr id="2157" name="Text Box 9"/>
            <p:cNvSpPr/>
            <p:nvPr/>
          </p:nvSpPr>
          <p:spPr>
            <a:xfrm>
              <a:off x="3600" y="1056"/>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sp>
          <p:nvSpPr>
            <p:cNvPr id="2158" name="Text Box 10"/>
            <p:cNvSpPr/>
            <p:nvPr/>
          </p:nvSpPr>
          <p:spPr>
            <a:xfrm>
              <a:off x="1968" y="1392"/>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sp>
          <p:nvSpPr>
            <p:cNvPr id="2159" name="Text Box 11"/>
            <p:cNvSpPr/>
            <p:nvPr/>
          </p:nvSpPr>
          <p:spPr>
            <a:xfrm>
              <a:off x="2574" y="1104"/>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sp>
          <p:nvSpPr>
            <p:cNvPr id="2160" name="Text Box 12"/>
            <p:cNvSpPr/>
            <p:nvPr/>
          </p:nvSpPr>
          <p:spPr>
            <a:xfrm>
              <a:off x="4560" y="1392"/>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cxnSp>
          <p:nvCxnSpPr>
            <p:cNvPr id="2161" name="Line 13"/>
            <p:cNvCxnSpPr/>
            <p:nvPr/>
          </p:nvCxnSpPr>
          <p:spPr>
            <a:xfrm>
              <a:off x="1056" y="1632"/>
              <a:ext cx="96" cy="432"/>
            </a:xfrm>
            <a:prstGeom prst="line">
              <a:avLst/>
            </a:prstGeom>
            <a:ln w="28575" cap="flat" cmpd="sng">
              <a:solidFill>
                <a:srgbClr val="000000"/>
              </a:solidFill>
              <a:prstDash val="solid"/>
              <a:headEnd type="none" w="sm" len="sm"/>
              <a:tailEnd type="none" w="sm" len="sm"/>
            </a:ln>
          </p:spPr>
        </p:cxnSp>
        <p:cxnSp>
          <p:nvCxnSpPr>
            <p:cNvPr id="2162" name="Line 14"/>
            <p:cNvCxnSpPr/>
            <p:nvPr/>
          </p:nvCxnSpPr>
          <p:spPr>
            <a:xfrm>
              <a:off x="1620" y="1604"/>
              <a:ext cx="204" cy="700"/>
            </a:xfrm>
            <a:prstGeom prst="line">
              <a:avLst/>
            </a:prstGeom>
            <a:ln w="28575" cap="flat" cmpd="sng">
              <a:solidFill>
                <a:srgbClr val="000000"/>
              </a:solidFill>
              <a:prstDash val="solid"/>
              <a:headEnd type="none" w="sm" len="sm"/>
              <a:tailEnd type="none" w="sm" len="sm"/>
            </a:ln>
          </p:spPr>
        </p:cxnSp>
        <p:cxnSp>
          <p:nvCxnSpPr>
            <p:cNvPr id="2163" name="Line 15"/>
            <p:cNvCxnSpPr/>
            <p:nvPr/>
          </p:nvCxnSpPr>
          <p:spPr>
            <a:xfrm flipH="1">
              <a:off x="2256" y="1632"/>
              <a:ext cx="0" cy="816"/>
            </a:xfrm>
            <a:prstGeom prst="line">
              <a:avLst/>
            </a:prstGeom>
            <a:ln w="28575" cap="flat" cmpd="sng">
              <a:solidFill>
                <a:srgbClr val="000000"/>
              </a:solidFill>
              <a:prstDash val="solid"/>
              <a:headEnd type="none" w="sm" len="sm"/>
              <a:tailEnd type="none" w="sm" len="sm"/>
            </a:ln>
          </p:spPr>
        </p:cxnSp>
        <p:cxnSp>
          <p:nvCxnSpPr>
            <p:cNvPr id="2164" name="Line 16"/>
            <p:cNvCxnSpPr/>
            <p:nvPr/>
          </p:nvCxnSpPr>
          <p:spPr>
            <a:xfrm flipH="1">
              <a:off x="2880" y="1344"/>
              <a:ext cx="0" cy="1104"/>
            </a:xfrm>
            <a:prstGeom prst="line">
              <a:avLst/>
            </a:prstGeom>
            <a:ln w="28575" cap="flat" cmpd="sng">
              <a:solidFill>
                <a:srgbClr val="000000"/>
              </a:solidFill>
              <a:prstDash val="solid"/>
              <a:headEnd type="none" w="sm" len="sm"/>
              <a:tailEnd type="none" w="sm" len="sm"/>
            </a:ln>
          </p:spPr>
        </p:cxnSp>
        <p:cxnSp>
          <p:nvCxnSpPr>
            <p:cNvPr id="2165" name="Line 17"/>
            <p:cNvCxnSpPr/>
            <p:nvPr/>
          </p:nvCxnSpPr>
          <p:spPr>
            <a:xfrm flipH="1">
              <a:off x="3264" y="1632"/>
              <a:ext cx="0" cy="816"/>
            </a:xfrm>
            <a:prstGeom prst="line">
              <a:avLst/>
            </a:prstGeom>
            <a:ln w="28575" cap="flat" cmpd="sng">
              <a:solidFill>
                <a:srgbClr val="000000"/>
              </a:solidFill>
              <a:prstDash val="solid"/>
              <a:headEnd type="none" w="sm" len="sm"/>
              <a:tailEnd type="none" w="sm" len="sm"/>
            </a:ln>
          </p:spPr>
        </p:cxnSp>
        <p:cxnSp>
          <p:nvCxnSpPr>
            <p:cNvPr id="2166" name="Line 18"/>
            <p:cNvCxnSpPr/>
            <p:nvPr/>
          </p:nvCxnSpPr>
          <p:spPr>
            <a:xfrm flipH="1">
              <a:off x="3408" y="1488"/>
              <a:ext cx="480" cy="1008"/>
            </a:xfrm>
            <a:prstGeom prst="line">
              <a:avLst/>
            </a:prstGeom>
            <a:ln w="28575" cap="flat" cmpd="sng">
              <a:solidFill>
                <a:srgbClr val="000000"/>
              </a:solidFill>
              <a:prstDash val="solid"/>
              <a:headEnd type="none" w="sm" len="sm"/>
              <a:tailEnd type="none" w="sm" len="sm"/>
            </a:ln>
          </p:spPr>
        </p:cxnSp>
        <p:cxnSp>
          <p:nvCxnSpPr>
            <p:cNvPr id="2167" name="Line 19"/>
            <p:cNvCxnSpPr/>
            <p:nvPr/>
          </p:nvCxnSpPr>
          <p:spPr>
            <a:xfrm flipH="1">
              <a:off x="4224" y="1632"/>
              <a:ext cx="576" cy="528"/>
            </a:xfrm>
            <a:prstGeom prst="line">
              <a:avLst/>
            </a:prstGeom>
            <a:ln w="28575" cap="flat" cmpd="sng">
              <a:solidFill>
                <a:srgbClr val="000000"/>
              </a:solidFill>
              <a:prstDash val="solid"/>
              <a:headEnd type="none" w="sm" len="sm"/>
              <a:tailEnd type="none" w="sm" len="sm"/>
            </a:ln>
          </p:spPr>
        </p:cxnSp>
        <p:sp>
          <p:nvSpPr>
            <p:cNvPr id="2168" name="AutoShape 20"/>
            <p:cNvSpPr/>
            <p:nvPr/>
          </p:nvSpPr>
          <p:spPr>
            <a:xfrm rot="16200000" flipV="1">
              <a:off x="2829" y="-848"/>
              <a:ext cx="192" cy="4080"/>
            </a:xfrm>
            <a:prstGeom prst="rightBrace">
              <a:avLst>
                <a:gd name="adj1" fmla="val 197939"/>
                <a:gd name="adj2" fmla="val 50000"/>
              </a:avLst>
            </a:prstGeom>
            <a:noFill/>
            <a:ln w="28575" cap="flat" cmpd="sng">
              <a:solidFill>
                <a:srgbClr val="99CC00"/>
              </a:solidFill>
              <a:prstDash val="solid"/>
              <a:headEnd type="none" w="sm" len="sm"/>
              <a:tailEnd type="none" w="sm" len="sm"/>
            </a:ln>
          </p:spPr>
          <p:txBody>
            <a:bodyPr wrap="none" anchor="ctr" anchorCtr="0"/>
            <a:lstStyle/>
            <a:p>
              <a:endParaRPr sz="1100" dirty="0">
                <a:latin typeface="微软雅黑" panose="020B0503020204020204" pitchFamily="34" charset="-122"/>
                <a:ea typeface="微软雅黑" panose="020B0503020204020204" pitchFamily="34" charset="-122"/>
              </a:endParaRPr>
            </a:p>
          </p:txBody>
        </p:sp>
        <p:sp>
          <p:nvSpPr>
            <p:cNvPr id="2169" name="Text Box 21"/>
            <p:cNvSpPr/>
            <p:nvPr/>
          </p:nvSpPr>
          <p:spPr>
            <a:xfrm>
              <a:off x="2688" y="672"/>
              <a:ext cx="128" cy="210"/>
            </a:xfrm>
            <a:prstGeom prst="rect">
              <a:avLst/>
            </a:prstGeom>
            <a:noFill/>
            <a:ln w="12700">
              <a:noFill/>
            </a:ln>
          </p:spPr>
          <p:txBody>
            <a:bodyPr wrap="none">
              <a:spAutoFit/>
            </a:bodyPr>
            <a:lstStyle/>
            <a:p>
              <a:pPr eaLnBrk="0" hangingPunct="0"/>
              <a:endParaRPr sz="1400" dirty="0">
                <a:latin typeface="Optima" charset="-122"/>
                <a:ea typeface="微软雅黑" panose="020B0503020204020204" pitchFamily="34" charset="-122"/>
              </a:endParaRPr>
            </a:p>
          </p:txBody>
        </p:sp>
        <p:sp>
          <p:nvSpPr>
            <p:cNvPr id="2170" name="Text Box 22"/>
            <p:cNvSpPr/>
            <p:nvPr/>
          </p:nvSpPr>
          <p:spPr>
            <a:xfrm>
              <a:off x="1152" y="3408"/>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cxnSp>
          <p:nvCxnSpPr>
            <p:cNvPr id="2171" name="Line 23"/>
            <p:cNvCxnSpPr/>
            <p:nvPr/>
          </p:nvCxnSpPr>
          <p:spPr>
            <a:xfrm flipV="1">
              <a:off x="1536" y="2832"/>
              <a:ext cx="384" cy="576"/>
            </a:xfrm>
            <a:prstGeom prst="line">
              <a:avLst/>
            </a:prstGeom>
            <a:ln w="28575" cap="flat" cmpd="sng">
              <a:solidFill>
                <a:srgbClr val="000000"/>
              </a:solidFill>
              <a:prstDash val="solid"/>
              <a:headEnd type="none" w="sm" len="sm"/>
              <a:tailEnd type="none" w="sm" len="sm"/>
            </a:ln>
          </p:spPr>
        </p:cxnSp>
        <p:sp>
          <p:nvSpPr>
            <p:cNvPr id="2172" name="Text Box 24"/>
            <p:cNvSpPr/>
            <p:nvPr/>
          </p:nvSpPr>
          <p:spPr>
            <a:xfrm>
              <a:off x="2064" y="3408"/>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sp>
          <p:nvSpPr>
            <p:cNvPr id="2173" name="Text Box 25"/>
            <p:cNvSpPr/>
            <p:nvPr/>
          </p:nvSpPr>
          <p:spPr>
            <a:xfrm>
              <a:off x="3264" y="3408"/>
              <a:ext cx="128" cy="179"/>
            </a:xfrm>
            <a:prstGeom prst="rect">
              <a:avLst/>
            </a:prstGeom>
            <a:noFill/>
            <a:ln w="12700">
              <a:noFill/>
            </a:ln>
          </p:spPr>
          <p:txBody>
            <a:bodyPr wrap="none">
              <a:spAutoFit/>
            </a:bodyPr>
            <a:lstStyle/>
            <a:p>
              <a:pPr eaLnBrk="0" hangingPunct="0"/>
              <a:endParaRPr sz="1100" dirty="0">
                <a:latin typeface="Optima" charset="-122"/>
                <a:ea typeface="微软雅黑" panose="020B0503020204020204" pitchFamily="34" charset="-122"/>
              </a:endParaRPr>
            </a:p>
          </p:txBody>
        </p:sp>
        <p:cxnSp>
          <p:nvCxnSpPr>
            <p:cNvPr id="2174" name="Line 26"/>
            <p:cNvCxnSpPr/>
            <p:nvPr/>
          </p:nvCxnSpPr>
          <p:spPr>
            <a:xfrm flipH="1" flipV="1">
              <a:off x="2256" y="3024"/>
              <a:ext cx="144" cy="432"/>
            </a:xfrm>
            <a:prstGeom prst="line">
              <a:avLst/>
            </a:prstGeom>
            <a:ln w="28575" cap="flat" cmpd="sng">
              <a:solidFill>
                <a:srgbClr val="000000"/>
              </a:solidFill>
              <a:prstDash val="solid"/>
              <a:headEnd type="none" w="sm" len="sm"/>
              <a:tailEnd type="none" w="sm" len="sm"/>
            </a:ln>
          </p:spPr>
        </p:cxnSp>
        <p:cxnSp>
          <p:nvCxnSpPr>
            <p:cNvPr id="2175" name="Line 27"/>
            <p:cNvCxnSpPr/>
            <p:nvPr/>
          </p:nvCxnSpPr>
          <p:spPr>
            <a:xfrm flipH="1" flipV="1">
              <a:off x="2688" y="3360"/>
              <a:ext cx="576" cy="144"/>
            </a:xfrm>
            <a:prstGeom prst="line">
              <a:avLst/>
            </a:prstGeom>
            <a:ln w="28575" cap="flat" cmpd="sng">
              <a:solidFill>
                <a:srgbClr val="000000"/>
              </a:solidFill>
              <a:prstDash val="solid"/>
              <a:headEnd type="none" w="sm" len="sm"/>
              <a:tailEnd type="none" w="sm" len="sm"/>
            </a:ln>
          </p:spPr>
        </p:cxnSp>
        <p:sp>
          <p:nvSpPr>
            <p:cNvPr id="2176" name="Text Box 28"/>
            <p:cNvSpPr/>
            <p:nvPr/>
          </p:nvSpPr>
          <p:spPr>
            <a:xfrm>
              <a:off x="3888" y="3408"/>
              <a:ext cx="1105" cy="179"/>
            </a:xfrm>
            <a:prstGeom prst="rect">
              <a:avLst/>
            </a:prstGeom>
            <a:noFill/>
            <a:ln w="12700">
              <a:noFill/>
            </a:ln>
          </p:spPr>
          <p:txBody>
            <a:bodyPr>
              <a:spAutoFit/>
            </a:bodyPr>
            <a:lstStyle/>
            <a:p>
              <a:pPr eaLnBrk="0" hangingPunct="0"/>
              <a:endParaRPr sz="1100" dirty="0">
                <a:latin typeface="Optima" charset="-122"/>
                <a:ea typeface="微软雅黑" panose="020B0503020204020204" pitchFamily="34" charset="-122"/>
              </a:endParaRPr>
            </a:p>
          </p:txBody>
        </p:sp>
        <p:cxnSp>
          <p:nvCxnSpPr>
            <p:cNvPr id="2177" name="Line 29"/>
            <p:cNvCxnSpPr/>
            <p:nvPr/>
          </p:nvCxnSpPr>
          <p:spPr>
            <a:xfrm flipH="1" flipV="1">
              <a:off x="3744" y="2544"/>
              <a:ext cx="576" cy="864"/>
            </a:xfrm>
            <a:prstGeom prst="line">
              <a:avLst/>
            </a:prstGeom>
            <a:ln w="28575" cap="flat" cmpd="sng">
              <a:solidFill>
                <a:srgbClr val="000000"/>
              </a:solidFill>
              <a:prstDash val="solid"/>
              <a:headEnd type="none" w="sm" len="sm"/>
              <a:tailEnd type="none" w="sm" len="sm"/>
            </a:ln>
          </p:spPr>
        </p:cxnSp>
      </p:grpSp>
      <p:sp>
        <p:nvSpPr>
          <p:cNvPr id="2141" name="Text Box 35"/>
          <p:cNvSpPr/>
          <p:nvPr/>
        </p:nvSpPr>
        <p:spPr>
          <a:xfrm>
            <a:off x="6914618" y="2489574"/>
            <a:ext cx="759777"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齿轮葙</a:t>
            </a:r>
          </a:p>
        </p:txBody>
      </p:sp>
      <p:sp>
        <p:nvSpPr>
          <p:cNvPr id="2142" name="Text Box 36"/>
          <p:cNvSpPr/>
          <p:nvPr/>
        </p:nvSpPr>
        <p:spPr>
          <a:xfrm>
            <a:off x="5094095" y="2642065"/>
            <a:ext cx="759777"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主轴承</a:t>
            </a:r>
          </a:p>
        </p:txBody>
      </p:sp>
      <p:sp>
        <p:nvSpPr>
          <p:cNvPr id="2143" name="Text Box 37"/>
          <p:cNvSpPr/>
          <p:nvPr/>
        </p:nvSpPr>
        <p:spPr>
          <a:xfrm>
            <a:off x="8280343" y="2642065"/>
            <a:ext cx="1215911"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高速轴联轴器</a:t>
            </a:r>
          </a:p>
        </p:txBody>
      </p:sp>
      <p:sp>
        <p:nvSpPr>
          <p:cNvPr id="2144" name="Text Box 38"/>
          <p:cNvSpPr/>
          <p:nvPr/>
        </p:nvSpPr>
        <p:spPr>
          <a:xfrm>
            <a:off x="9644732" y="2944370"/>
            <a:ext cx="759777"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发电机</a:t>
            </a:r>
          </a:p>
        </p:txBody>
      </p:sp>
      <p:sp>
        <p:nvSpPr>
          <p:cNvPr id="2145" name="Text Box 39"/>
          <p:cNvSpPr/>
          <p:nvPr/>
        </p:nvSpPr>
        <p:spPr>
          <a:xfrm>
            <a:off x="4335657" y="2793218"/>
            <a:ext cx="607287"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轮毂</a:t>
            </a:r>
          </a:p>
        </p:txBody>
      </p:sp>
      <p:sp>
        <p:nvSpPr>
          <p:cNvPr id="2146" name="Text Box 40"/>
          <p:cNvSpPr/>
          <p:nvPr/>
        </p:nvSpPr>
        <p:spPr>
          <a:xfrm>
            <a:off x="6005026" y="2793218"/>
            <a:ext cx="605949"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主轴</a:t>
            </a:r>
          </a:p>
        </p:txBody>
      </p:sp>
      <p:sp>
        <p:nvSpPr>
          <p:cNvPr id="2147" name="Text Box 41"/>
          <p:cNvSpPr/>
          <p:nvPr/>
        </p:nvSpPr>
        <p:spPr>
          <a:xfrm>
            <a:off x="6609637" y="1604828"/>
            <a:ext cx="1367064" cy="461665"/>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驱动链</a:t>
            </a:r>
          </a:p>
        </p:txBody>
      </p:sp>
      <p:sp>
        <p:nvSpPr>
          <p:cNvPr id="2148" name="Text Box 42"/>
          <p:cNvSpPr/>
          <p:nvPr/>
        </p:nvSpPr>
        <p:spPr>
          <a:xfrm>
            <a:off x="4791789" y="5523332"/>
            <a:ext cx="910930"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偏航驱动</a:t>
            </a:r>
          </a:p>
        </p:txBody>
      </p:sp>
      <p:sp>
        <p:nvSpPr>
          <p:cNvPr id="2149" name="Text Box 43"/>
          <p:cNvSpPr/>
          <p:nvPr/>
        </p:nvSpPr>
        <p:spPr>
          <a:xfrm>
            <a:off x="6156178" y="5523332"/>
            <a:ext cx="605949"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机架</a:t>
            </a:r>
          </a:p>
        </p:txBody>
      </p:sp>
      <p:sp>
        <p:nvSpPr>
          <p:cNvPr id="2150" name="Text Box 44"/>
          <p:cNvSpPr/>
          <p:nvPr/>
        </p:nvSpPr>
        <p:spPr>
          <a:xfrm>
            <a:off x="7673057" y="5523332"/>
            <a:ext cx="607287"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塔筒</a:t>
            </a:r>
          </a:p>
        </p:txBody>
      </p:sp>
      <p:sp>
        <p:nvSpPr>
          <p:cNvPr id="2151" name="Text Box 45"/>
          <p:cNvSpPr/>
          <p:nvPr/>
        </p:nvSpPr>
        <p:spPr>
          <a:xfrm>
            <a:off x="8886294" y="5523332"/>
            <a:ext cx="837360"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主控柜</a:t>
            </a:r>
          </a:p>
        </p:txBody>
      </p:sp>
      <p:sp>
        <p:nvSpPr>
          <p:cNvPr id="2152" name="Text Box 46"/>
          <p:cNvSpPr/>
          <p:nvPr/>
        </p:nvSpPr>
        <p:spPr>
          <a:xfrm>
            <a:off x="7369414" y="2944370"/>
            <a:ext cx="759777" cy="276999"/>
          </a:xfrm>
          <a:prstGeom prst="rect">
            <a:avLst/>
          </a:prstGeom>
          <a:gradFill>
            <a:gsLst>
              <a:gs pos="0">
                <a:srgbClr val="0DC8BF"/>
              </a:gs>
              <a:gs pos="100000">
                <a:srgbClr val="1EACBB"/>
              </a:gs>
            </a:gsLst>
            <a:lin ang="3240000" scaled="0"/>
          </a:gradFill>
          <a:ln w="9525" cap="flat" cmpd="sng">
            <a:noFill/>
            <a:prstDash val="solid"/>
            <a:miter/>
            <a:headEnd type="none" w="med" len="med"/>
            <a:tailEnd type="none" w="med" len="med"/>
          </a:ln>
        </p:spPr>
        <p:txBody>
          <a:bodyPr>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制动器</a:t>
            </a:r>
          </a:p>
        </p:txBody>
      </p:sp>
      <p:sp>
        <p:nvSpPr>
          <p:cNvPr id="2178" name="圆角矩形 6"/>
          <p:cNvSpPr/>
          <p:nvPr/>
        </p:nvSpPr>
        <p:spPr>
          <a:xfrm>
            <a:off x="1700234" y="2194950"/>
            <a:ext cx="926175" cy="3146853"/>
          </a:xfrm>
          <a:prstGeom prst="roundRect">
            <a:avLst>
              <a:gd name="adj" fmla="val 50000"/>
            </a:avLst>
          </a:prstGeom>
          <a:gradFill>
            <a:gsLst>
              <a:gs pos="0">
                <a:srgbClr val="0DC8BF"/>
              </a:gs>
              <a:gs pos="100000">
                <a:srgbClr val="1EACBB"/>
              </a:gs>
            </a:gsLst>
            <a:lin ang="3240000" scaled="0"/>
          </a:gradFill>
        </p:spPr>
        <p:txBody>
          <a:bodyPr vert="eaVert" wrap="square" rtlCol="0">
            <a:spAutoFit/>
          </a:bodyPr>
          <a:lstStyle/>
          <a:p>
            <a:pPr algn="ctr">
              <a:lnSpc>
                <a:spcPct val="110000"/>
              </a:lnSpc>
            </a:pPr>
            <a:r>
              <a:rPr lang="zh-CN" altLang="en-US" sz="28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双馈风电机组</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53" presetClass="entr" presetSubtype="16" dur="500" fill="hold" grpId="0" nodeType="withEffect">
                                  <p:stCondLst>
                                    <p:cond delay="0"/>
                                  </p:stCondLst>
                                  <p:childTnLst>
                                    <p:set>
                                      <p:cBhvr>
                                        <p:cTn id="9" dur="1" fill="hold">
                                          <p:stCondLst>
                                            <p:cond delay="0"/>
                                          </p:stCondLst>
                                        </p:cTn>
                                        <p:tgtEl>
                                          <p:spTgt spid="2178"/>
                                        </p:tgtEl>
                                        <p:attrNameLst>
                                          <p:attrName>style.visibility</p:attrName>
                                        </p:attrNameLst>
                                      </p:cBhvr>
                                      <p:to>
                                        <p:strVal val="visible"/>
                                      </p:to>
                                    </p:set>
                                    <p:anim calcmode="lin" valueType="num">
                                      <p:cBhvr>
                                        <p:cTn id="10" dur="500" fill="hold"/>
                                        <p:tgtEl>
                                          <p:spTgt spid="2178"/>
                                        </p:tgtEl>
                                        <p:attrNameLst>
                                          <p:attrName>ppt_w</p:attrName>
                                        </p:attrNameLst>
                                      </p:cBhvr>
                                      <p:tavLst>
                                        <p:tav tm="0">
                                          <p:val>
                                            <p:fltVal val="0"/>
                                          </p:val>
                                        </p:tav>
                                        <p:tav tm="100000">
                                          <p:val>
                                            <p:strVal val="#ppt_w"/>
                                          </p:val>
                                        </p:tav>
                                      </p:tavLst>
                                    </p:anim>
                                    <p:anim calcmode="lin" valueType="num">
                                      <p:cBhvr>
                                        <p:cTn id="11" dur="500" fill="hold"/>
                                        <p:tgtEl>
                                          <p:spTgt spid="2178"/>
                                        </p:tgtEl>
                                        <p:attrNameLst>
                                          <p:attrName>ppt_h</p:attrName>
                                        </p:attrNameLst>
                                      </p:cBhvr>
                                      <p:tavLst>
                                        <p:tav tm="0">
                                          <p:val>
                                            <p:fltVal val="0"/>
                                          </p:val>
                                        </p:tav>
                                        <p:tav tm="100000">
                                          <p:val>
                                            <p:strVal val="#ppt_h"/>
                                          </p:val>
                                        </p:tav>
                                      </p:tavLst>
                                    </p:anim>
                                    <p:animEffect transition="in" filter="fade">
                                      <p:cBhvr>
                                        <p:cTn id="12" dur="500"/>
                                        <p:tgtEl>
                                          <p:spTgt spid="2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78"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178" name="圆角矩形 6"/>
          <p:cNvSpPr/>
          <p:nvPr/>
        </p:nvSpPr>
        <p:spPr>
          <a:xfrm>
            <a:off x="1635014" y="2095709"/>
            <a:ext cx="926175" cy="3146853"/>
          </a:xfrm>
          <a:prstGeom prst="roundRect">
            <a:avLst>
              <a:gd name="adj" fmla="val 50000"/>
            </a:avLst>
          </a:prstGeom>
          <a:gradFill>
            <a:gsLst>
              <a:gs pos="0">
                <a:srgbClr val="0DC8BF"/>
              </a:gs>
              <a:gs pos="100000">
                <a:srgbClr val="1EACBB"/>
              </a:gs>
            </a:gsLst>
            <a:lin ang="3240000" scaled="0"/>
          </a:gradFill>
        </p:spPr>
        <p:txBody>
          <a:bodyPr vert="eaVert" wrap="square" rtlCol="0">
            <a:spAutoFit/>
          </a:bodyPr>
          <a:lstStyle/>
          <a:p>
            <a:pPr algn="ctr">
              <a:lnSpc>
                <a:spcPct val="110000"/>
              </a:lnSpc>
            </a:pPr>
            <a:r>
              <a:rPr lang="zh-CN" altLang="en-US" sz="28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风轮系统</a:t>
            </a:r>
          </a:p>
        </p:txBody>
      </p:sp>
      <p:sp>
        <p:nvSpPr>
          <p:cNvPr id="3" name="副标题 6"/>
          <p:cNvSpPr/>
          <p:nvPr/>
        </p:nvSpPr>
        <p:spPr>
          <a:xfrm>
            <a:off x="2626409" y="1445120"/>
            <a:ext cx="8255000" cy="4903788"/>
          </a:xfrm>
          <a:prstGeom prst="rect">
            <a:avLst/>
          </a:prstGeom>
          <a:noFill/>
          <a:ln w="9525">
            <a:noFill/>
          </a:ln>
        </p:spPr>
        <p:txBody>
          <a:bodyPr/>
          <a:lstStyle/>
          <a:p>
            <a:pPr marL="514350" indent="-514350" eaLnBrk="0" hangingPunct="0">
              <a:lnSpc>
                <a:spcPts val="3000"/>
              </a:lnSpc>
              <a:spcBef>
                <a:spcPct val="20000"/>
              </a:spcBef>
            </a:pPr>
            <a:r>
              <a:rPr lang="zh-CN" altLang="en-US" sz="4000" b="1" dirty="0">
                <a:solidFill>
                  <a:srgbClr val="000066"/>
                </a:solidFill>
                <a:latin typeface="微软雅黑" panose="020B0503020204020204" pitchFamily="34" charset="-122"/>
                <a:ea typeface="微软雅黑" panose="020B0503020204020204" pitchFamily="34" charset="-122"/>
              </a:rPr>
              <a:t>    </a:t>
            </a:r>
            <a:r>
              <a:rPr lang="en-US" altLang="zh-CN" sz="2000" b="1" dirty="0">
                <a:latin typeface="微软雅黑" panose="020B0503020204020204" pitchFamily="34" charset="-122"/>
                <a:ea typeface="微软雅黑" panose="020B0503020204020204" pitchFamily="34" charset="-122"/>
              </a:rPr>
              <a:t> </a:t>
            </a:r>
          </a:p>
          <a:p>
            <a:pPr marL="514350" indent="-514350" algn="ctr" eaLnBrk="0" hangingPunct="0">
              <a:spcBef>
                <a:spcPct val="20000"/>
              </a:spcBef>
            </a:pPr>
            <a:endParaRPr lang="zh-CN" altLang="en-US" sz="3200" dirty="0">
              <a:latin typeface="微软雅黑" panose="020B0503020204020204" pitchFamily="34" charset="-122"/>
              <a:ea typeface="微软雅黑" panose="020B0503020204020204" pitchFamily="34" charset="-122"/>
            </a:endParaRPr>
          </a:p>
        </p:txBody>
      </p:sp>
      <p:sp>
        <p:nvSpPr>
          <p:cNvPr id="4" name="副标题 6"/>
          <p:cNvSpPr/>
          <p:nvPr/>
        </p:nvSpPr>
        <p:spPr>
          <a:xfrm>
            <a:off x="2626409" y="1445120"/>
            <a:ext cx="8434388" cy="4903788"/>
          </a:xfrm>
          <a:prstGeom prst="rect">
            <a:avLst/>
          </a:prstGeom>
          <a:noFill/>
          <a:ln w="9525">
            <a:noFill/>
          </a:ln>
        </p:spPr>
        <p:txBody>
          <a:bodyPr/>
          <a:lstStyle/>
          <a:p>
            <a:pPr marL="514350" indent="-514350" eaLnBrk="0" hangingPunct="0">
              <a:lnSpc>
                <a:spcPts val="3000"/>
              </a:lnSpc>
              <a:spcBef>
                <a:spcPct val="20000"/>
              </a:spcBef>
            </a:pPr>
            <a:r>
              <a:rPr lang="zh-CN" altLang="en-US" sz="4000" b="1" dirty="0">
                <a:solidFill>
                  <a:srgbClr val="000066"/>
                </a:solidFill>
                <a:latin typeface="微软雅黑" panose="020B0503020204020204" pitchFamily="34" charset="-122"/>
                <a:ea typeface="微软雅黑" panose="020B0503020204020204" pitchFamily="34" charset="-122"/>
              </a:rPr>
              <a:t>  </a:t>
            </a:r>
          </a:p>
        </p:txBody>
      </p:sp>
      <p:sp>
        <p:nvSpPr>
          <p:cNvPr id="7" name="左大括号 11"/>
          <p:cNvSpPr/>
          <p:nvPr/>
        </p:nvSpPr>
        <p:spPr>
          <a:xfrm>
            <a:off x="4704665" y="1425834"/>
            <a:ext cx="360362" cy="1258887"/>
          </a:xfrm>
          <a:prstGeom prst="leftBrace">
            <a:avLst>
              <a:gd name="adj1" fmla="val 8329"/>
              <a:gd name="adj2" fmla="val 50000"/>
            </a:avLst>
          </a:prstGeom>
          <a:noFill/>
          <a:ln w="9525" cap="flat" cmpd="sng">
            <a:solidFill>
              <a:srgbClr val="7AD128"/>
            </a:solidFill>
            <a:prstDash val="solid"/>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8" name="右箭头 14"/>
          <p:cNvSpPr/>
          <p:nvPr/>
        </p:nvSpPr>
        <p:spPr>
          <a:xfrm>
            <a:off x="7405002" y="1425834"/>
            <a:ext cx="539750" cy="179387"/>
          </a:xfrm>
          <a:prstGeom prst="rightArrow">
            <a:avLst>
              <a:gd name="adj1" fmla="val 50000"/>
              <a:gd name="adj2" fmla="val 48852"/>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9" name="右箭头 15"/>
          <p:cNvSpPr/>
          <p:nvPr/>
        </p:nvSpPr>
        <p:spPr>
          <a:xfrm>
            <a:off x="7405003" y="2505334"/>
            <a:ext cx="360363" cy="179387"/>
          </a:xfrm>
          <a:prstGeom prst="rightArrow">
            <a:avLst>
              <a:gd name="adj1" fmla="val 50000"/>
              <a:gd name="adj2" fmla="val 48854"/>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10" name="圆角矩形 16"/>
          <p:cNvSpPr/>
          <p:nvPr/>
        </p:nvSpPr>
        <p:spPr>
          <a:xfrm>
            <a:off x="3679109" y="1875096"/>
            <a:ext cx="900113"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600" dirty="0">
                <a:solidFill>
                  <a:schemeClr val="bg1"/>
                </a:solidFill>
                <a:latin typeface="微软雅黑" panose="020B0503020204020204" pitchFamily="34" charset="-122"/>
                <a:ea typeface="微软雅黑" panose="020B0503020204020204" pitchFamily="34" charset="-122"/>
              </a:rPr>
              <a:t>叶片</a:t>
            </a:r>
          </a:p>
        </p:txBody>
      </p:sp>
      <p:sp>
        <p:nvSpPr>
          <p:cNvPr id="11" name="圆角矩形 17"/>
          <p:cNvSpPr/>
          <p:nvPr/>
        </p:nvSpPr>
        <p:spPr>
          <a:xfrm>
            <a:off x="6594584" y="2453364"/>
            <a:ext cx="788511" cy="360361"/>
          </a:xfrm>
          <a:prstGeom prst="roundRect">
            <a:avLst>
              <a:gd name="adj" fmla="val 14468"/>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实度</a:t>
            </a:r>
          </a:p>
        </p:txBody>
      </p:sp>
      <p:sp>
        <p:nvSpPr>
          <p:cNvPr id="12" name="圆角矩形 18"/>
          <p:cNvSpPr/>
          <p:nvPr/>
        </p:nvSpPr>
        <p:spPr>
          <a:xfrm>
            <a:off x="6504890" y="1372277"/>
            <a:ext cx="10453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叶尖速比</a:t>
            </a:r>
          </a:p>
        </p:txBody>
      </p:sp>
      <p:sp>
        <p:nvSpPr>
          <p:cNvPr id="13" name="圆角矩形 19"/>
          <p:cNvSpPr/>
          <p:nvPr/>
        </p:nvSpPr>
        <p:spPr>
          <a:xfrm>
            <a:off x="7944753" y="1372277"/>
            <a:ext cx="1079500"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高速运行</a:t>
            </a:r>
          </a:p>
        </p:txBody>
      </p:sp>
      <p:sp>
        <p:nvSpPr>
          <p:cNvPr id="14" name="圆角矩形 20"/>
          <p:cNvSpPr/>
          <p:nvPr/>
        </p:nvSpPr>
        <p:spPr>
          <a:xfrm>
            <a:off x="7765365" y="2453364"/>
            <a:ext cx="12946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低启动速度</a:t>
            </a:r>
          </a:p>
        </p:txBody>
      </p:sp>
      <p:sp>
        <p:nvSpPr>
          <p:cNvPr id="15" name="圆角矩形 21"/>
          <p:cNvSpPr/>
          <p:nvPr/>
        </p:nvSpPr>
        <p:spPr>
          <a:xfrm>
            <a:off x="3518353" y="3839302"/>
            <a:ext cx="134392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600" dirty="0">
                <a:solidFill>
                  <a:schemeClr val="bg1"/>
                </a:solidFill>
                <a:latin typeface="微软雅黑" panose="020B0503020204020204" pitchFamily="34" charset="-122"/>
                <a:ea typeface="微软雅黑" panose="020B0503020204020204" pitchFamily="34" charset="-122"/>
              </a:rPr>
              <a:t>变桨系统</a:t>
            </a:r>
          </a:p>
        </p:txBody>
      </p:sp>
      <p:sp>
        <p:nvSpPr>
          <p:cNvPr id="16" name="右箭头 22"/>
          <p:cNvSpPr/>
          <p:nvPr/>
        </p:nvSpPr>
        <p:spPr>
          <a:xfrm>
            <a:off x="6618396" y="3228787"/>
            <a:ext cx="270669" cy="161693"/>
          </a:xfrm>
          <a:prstGeom prst="rightArrow">
            <a:avLst>
              <a:gd name="adj1" fmla="val 50000"/>
              <a:gd name="adj2" fmla="val 48869"/>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17" name="圆角矩形 23"/>
          <p:cNvSpPr/>
          <p:nvPr/>
        </p:nvSpPr>
        <p:spPr>
          <a:xfrm>
            <a:off x="5268227" y="3211094"/>
            <a:ext cx="12946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en-US" altLang="zh-CN" sz="1400" dirty="0">
                <a:solidFill>
                  <a:schemeClr val="bg1"/>
                </a:solidFill>
                <a:latin typeface="微软雅黑" panose="020B0503020204020204" pitchFamily="34" charset="-122"/>
                <a:ea typeface="微软雅黑" panose="020B0503020204020204" pitchFamily="34" charset="-122"/>
              </a:rPr>
              <a:t>0 °</a:t>
            </a:r>
          </a:p>
        </p:txBody>
      </p:sp>
      <p:sp>
        <p:nvSpPr>
          <p:cNvPr id="18" name="圆角矩形 24"/>
          <p:cNvSpPr/>
          <p:nvPr/>
        </p:nvSpPr>
        <p:spPr>
          <a:xfrm>
            <a:off x="5065028" y="1424246"/>
            <a:ext cx="826184"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en-US" altLang="zh-CN" sz="1400" dirty="0">
                <a:solidFill>
                  <a:schemeClr val="bg1"/>
                </a:solidFill>
                <a:latin typeface="微软雅黑" panose="020B0503020204020204" pitchFamily="34" charset="-122"/>
                <a:ea typeface="微软雅黑" panose="020B0503020204020204" pitchFamily="34" charset="-122"/>
              </a:rPr>
              <a:t>3</a:t>
            </a:r>
            <a:r>
              <a:rPr lang="zh-CN" altLang="en-US" sz="1400" dirty="0">
                <a:solidFill>
                  <a:schemeClr val="bg1"/>
                </a:solidFill>
                <a:latin typeface="微软雅黑" panose="020B0503020204020204" pitchFamily="34" charset="-122"/>
                <a:ea typeface="微软雅黑" panose="020B0503020204020204" pitchFamily="34" charset="-122"/>
              </a:rPr>
              <a:t>叶片</a:t>
            </a:r>
          </a:p>
        </p:txBody>
      </p:sp>
      <p:sp>
        <p:nvSpPr>
          <p:cNvPr id="19" name="右箭头 25"/>
          <p:cNvSpPr/>
          <p:nvPr/>
        </p:nvSpPr>
        <p:spPr>
          <a:xfrm>
            <a:off x="5965140" y="1425834"/>
            <a:ext cx="539750" cy="179387"/>
          </a:xfrm>
          <a:prstGeom prst="rightArrow">
            <a:avLst>
              <a:gd name="adj1" fmla="val 50000"/>
              <a:gd name="adj2" fmla="val 48852"/>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20" name="圆角矩形 26"/>
          <p:cNvSpPr/>
          <p:nvPr/>
        </p:nvSpPr>
        <p:spPr>
          <a:xfrm>
            <a:off x="5065030" y="2470423"/>
            <a:ext cx="107949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叶片面积</a:t>
            </a:r>
          </a:p>
        </p:txBody>
      </p:sp>
      <p:sp>
        <p:nvSpPr>
          <p:cNvPr id="21" name="右箭头 27"/>
          <p:cNvSpPr/>
          <p:nvPr/>
        </p:nvSpPr>
        <p:spPr>
          <a:xfrm>
            <a:off x="6255434" y="2569762"/>
            <a:ext cx="231090" cy="115637"/>
          </a:xfrm>
          <a:prstGeom prst="rightArrow">
            <a:avLst>
              <a:gd name="adj1" fmla="val 50000"/>
              <a:gd name="adj2" fmla="val 48852"/>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22" name="左大括号 28"/>
          <p:cNvSpPr/>
          <p:nvPr/>
        </p:nvSpPr>
        <p:spPr>
          <a:xfrm>
            <a:off x="4884053" y="3405446"/>
            <a:ext cx="360363" cy="1260475"/>
          </a:xfrm>
          <a:prstGeom prst="leftBrace">
            <a:avLst>
              <a:gd name="adj1" fmla="val 8339"/>
              <a:gd name="adj2" fmla="val 50000"/>
            </a:avLst>
          </a:prstGeom>
          <a:noFill/>
          <a:ln w="9525" cap="flat" cmpd="sng">
            <a:solidFill>
              <a:srgbClr val="7AD128"/>
            </a:solidFill>
            <a:prstDash val="solid"/>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23" name="圆角矩形 29"/>
          <p:cNvSpPr/>
          <p:nvPr/>
        </p:nvSpPr>
        <p:spPr>
          <a:xfrm>
            <a:off x="5268227" y="3930231"/>
            <a:ext cx="12946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变桨控制</a:t>
            </a:r>
          </a:p>
        </p:txBody>
      </p:sp>
      <p:sp>
        <p:nvSpPr>
          <p:cNvPr id="24" name="圆角矩形 30"/>
          <p:cNvSpPr/>
          <p:nvPr/>
        </p:nvSpPr>
        <p:spPr>
          <a:xfrm>
            <a:off x="5268227" y="4598987"/>
            <a:ext cx="12946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endParaRPr lang="en-US" altLang="zh-CN" sz="1400" dirty="0">
              <a:solidFill>
                <a:schemeClr val="bg1"/>
              </a:solidFill>
              <a:latin typeface="微软雅黑" panose="020B0503020204020204" pitchFamily="34" charset="-122"/>
              <a:ea typeface="微软雅黑" panose="020B0503020204020204" pitchFamily="34" charset="-122"/>
            </a:endParaRPr>
          </a:p>
          <a:p>
            <a:pPr algn="ctr"/>
            <a:r>
              <a:rPr lang="en-US" altLang="zh-CN" sz="1400" dirty="0">
                <a:solidFill>
                  <a:schemeClr val="bg1"/>
                </a:solidFill>
                <a:latin typeface="微软雅黑" panose="020B0503020204020204" pitchFamily="34" charset="-122"/>
                <a:ea typeface="微软雅黑" panose="020B0503020204020204" pitchFamily="34" charset="-122"/>
              </a:rPr>
              <a:t>90 °</a:t>
            </a:r>
          </a:p>
          <a:p>
            <a:pPr algn="ctr"/>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25" name="右箭头 31"/>
          <p:cNvSpPr/>
          <p:nvPr/>
        </p:nvSpPr>
        <p:spPr>
          <a:xfrm>
            <a:off x="6618396" y="3949512"/>
            <a:ext cx="270669" cy="161693"/>
          </a:xfrm>
          <a:prstGeom prst="rightArrow">
            <a:avLst>
              <a:gd name="adj1" fmla="val 50000"/>
              <a:gd name="adj2" fmla="val 48869"/>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26" name="右箭头 32"/>
          <p:cNvSpPr/>
          <p:nvPr/>
        </p:nvSpPr>
        <p:spPr>
          <a:xfrm>
            <a:off x="6618396" y="4668809"/>
            <a:ext cx="270669" cy="163123"/>
          </a:xfrm>
          <a:prstGeom prst="rightArrow">
            <a:avLst>
              <a:gd name="adj1" fmla="val 50000"/>
              <a:gd name="adj2" fmla="val 48856"/>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27" name="圆角矩形 33"/>
          <p:cNvSpPr/>
          <p:nvPr/>
        </p:nvSpPr>
        <p:spPr>
          <a:xfrm>
            <a:off x="6889064" y="3159125"/>
            <a:ext cx="12946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启动</a:t>
            </a:r>
          </a:p>
        </p:txBody>
      </p:sp>
      <p:sp>
        <p:nvSpPr>
          <p:cNvPr id="28" name="圆角矩形 34"/>
          <p:cNvSpPr/>
          <p:nvPr/>
        </p:nvSpPr>
        <p:spPr>
          <a:xfrm>
            <a:off x="6889064" y="4598987"/>
            <a:ext cx="12946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停机</a:t>
            </a:r>
          </a:p>
        </p:txBody>
      </p:sp>
      <p:sp>
        <p:nvSpPr>
          <p:cNvPr id="29" name="圆角矩形 35"/>
          <p:cNvSpPr/>
          <p:nvPr/>
        </p:nvSpPr>
        <p:spPr>
          <a:xfrm>
            <a:off x="6889064" y="3878262"/>
            <a:ext cx="1294638"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en-US" altLang="zh-CN" sz="1400" dirty="0">
                <a:solidFill>
                  <a:schemeClr val="bg1"/>
                </a:solidFill>
                <a:latin typeface="微软雅黑" panose="020B0503020204020204" pitchFamily="34" charset="-122"/>
                <a:ea typeface="微软雅黑" panose="020B0503020204020204" pitchFamily="34" charset="-122"/>
              </a:rPr>
              <a:t>3,11,25</a:t>
            </a:r>
          </a:p>
        </p:txBody>
      </p:sp>
      <p:sp>
        <p:nvSpPr>
          <p:cNvPr id="30" name="右大括号 36"/>
          <p:cNvSpPr/>
          <p:nvPr/>
        </p:nvSpPr>
        <p:spPr>
          <a:xfrm>
            <a:off x="9024253" y="1244858"/>
            <a:ext cx="360363" cy="3960812"/>
          </a:xfrm>
          <a:prstGeom prst="rightBrace">
            <a:avLst>
              <a:gd name="adj1" fmla="val 8345"/>
              <a:gd name="adj2" fmla="val 50000"/>
            </a:avLst>
          </a:prstGeom>
          <a:noFill/>
          <a:ln w="9525" cap="flat" cmpd="sng">
            <a:solidFill>
              <a:srgbClr val="7AD128"/>
            </a:solidFill>
            <a:prstDash val="solid"/>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31" name="圆角矩形 39"/>
          <p:cNvSpPr/>
          <p:nvPr/>
        </p:nvSpPr>
        <p:spPr>
          <a:xfrm>
            <a:off x="9565591" y="3053264"/>
            <a:ext cx="1282700" cy="481188"/>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最佳功率</a:t>
            </a:r>
          </a:p>
        </p:txBody>
      </p:sp>
      <p:sp>
        <p:nvSpPr>
          <p:cNvPr id="2112" name="左大括号 113"/>
          <p:cNvSpPr/>
          <p:nvPr/>
        </p:nvSpPr>
        <p:spPr>
          <a:xfrm>
            <a:off x="2723466" y="1244860"/>
            <a:ext cx="541337" cy="4781166"/>
          </a:xfrm>
          <a:prstGeom prst="leftBrace">
            <a:avLst>
              <a:gd name="adj1" fmla="val 8350"/>
              <a:gd name="adj2" fmla="val 50000"/>
            </a:avLst>
          </a:prstGeom>
          <a:noFill/>
          <a:ln w="9525" cap="flat" cmpd="sng">
            <a:solidFill>
              <a:srgbClr val="7AD128"/>
            </a:solidFill>
            <a:prstDash val="solid"/>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2113" name="圆角矩形 114"/>
          <p:cNvSpPr/>
          <p:nvPr/>
        </p:nvSpPr>
        <p:spPr>
          <a:xfrm>
            <a:off x="3444189" y="5814216"/>
            <a:ext cx="2374137"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600" dirty="0">
                <a:solidFill>
                  <a:schemeClr val="bg1"/>
                </a:solidFill>
                <a:latin typeface="微软雅黑" panose="020B0503020204020204" pitchFamily="34" charset="-122"/>
                <a:ea typeface="微软雅黑" panose="020B0503020204020204" pitchFamily="34" charset="-122"/>
              </a:rPr>
              <a:t>自动润滑系统</a:t>
            </a:r>
          </a:p>
        </p:txBody>
      </p:sp>
      <p:sp>
        <p:nvSpPr>
          <p:cNvPr id="2114" name="圆角矩形 115"/>
          <p:cNvSpPr/>
          <p:nvPr/>
        </p:nvSpPr>
        <p:spPr>
          <a:xfrm>
            <a:off x="3444189" y="5094020"/>
            <a:ext cx="2374137" cy="361421"/>
          </a:xfrm>
          <a:prstGeom prst="roundRect">
            <a:avLst>
              <a:gd name="adj" fmla="val 5671"/>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600" dirty="0">
                <a:solidFill>
                  <a:schemeClr val="bg1"/>
                </a:solidFill>
                <a:latin typeface="微软雅黑" panose="020B0503020204020204" pitchFamily="34" charset="-122"/>
                <a:ea typeface="微软雅黑" panose="020B0503020204020204" pitchFamily="34" charset="-122"/>
              </a:rPr>
              <a:t>轮毂及轮毂罩</a:t>
            </a:r>
          </a:p>
        </p:txBody>
      </p:sp>
      <p:sp>
        <p:nvSpPr>
          <p:cNvPr id="2115" name="右箭头 37"/>
          <p:cNvSpPr/>
          <p:nvPr/>
        </p:nvSpPr>
        <p:spPr>
          <a:xfrm>
            <a:off x="5870779" y="5866185"/>
            <a:ext cx="541338" cy="180975"/>
          </a:xfrm>
          <a:prstGeom prst="rightArrow">
            <a:avLst>
              <a:gd name="adj1" fmla="val 50000"/>
              <a:gd name="adj2" fmla="val 48856"/>
            </a:avLst>
          </a:prstGeom>
          <a:noFill/>
          <a:ln w="25400" cap="flat" cmpd="sng">
            <a:solidFill>
              <a:srgbClr val="7AD128"/>
            </a:solidFill>
            <a:prstDash val="solid"/>
            <a:miter/>
            <a:headEnd type="none" w="med" len="med"/>
            <a:tailEnd type="none" w="med" len="med"/>
          </a:ln>
        </p:spPr>
        <p:txBody>
          <a:bodyPr anchor="ctr" anchorCtr="0"/>
          <a:lstStyle/>
          <a:p>
            <a:pPr algn="ctr"/>
            <a:endParaRPr dirty="0">
              <a:solidFill>
                <a:schemeClr val="bg1"/>
              </a:solidFill>
              <a:latin typeface="微软雅黑" panose="020B0503020204020204" pitchFamily="34" charset="-122"/>
              <a:ea typeface="微软雅黑" panose="020B0503020204020204" pitchFamily="34" charset="-122"/>
            </a:endParaRPr>
          </a:p>
        </p:txBody>
      </p:sp>
      <p:sp>
        <p:nvSpPr>
          <p:cNvPr id="2116" name="圆角矩形 38"/>
          <p:cNvSpPr/>
          <p:nvPr/>
        </p:nvSpPr>
        <p:spPr>
          <a:xfrm>
            <a:off x="6412116" y="5814216"/>
            <a:ext cx="1941957" cy="360361"/>
          </a:xfrm>
          <a:prstGeom prst="roundRect">
            <a:avLst>
              <a:gd name="adj" fmla="val 16667"/>
            </a:avLst>
          </a:prstGeom>
          <a:gradFill>
            <a:gsLst>
              <a:gs pos="0">
                <a:srgbClr val="0DC8BF"/>
              </a:gs>
              <a:gs pos="100000">
                <a:srgbClr val="1EACBB"/>
              </a:gs>
            </a:gsLst>
            <a:lin ang="3240000" scaled="0"/>
          </a:gradFill>
          <a:ln w="25400" cap="flat" cmpd="sng">
            <a:noFill/>
            <a:prstDash val="solid"/>
            <a:round/>
            <a:headEnd type="none" w="med" len="med"/>
            <a:tailEnd type="none" w="med" len="med"/>
          </a:ln>
        </p:spPr>
        <p:txBody>
          <a:bodyPr anchor="ctr" anchorCtr="0"/>
          <a:lstStyle/>
          <a:p>
            <a:pPr algn="ctr"/>
            <a:r>
              <a:rPr lang="zh-CN" altLang="en-US" sz="1400" dirty="0">
                <a:solidFill>
                  <a:schemeClr val="bg1"/>
                </a:solidFill>
                <a:latin typeface="微软雅黑" panose="020B0503020204020204" pitchFamily="34" charset="-122"/>
                <a:ea typeface="微软雅黑" panose="020B0503020204020204" pitchFamily="34" charset="-122"/>
              </a:rPr>
              <a:t>轴承和齿轮</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53" presetClass="entr" presetSubtype="16" dur="500" fill="hold" grpId="0" nodeType="withEffect">
                                  <p:stCondLst>
                                    <p:cond delay="0"/>
                                  </p:stCondLst>
                                  <p:childTnLst>
                                    <p:set>
                                      <p:cBhvr>
                                        <p:cTn id="9" dur="1" fill="hold">
                                          <p:stCondLst>
                                            <p:cond delay="0"/>
                                          </p:stCondLst>
                                        </p:cTn>
                                        <p:tgtEl>
                                          <p:spTgt spid="2178"/>
                                        </p:tgtEl>
                                        <p:attrNameLst>
                                          <p:attrName>style.visibility</p:attrName>
                                        </p:attrNameLst>
                                      </p:cBhvr>
                                      <p:to>
                                        <p:strVal val="visible"/>
                                      </p:to>
                                    </p:set>
                                    <p:anim calcmode="lin" valueType="num">
                                      <p:cBhvr>
                                        <p:cTn id="10" dur="500" fill="hold"/>
                                        <p:tgtEl>
                                          <p:spTgt spid="2178"/>
                                        </p:tgtEl>
                                        <p:attrNameLst>
                                          <p:attrName>ppt_w</p:attrName>
                                        </p:attrNameLst>
                                      </p:cBhvr>
                                      <p:tavLst>
                                        <p:tav tm="0">
                                          <p:val>
                                            <p:fltVal val="0"/>
                                          </p:val>
                                        </p:tav>
                                        <p:tav tm="100000">
                                          <p:val>
                                            <p:strVal val="#ppt_w"/>
                                          </p:val>
                                        </p:tav>
                                      </p:tavLst>
                                    </p:anim>
                                    <p:anim calcmode="lin" valueType="num">
                                      <p:cBhvr>
                                        <p:cTn id="11" dur="500" fill="hold"/>
                                        <p:tgtEl>
                                          <p:spTgt spid="2178"/>
                                        </p:tgtEl>
                                        <p:attrNameLst>
                                          <p:attrName>ppt_h</p:attrName>
                                        </p:attrNameLst>
                                      </p:cBhvr>
                                      <p:tavLst>
                                        <p:tav tm="0">
                                          <p:val>
                                            <p:fltVal val="0"/>
                                          </p:val>
                                        </p:tav>
                                        <p:tav tm="100000">
                                          <p:val>
                                            <p:strVal val="#ppt_h"/>
                                          </p:val>
                                        </p:tav>
                                      </p:tavLst>
                                    </p:anim>
                                    <p:animEffect transition="in" filter="fade">
                                      <p:cBhvr>
                                        <p:cTn id="12" dur="500"/>
                                        <p:tgtEl>
                                          <p:spTgt spid="21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7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117" name="矩形 37"/>
          <p:cNvSpPr/>
          <p:nvPr/>
        </p:nvSpPr>
        <p:spPr>
          <a:xfrm>
            <a:off x="933321" y="2794827"/>
            <a:ext cx="4144962" cy="2633606"/>
          </a:xfrm>
          <a:prstGeom prst="rect">
            <a:avLst/>
          </a:prstGeom>
          <a:noFill/>
        </p:spPr>
        <p:txBody>
          <a:bodyPr wrap="square" rtlCol="0">
            <a:spAutoFit/>
          </a:bodyPr>
          <a:lstStyle/>
          <a:p>
            <a:pPr algn="just">
              <a:lnSpc>
                <a:spcPct val="130000"/>
              </a:lnSpc>
            </a:pP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1.</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变桨轴承                               </a:t>
            </a: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3</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套</a:t>
            </a:r>
          </a:p>
          <a:p>
            <a:pPr algn="just">
              <a:lnSpc>
                <a:spcPct val="130000"/>
              </a:lnSpc>
            </a:pP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2.</a:t>
            </a:r>
            <a:r>
              <a:rPr lang="zh-CN" altLang="en-AU" b="1" dirty="0">
                <a:solidFill>
                  <a:schemeClr val="tx1">
                    <a:lumMod val="95000"/>
                    <a:lumOff val="5000"/>
                  </a:schemeClr>
                </a:solidFill>
                <a:latin typeface="微软雅黑" panose="020B0503020204020204" pitchFamily="34" charset="-122"/>
                <a:ea typeface="微软雅黑" panose="020B0503020204020204" pitchFamily="34" charset="-122"/>
                <a:cs typeface="+mn-ea"/>
              </a:rPr>
              <a:t>自动</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润滑系统                       </a:t>
            </a: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1</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套</a:t>
            </a:r>
          </a:p>
          <a:p>
            <a:pPr algn="just">
              <a:lnSpc>
                <a:spcPct val="130000"/>
              </a:lnSpc>
            </a:pP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3.</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变桨齿轮葙                           </a:t>
            </a: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3</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套</a:t>
            </a:r>
          </a:p>
          <a:p>
            <a:pPr algn="just">
              <a:lnSpc>
                <a:spcPct val="130000"/>
              </a:lnSpc>
            </a:pP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4.</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变桨电气                               </a:t>
            </a: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rPr>
              <a:t>1</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套</a:t>
            </a:r>
            <a:endParaRPr lang="en-US" altLang="zh-CN" b="1" dirty="0">
              <a:solidFill>
                <a:schemeClr val="tx1">
                  <a:lumMod val="95000"/>
                  <a:lumOff val="5000"/>
                </a:schemeClr>
              </a:solidFill>
              <a:latin typeface="微软雅黑" panose="020B0503020204020204" pitchFamily="34" charset="-122"/>
              <a:ea typeface="微软雅黑" panose="020B0503020204020204" pitchFamily="34" charset="-122"/>
              <a:cs typeface="+mn-ea"/>
            </a:endParaRP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包括：变桨控制箱                                  </a:t>
            </a:r>
            <a:r>
              <a:rPr lang="en-US" altLang="zh-CN" sz="1400" dirty="0">
                <a:solidFill>
                  <a:srgbClr val="686769"/>
                </a:solidFill>
                <a:latin typeface="微软雅黑" panose="020B0503020204020204" pitchFamily="34" charset="-122"/>
                <a:ea typeface="微软雅黑" panose="020B0503020204020204" pitchFamily="34" charset="-122"/>
                <a:cs typeface="+mn-ea"/>
              </a:rPr>
              <a:t>1</a:t>
            </a:r>
            <a:r>
              <a:rPr lang="zh-CN" altLang="en-US" sz="1400" dirty="0">
                <a:solidFill>
                  <a:srgbClr val="686769"/>
                </a:solidFill>
                <a:latin typeface="微软雅黑" panose="020B0503020204020204" pitchFamily="34" charset="-122"/>
                <a:ea typeface="微软雅黑" panose="020B0503020204020204" pitchFamily="34" charset="-122"/>
                <a:cs typeface="+mn-ea"/>
              </a:rPr>
              <a:t>套 </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           蓄电池                                          </a:t>
            </a:r>
            <a:r>
              <a:rPr lang="en-US" altLang="zh-CN" sz="1400" dirty="0">
                <a:solidFill>
                  <a:srgbClr val="686769"/>
                </a:solidFill>
                <a:latin typeface="微软雅黑" panose="020B0503020204020204" pitchFamily="34" charset="-122"/>
                <a:ea typeface="微软雅黑" panose="020B0503020204020204" pitchFamily="34" charset="-122"/>
                <a:cs typeface="+mn-ea"/>
              </a:rPr>
              <a:t>3</a:t>
            </a:r>
            <a:r>
              <a:rPr lang="zh-CN" altLang="en-US" sz="1400" dirty="0">
                <a:solidFill>
                  <a:srgbClr val="686769"/>
                </a:solidFill>
                <a:latin typeface="微软雅黑" panose="020B0503020204020204" pitchFamily="34" charset="-122"/>
                <a:ea typeface="微软雅黑" panose="020B0503020204020204" pitchFamily="34" charset="-122"/>
                <a:cs typeface="+mn-ea"/>
              </a:rPr>
              <a:t>套</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           整流器                                          </a:t>
            </a:r>
            <a:r>
              <a:rPr lang="en-US" altLang="zh-CN" sz="1400" dirty="0">
                <a:solidFill>
                  <a:srgbClr val="686769"/>
                </a:solidFill>
                <a:latin typeface="微软雅黑" panose="020B0503020204020204" pitchFamily="34" charset="-122"/>
                <a:ea typeface="微软雅黑" panose="020B0503020204020204" pitchFamily="34" charset="-122"/>
                <a:cs typeface="+mn-ea"/>
              </a:rPr>
              <a:t>3</a:t>
            </a:r>
            <a:r>
              <a:rPr lang="zh-CN" altLang="en-US" sz="1400" dirty="0">
                <a:solidFill>
                  <a:srgbClr val="686769"/>
                </a:solidFill>
                <a:latin typeface="微软雅黑" panose="020B0503020204020204" pitchFamily="34" charset="-122"/>
                <a:ea typeface="微软雅黑" panose="020B0503020204020204" pitchFamily="34" charset="-122"/>
                <a:cs typeface="+mn-ea"/>
              </a:rPr>
              <a:t>套</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           驱动电机                                      </a:t>
            </a:r>
            <a:r>
              <a:rPr lang="en-US" altLang="zh-CN" sz="1400" dirty="0">
                <a:solidFill>
                  <a:srgbClr val="686769"/>
                </a:solidFill>
                <a:latin typeface="微软雅黑" panose="020B0503020204020204" pitchFamily="34" charset="-122"/>
                <a:ea typeface="微软雅黑" panose="020B0503020204020204" pitchFamily="34" charset="-122"/>
                <a:cs typeface="+mn-ea"/>
              </a:rPr>
              <a:t>3</a:t>
            </a:r>
            <a:r>
              <a:rPr lang="zh-CN" altLang="en-US" sz="1400" dirty="0">
                <a:solidFill>
                  <a:srgbClr val="686769"/>
                </a:solidFill>
                <a:latin typeface="微软雅黑" panose="020B0503020204020204" pitchFamily="34" charset="-122"/>
                <a:ea typeface="微软雅黑" panose="020B0503020204020204" pitchFamily="34" charset="-122"/>
                <a:cs typeface="+mn-ea"/>
              </a:rPr>
              <a:t>套</a:t>
            </a:r>
          </a:p>
        </p:txBody>
      </p:sp>
      <p:pic>
        <p:nvPicPr>
          <p:cNvPr id="2118" name="Picture 8" descr="DSC00940"/>
          <p:cNvPicPr>
            <a:picLocks noChangeAspect="1"/>
          </p:cNvPicPr>
          <p:nvPr/>
        </p:nvPicPr>
        <p:blipFill>
          <a:blip r:embed="rId3"/>
          <a:stretch>
            <a:fillRect/>
          </a:stretch>
        </p:blipFill>
        <p:spPr>
          <a:xfrm>
            <a:off x="4973736" y="1639659"/>
            <a:ext cx="3816350" cy="4176713"/>
          </a:xfrm>
          <a:prstGeom prst="rect">
            <a:avLst/>
          </a:prstGeom>
          <a:noFill/>
          <a:ln w="9525">
            <a:noFill/>
          </a:ln>
        </p:spPr>
      </p:pic>
      <p:sp>
        <p:nvSpPr>
          <p:cNvPr id="2119" name="Text Box 10"/>
          <p:cNvSpPr/>
          <p:nvPr/>
        </p:nvSpPr>
        <p:spPr>
          <a:xfrm>
            <a:off x="6315072" y="2358796"/>
            <a:ext cx="606513" cy="246221"/>
          </a:xfrm>
          <a:prstGeom prst="rect">
            <a:avLst/>
          </a:prstGeom>
          <a:gradFill>
            <a:gsLst>
              <a:gs pos="100000">
                <a:srgbClr val="0DC8BF"/>
              </a:gs>
              <a:gs pos="0">
                <a:srgbClr val="1EACBB"/>
              </a:gs>
            </a:gsLst>
            <a:path path="circle">
              <a:fillToRect r="100000" b="100000"/>
            </a:path>
          </a:gradFill>
          <a:ln w="9525">
            <a:noFill/>
          </a:ln>
        </p:spPr>
        <p:txBody>
          <a:bodyPr wrap="square">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整流器</a:t>
            </a:r>
          </a:p>
        </p:txBody>
      </p:sp>
      <p:sp>
        <p:nvSpPr>
          <p:cNvPr id="2124" name="Text Box 11"/>
          <p:cNvSpPr/>
          <p:nvPr/>
        </p:nvSpPr>
        <p:spPr>
          <a:xfrm>
            <a:off x="7396159" y="2719158"/>
            <a:ext cx="792265" cy="246221"/>
          </a:xfrm>
          <a:prstGeom prst="rect">
            <a:avLst/>
          </a:prstGeom>
          <a:gradFill>
            <a:gsLst>
              <a:gs pos="100000">
                <a:srgbClr val="0DC8BF"/>
              </a:gs>
              <a:gs pos="0">
                <a:srgbClr val="1EACBB"/>
              </a:gs>
            </a:gsLst>
            <a:path path="circle">
              <a:fillToRect r="100000" b="100000"/>
            </a:path>
          </a:gradFill>
          <a:ln w="9525">
            <a:noFill/>
          </a:ln>
        </p:spPr>
        <p:txBody>
          <a:bodyPr wrap="square">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限位开关</a:t>
            </a:r>
          </a:p>
        </p:txBody>
      </p:sp>
      <p:sp>
        <p:nvSpPr>
          <p:cNvPr id="2125" name="Text Box 16"/>
          <p:cNvSpPr/>
          <p:nvPr/>
        </p:nvSpPr>
        <p:spPr>
          <a:xfrm>
            <a:off x="5235572" y="3692296"/>
            <a:ext cx="885653" cy="246221"/>
          </a:xfrm>
          <a:prstGeom prst="rect">
            <a:avLst/>
          </a:prstGeom>
          <a:gradFill>
            <a:gsLst>
              <a:gs pos="100000">
                <a:srgbClr val="0DC8BF"/>
              </a:gs>
              <a:gs pos="0">
                <a:srgbClr val="1EACBB"/>
              </a:gs>
            </a:gsLst>
            <a:path path="circle">
              <a:fillToRect r="100000" b="100000"/>
            </a:path>
          </a:gradFill>
          <a:ln w="9525">
            <a:noFill/>
          </a:ln>
        </p:spPr>
        <p:txBody>
          <a:bodyPr wrap="square">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驱动装置</a:t>
            </a:r>
          </a:p>
        </p:txBody>
      </p:sp>
      <p:sp>
        <p:nvSpPr>
          <p:cNvPr id="2126" name="Text Box 17"/>
          <p:cNvSpPr/>
          <p:nvPr/>
        </p:nvSpPr>
        <p:spPr>
          <a:xfrm>
            <a:off x="6135686" y="3979633"/>
            <a:ext cx="1025224" cy="246221"/>
          </a:xfrm>
          <a:prstGeom prst="rect">
            <a:avLst/>
          </a:prstGeom>
          <a:gradFill>
            <a:gsLst>
              <a:gs pos="100000">
                <a:srgbClr val="0DC8BF"/>
              </a:gs>
              <a:gs pos="0">
                <a:srgbClr val="1EACBB"/>
              </a:gs>
            </a:gsLst>
            <a:path path="circle">
              <a:fillToRect r="100000" b="100000"/>
            </a:path>
          </a:gradFill>
          <a:ln w="9525">
            <a:noFill/>
          </a:ln>
        </p:spPr>
        <p:txBody>
          <a:bodyPr wrap="square">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转角传感器</a:t>
            </a:r>
          </a:p>
        </p:txBody>
      </p:sp>
      <p:sp>
        <p:nvSpPr>
          <p:cNvPr id="2127" name="Text Box 12"/>
          <p:cNvSpPr/>
          <p:nvPr/>
        </p:nvSpPr>
        <p:spPr>
          <a:xfrm>
            <a:off x="7396159" y="3800246"/>
            <a:ext cx="978017" cy="246221"/>
          </a:xfrm>
          <a:prstGeom prst="rect">
            <a:avLst/>
          </a:prstGeom>
          <a:gradFill>
            <a:gsLst>
              <a:gs pos="100000">
                <a:srgbClr val="0DC8BF"/>
              </a:gs>
              <a:gs pos="0">
                <a:srgbClr val="1EACBB"/>
              </a:gs>
            </a:gsLst>
            <a:path path="circle">
              <a:fillToRect r="100000" b="100000"/>
            </a:path>
          </a:gradFill>
          <a:ln w="9525">
            <a:noFill/>
          </a:ln>
        </p:spPr>
        <p:txBody>
          <a:bodyPr wrap="square">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润滑脂入口</a:t>
            </a:r>
          </a:p>
        </p:txBody>
      </p:sp>
      <p:sp>
        <p:nvSpPr>
          <p:cNvPr id="2128" name="Text Box 15"/>
          <p:cNvSpPr/>
          <p:nvPr/>
        </p:nvSpPr>
        <p:spPr>
          <a:xfrm>
            <a:off x="6315072" y="4339996"/>
            <a:ext cx="746083" cy="246221"/>
          </a:xfrm>
          <a:prstGeom prst="rect">
            <a:avLst/>
          </a:prstGeom>
          <a:gradFill>
            <a:gsLst>
              <a:gs pos="100000">
                <a:srgbClr val="0DC8BF"/>
              </a:gs>
              <a:gs pos="0">
                <a:srgbClr val="1EACBB"/>
              </a:gs>
            </a:gsLst>
            <a:path path="circle">
              <a:fillToRect r="100000" b="100000"/>
            </a:path>
          </a:gradFill>
          <a:ln w="9525">
            <a:noFill/>
          </a:ln>
        </p:spPr>
        <p:txBody>
          <a:bodyPr wrap="square">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蓄电池</a:t>
            </a:r>
          </a:p>
        </p:txBody>
      </p:sp>
      <p:sp>
        <p:nvSpPr>
          <p:cNvPr id="2129" name="Text Box 13"/>
          <p:cNvSpPr/>
          <p:nvPr/>
        </p:nvSpPr>
        <p:spPr>
          <a:xfrm>
            <a:off x="7396159" y="3439883"/>
            <a:ext cx="792265" cy="246221"/>
          </a:xfrm>
          <a:prstGeom prst="rect">
            <a:avLst/>
          </a:prstGeom>
          <a:gradFill>
            <a:gsLst>
              <a:gs pos="100000">
                <a:srgbClr val="0DC8BF"/>
              </a:gs>
              <a:gs pos="0">
                <a:srgbClr val="1EACBB"/>
              </a:gs>
            </a:gsLst>
            <a:path path="circle">
              <a:fillToRect r="100000" b="100000"/>
            </a:path>
          </a:gradFill>
          <a:ln w="9525">
            <a:noFill/>
          </a:ln>
        </p:spPr>
        <p:txBody>
          <a:bodyPr wrap="square">
            <a:spAutoFit/>
          </a:bodyPr>
          <a:lstStyle/>
          <a:p>
            <a:pPr algn="ctr"/>
            <a:r>
              <a:rPr lang="zh-CN" altLang="en-US" sz="1000" b="1" dirty="0">
                <a:solidFill>
                  <a:schemeClr val="bg1"/>
                </a:solidFill>
                <a:latin typeface="微软雅黑" panose="020B0503020204020204" pitchFamily="34" charset="-122"/>
                <a:ea typeface="微软雅黑" panose="020B0503020204020204" pitchFamily="34" charset="-122"/>
              </a:rPr>
              <a:t>驱动齿轮</a:t>
            </a:r>
          </a:p>
        </p:txBody>
      </p:sp>
      <p:sp>
        <p:nvSpPr>
          <p:cNvPr id="2130" name="文本框 2129"/>
          <p:cNvSpPr txBox="1"/>
          <p:nvPr/>
        </p:nvSpPr>
        <p:spPr>
          <a:xfrm>
            <a:off x="9122824" y="3123354"/>
            <a:ext cx="2348909" cy="1753365"/>
          </a:xfrm>
          <a:prstGeom prst="rect">
            <a:avLst/>
          </a:prstGeom>
          <a:noFill/>
        </p:spPr>
        <p:txBody>
          <a:bodyPr wrap="square" rtlCol="0">
            <a:spAutoFit/>
          </a:bodyPr>
          <a:lstStyle>
            <a:defPPr>
              <a:defRPr lang="zh-CN"/>
            </a:defPPr>
            <a:lvl1pPr algn="just">
              <a:lnSpc>
                <a:spcPct val="130000"/>
              </a:lnSpc>
              <a:defRPr sz="1400">
                <a:solidFill>
                  <a:srgbClr val="686769"/>
                </a:solidFill>
                <a:latin typeface="+mn-ea"/>
                <a:cs typeface="+mn-ea"/>
              </a:defRPr>
            </a:lvl1pPr>
          </a:lstStyle>
          <a:p>
            <a:pPr marL="285750" indent="-285750">
              <a:buFont typeface="Wingdings" panose="05000000000000000000" pitchFamily="2" charset="2"/>
              <a:buChar char="l"/>
            </a:pPr>
            <a:r>
              <a:rPr lang="zh-CN" altLang="en-US" b="1" dirty="0">
                <a:solidFill>
                  <a:schemeClr val="tx1"/>
                </a:solidFill>
                <a:latin typeface="微软雅黑" panose="020B0503020204020204" pitchFamily="34" charset="-122"/>
                <a:ea typeface="微软雅黑" panose="020B0503020204020204" pitchFamily="34" charset="-122"/>
              </a:rPr>
              <a:t>国外：</a:t>
            </a:r>
            <a:r>
              <a:rPr lang="en-US" altLang="zh-CN" dirty="0">
                <a:latin typeface="微软雅黑" panose="020B0503020204020204" pitchFamily="34" charset="-122"/>
                <a:ea typeface="微软雅黑" panose="020B0503020204020204" pitchFamily="34" charset="-122"/>
              </a:rPr>
              <a:t>MOOG</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SSB</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ATECH</a:t>
            </a:r>
            <a:r>
              <a:rPr lang="zh-CN" altLang="en-US" dirty="0">
                <a:latin typeface="微软雅黑" panose="020B0503020204020204" pitchFamily="34" charset="-122"/>
                <a:ea typeface="微软雅黑" panose="020B0503020204020204" pitchFamily="34" charset="-122"/>
              </a:rPr>
              <a:t>、</a:t>
            </a:r>
            <a:r>
              <a:rPr lang="en-US" altLang="zh-CN" dirty="0" err="1">
                <a:latin typeface="微软雅黑" panose="020B0503020204020204" pitchFamily="34" charset="-122"/>
                <a:ea typeface="微软雅黑" panose="020B0503020204020204" pitchFamily="34" charset="-122"/>
              </a:rPr>
              <a:t>Mita</a:t>
            </a:r>
            <a:r>
              <a:rPr lang="en-US" altLang="zh-CN" dirty="0">
                <a:latin typeface="微软雅黑" panose="020B0503020204020204" pitchFamily="34" charset="-122"/>
                <a:ea typeface="微软雅黑" panose="020B0503020204020204" pitchFamily="34" charset="-122"/>
              </a:rPr>
              <a:t> Teknik</a:t>
            </a:r>
            <a:r>
              <a:rPr lang="zh-CN" altLang="en-US" dirty="0">
                <a:latin typeface="微软雅黑" panose="020B0503020204020204" pitchFamily="34" charset="-122"/>
                <a:ea typeface="微软雅黑" panose="020B0503020204020204" pitchFamily="34" charset="-122"/>
              </a:rPr>
              <a:t>、</a:t>
            </a:r>
            <a:r>
              <a:rPr lang="en-US" altLang="zh-CN" dirty="0" err="1">
                <a:latin typeface="微软雅黑" panose="020B0503020204020204" pitchFamily="34" charset="-122"/>
                <a:ea typeface="微软雅黑" panose="020B0503020204020204" pitchFamily="34" charset="-122"/>
              </a:rPr>
              <a:t>Windtec</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Parker</a:t>
            </a:r>
          </a:p>
          <a:p>
            <a:pPr marL="285750" indent="-285750">
              <a:buFont typeface="Wingdings" panose="05000000000000000000" pitchFamily="2" charset="2"/>
              <a:buChar char="l"/>
            </a:pPr>
            <a:r>
              <a:rPr lang="zh-CN" altLang="en-US" b="1" dirty="0">
                <a:solidFill>
                  <a:schemeClr val="tx1"/>
                </a:solidFill>
                <a:latin typeface="微软雅黑" panose="020B0503020204020204" pitchFamily="34" charset="-122"/>
                <a:ea typeface="微软雅黑" panose="020B0503020204020204" pitchFamily="34" charset="-122"/>
              </a:rPr>
              <a:t>国内：</a:t>
            </a:r>
            <a:r>
              <a:rPr lang="zh-CN" altLang="en-US" dirty="0">
                <a:latin typeface="微软雅黑" panose="020B0503020204020204" pitchFamily="34" charset="-122"/>
                <a:ea typeface="微软雅黑" panose="020B0503020204020204" pitchFamily="34" charset="-122"/>
              </a:rPr>
              <a:t>科诺伟业、北京和利时、北京能高、天津瑞能、金风</a:t>
            </a:r>
          </a:p>
        </p:txBody>
      </p:sp>
      <p:sp>
        <p:nvSpPr>
          <p:cNvPr id="2131" name="圆角矩形 6"/>
          <p:cNvSpPr/>
          <p:nvPr/>
        </p:nvSpPr>
        <p:spPr>
          <a:xfrm>
            <a:off x="759603" y="1958136"/>
            <a:ext cx="3746907"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变桨系统的构成</a:t>
            </a:r>
          </a:p>
        </p:txBody>
      </p:sp>
      <p:sp>
        <p:nvSpPr>
          <p:cNvPr id="2134" name="圆角矩形 23"/>
          <p:cNvSpPr/>
          <p:nvPr/>
        </p:nvSpPr>
        <p:spPr>
          <a:xfrm>
            <a:off x="759603" y="2733550"/>
            <a:ext cx="4056844" cy="2836505"/>
          </a:xfrm>
          <a:prstGeom prst="roundRect">
            <a:avLst>
              <a:gd name="adj" fmla="val 3693"/>
            </a:avLst>
          </a:prstGeom>
          <a:noFill/>
          <a:ln w="19050" cap="flat" cmpd="sng" algn="ctr">
            <a:solidFill>
              <a:srgbClr val="0DC8BF"/>
            </a:solid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6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13" presetClass="entr" presetSubtype="16" dur="2000" fill="hold" nodeType="clickEffect">
                                  <p:stCondLst>
                                    <p:cond delay="0"/>
                                  </p:stCondLst>
                                  <p:childTnLst>
                                    <p:set>
                                      <p:cBhvr additive="base">
                                        <p:cTn id="11" dur="1" fill="hold">
                                          <p:stCondLst>
                                            <p:cond delay="0"/>
                                          </p:stCondLst>
                                        </p:cTn>
                                        <p:tgtEl>
                                          <p:spTgt spid="2118"/>
                                        </p:tgtEl>
                                        <p:attrNameLst>
                                          <p:attrName>style.visibility</p:attrName>
                                        </p:attrNameLst>
                                      </p:cBhvr>
                                      <p:to>
                                        <p:strVal val="visible"/>
                                      </p:to>
                                    </p:set>
                                    <p:animEffect transition="in" filter="plus(in)">
                                      <p:cBhvr additive="base">
                                        <p:cTn id="12" dur="2000"/>
                                        <p:tgtEl>
                                          <p:spTgt spid="2118"/>
                                        </p:tgtEl>
                                      </p:cBhvr>
                                    </p:animEffect>
                                  </p:childTnLst>
                                </p:cTn>
                              </p:par>
                              <p:par>
                                <p:cTn id="13" presetID="53" presetClass="entr" presetSubtype="16" dur="500" fill="hold" grpId="0" nodeType="withEffect">
                                  <p:stCondLst>
                                    <p:cond delay="0"/>
                                  </p:stCondLst>
                                  <p:childTnLst>
                                    <p:set>
                                      <p:cBhvr>
                                        <p:cTn id="14" dur="1" fill="hold">
                                          <p:stCondLst>
                                            <p:cond delay="0"/>
                                          </p:stCondLst>
                                        </p:cTn>
                                        <p:tgtEl>
                                          <p:spTgt spid="2131"/>
                                        </p:tgtEl>
                                        <p:attrNameLst>
                                          <p:attrName>style.visibility</p:attrName>
                                        </p:attrNameLst>
                                      </p:cBhvr>
                                      <p:to>
                                        <p:strVal val="visible"/>
                                      </p:to>
                                    </p:set>
                                    <p:anim calcmode="lin" valueType="num">
                                      <p:cBhvr>
                                        <p:cTn id="15" dur="500" fill="hold"/>
                                        <p:tgtEl>
                                          <p:spTgt spid="2131"/>
                                        </p:tgtEl>
                                        <p:attrNameLst>
                                          <p:attrName>ppt_w</p:attrName>
                                        </p:attrNameLst>
                                      </p:cBhvr>
                                      <p:tavLst>
                                        <p:tav tm="0">
                                          <p:val>
                                            <p:fltVal val="0"/>
                                          </p:val>
                                        </p:tav>
                                        <p:tav tm="100000">
                                          <p:val>
                                            <p:strVal val="#ppt_w"/>
                                          </p:val>
                                        </p:tav>
                                      </p:tavLst>
                                    </p:anim>
                                    <p:anim calcmode="lin" valueType="num">
                                      <p:cBhvr>
                                        <p:cTn id="16" dur="500" fill="hold"/>
                                        <p:tgtEl>
                                          <p:spTgt spid="2131"/>
                                        </p:tgtEl>
                                        <p:attrNameLst>
                                          <p:attrName>ppt_h</p:attrName>
                                        </p:attrNameLst>
                                      </p:cBhvr>
                                      <p:tavLst>
                                        <p:tav tm="0">
                                          <p:val>
                                            <p:fltVal val="0"/>
                                          </p:val>
                                        </p:tav>
                                        <p:tav tm="100000">
                                          <p:val>
                                            <p:strVal val="#ppt_h"/>
                                          </p:val>
                                        </p:tav>
                                      </p:tavLst>
                                    </p:anim>
                                    <p:animEffect transition="in" filter="fade">
                                      <p:cBhvr>
                                        <p:cTn id="17" dur="500"/>
                                        <p:tgtEl>
                                          <p:spTgt spid="2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1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8" name="矩形 7"/>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9" name="组合 8"/>
          <p:cNvGrpSpPr/>
          <p:nvPr/>
        </p:nvGrpSpPr>
        <p:grpSpPr>
          <a:xfrm>
            <a:off x="4280806" y="226896"/>
            <a:ext cx="3630388" cy="835002"/>
            <a:chOff x="4571604" y="220193"/>
            <a:chExt cx="3630388" cy="835002"/>
          </a:xfrm>
        </p:grpSpPr>
        <p:sp>
          <p:nvSpPr>
            <p:cNvPr id="10" name="文本框 9"/>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11" name="文本框 10"/>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pic>
        <p:nvPicPr>
          <p:cNvPr id="2379" name="Picture 4"/>
          <p:cNvPicPr>
            <a:picLocks noChangeAspect="1"/>
          </p:cNvPicPr>
          <p:nvPr/>
        </p:nvPicPr>
        <p:blipFill>
          <a:blip r:embed="rId2"/>
          <a:stretch>
            <a:fillRect/>
          </a:stretch>
        </p:blipFill>
        <p:spPr>
          <a:xfrm>
            <a:off x="1049889" y="2513903"/>
            <a:ext cx="4394921" cy="3038734"/>
          </a:xfrm>
          <a:prstGeom prst="rect">
            <a:avLst/>
          </a:prstGeom>
          <a:ln>
            <a:solidFill>
              <a:srgbClr val="1EACBB"/>
            </a:solidFill>
          </a:ln>
        </p:spPr>
      </p:pic>
      <p:sp>
        <p:nvSpPr>
          <p:cNvPr id="5" name="Rectangle 7"/>
          <p:cNvSpPr/>
          <p:nvPr/>
        </p:nvSpPr>
        <p:spPr>
          <a:xfrm>
            <a:off x="7218261" y="2294956"/>
            <a:ext cx="4681537" cy="2630785"/>
          </a:xfrm>
          <a:prstGeom prst="rect">
            <a:avLst/>
          </a:prstGeom>
          <a:noFill/>
        </p:spPr>
        <p:txBody>
          <a:bodyPr wrap="square" rtlCol="0">
            <a:spAutoFit/>
          </a:bodyPr>
          <a:lstStyle/>
          <a:p>
            <a:pPr marL="342900" indent="-342900" algn="just">
              <a:lnSpc>
                <a:spcPct val="130000"/>
              </a:lnSpc>
              <a:buFont typeface="+mj-lt"/>
              <a:buAutoNum type="arabicPeriod"/>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两级行星齿轮和一级平行轴齿轮</a:t>
            </a:r>
          </a:p>
          <a:p>
            <a:pPr marL="342900" indent="-342900" algn="just">
              <a:lnSpc>
                <a:spcPct val="130000"/>
              </a:lnSpc>
              <a:buFont typeface="+mj-lt"/>
              <a:buAutoNum type="arabicPeriod"/>
            </a:pPr>
            <a:r>
              <a:rPr lang="zh-CN" altLang="en-AU"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螺旋齿</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，主轴承（</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20</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年）</a:t>
            </a:r>
            <a:r>
              <a:rPr lang="en-AU"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                                                                                                                                                                                                                                                       </a:t>
            </a:r>
          </a:p>
          <a:p>
            <a:pPr marL="342900" indent="-342900" algn="just">
              <a:lnSpc>
                <a:spcPct val="130000"/>
              </a:lnSpc>
              <a:buFont typeface="+mj-lt"/>
              <a:buAutoNum type="arabicPeriod"/>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额定输入转速：</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16.6r/min</a:t>
            </a:r>
          </a:p>
          <a:p>
            <a:pPr marL="342900" indent="-342900" algn="just">
              <a:lnSpc>
                <a:spcPct val="130000"/>
              </a:lnSpc>
              <a:buFont typeface="+mj-lt"/>
              <a:buAutoNum type="arabicPeriod"/>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传动比：</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1: 105.13</a:t>
            </a:r>
            <a:r>
              <a:rPr lang="de-DE"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 </a:t>
            </a:r>
          </a:p>
          <a:p>
            <a:pPr marL="342900" indent="-342900" algn="just">
              <a:lnSpc>
                <a:spcPct val="130000"/>
              </a:lnSpc>
              <a:buFont typeface="+mj-lt"/>
              <a:buAutoNum type="arabicPeriod"/>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额定功率 ： </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1663 kW</a:t>
            </a:r>
          </a:p>
          <a:p>
            <a:pPr marL="342900" indent="-342900" algn="just">
              <a:lnSpc>
                <a:spcPct val="130000"/>
              </a:lnSpc>
              <a:buFont typeface="+mj-lt"/>
              <a:buAutoNum type="arabicPeriod"/>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检修：半年，定期油检（防止氧化）</a:t>
            </a:r>
          </a:p>
          <a:p>
            <a:pPr marL="342900" indent="-342900" algn="just">
              <a:lnSpc>
                <a:spcPct val="130000"/>
              </a:lnSpc>
              <a:buFont typeface="+mj-lt"/>
              <a:buAutoNum type="arabicPeriod"/>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集成化液压</a:t>
            </a:r>
            <a:r>
              <a:rPr lang="zh-CN" altLang="de-DE"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系统</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 10</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a:t>
            </a:r>
            <a:r>
              <a:rPr lang="en-AU"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 </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65</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endParaRPr>
          </a:p>
          <a:p>
            <a:pPr marL="342900" indent="-342900" algn="just">
              <a:lnSpc>
                <a:spcPct val="130000"/>
              </a:lnSpc>
              <a:buFont typeface="+mj-lt"/>
              <a:buAutoNum type="arabicPeriod"/>
            </a:pPr>
            <a:endPar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endParaRPr>
          </a:p>
        </p:txBody>
      </p:sp>
      <p:sp>
        <p:nvSpPr>
          <p:cNvPr id="6" name="圆角矩形标注 9"/>
          <p:cNvSpPr/>
          <p:nvPr/>
        </p:nvSpPr>
        <p:spPr>
          <a:xfrm>
            <a:off x="7308748" y="4895806"/>
            <a:ext cx="3657718" cy="992896"/>
          </a:xfrm>
          <a:prstGeom prst="wedgeRoundRectCallout">
            <a:avLst>
              <a:gd name="adj1" fmla="val -22606"/>
              <a:gd name="adj2" fmla="val -67551"/>
              <a:gd name="adj3" fmla="val 16667"/>
            </a:avLst>
          </a:prstGeom>
          <a:gradFill>
            <a:gsLst>
              <a:gs pos="0">
                <a:srgbClr val="0DC8BF"/>
              </a:gs>
              <a:gs pos="100000">
                <a:srgbClr val="1EACBB"/>
              </a:gs>
            </a:gsLst>
            <a:lin ang="3240000" scaled="0"/>
          </a:gradFill>
        </p:spPr>
        <p:txBody>
          <a:bodyPr wrap="square" rtlCol="0">
            <a:spAutoFit/>
          </a:bodyPr>
          <a:lstStyle/>
          <a:p>
            <a:pPr>
              <a:lnSpc>
                <a:spcPct val="110000"/>
              </a:lnSpc>
            </a:pP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1</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，液压变桨</a:t>
            </a:r>
          </a:p>
          <a:p>
            <a:pPr>
              <a:lnSpc>
                <a:spcPct val="110000"/>
              </a:lnSpc>
            </a:pP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2</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，高速轴制动，偏航制动</a:t>
            </a:r>
          </a:p>
          <a:p>
            <a:pPr>
              <a:lnSpc>
                <a:spcPct val="110000"/>
              </a:lnSpc>
            </a:pP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3</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，齿轮箱齿面，各轴承供油</a:t>
            </a:r>
          </a:p>
          <a:p>
            <a:pPr>
              <a:lnSpc>
                <a:spcPct val="110000"/>
              </a:lnSpc>
            </a:pP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4</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，齿轮箱和发电机冷却提供动力</a:t>
            </a:r>
          </a:p>
        </p:txBody>
      </p:sp>
      <p:sp>
        <p:nvSpPr>
          <p:cNvPr id="12" name="圆角矩形 6"/>
          <p:cNvSpPr/>
          <p:nvPr/>
        </p:nvSpPr>
        <p:spPr>
          <a:xfrm>
            <a:off x="1049889" y="1664918"/>
            <a:ext cx="1373997"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齿轮箱</a:t>
            </a:r>
          </a:p>
        </p:txBody>
      </p:sp>
      <p:sp>
        <p:nvSpPr>
          <p:cNvPr id="13" name="圆角矩形 6"/>
          <p:cNvSpPr/>
          <p:nvPr/>
        </p:nvSpPr>
        <p:spPr>
          <a:xfrm>
            <a:off x="7218261" y="1664918"/>
            <a:ext cx="1817805"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AU"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齿轮箱</a:t>
            </a: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参数</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8" dur="1000" fill="hold" grpId="0" nodeType="clickEffect">
                                  <p:stCondLst>
                                    <p:cond delay="0"/>
                                  </p:stCondLst>
                                  <p:childTnLst>
                                    <p:set>
                                      <p:cBhvr additive="base">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par>
                                <p:cTn id="9" presetID="16" presetClass="entr" presetSubtype="21" dur="5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arn(inVertical)">
                                      <p:cBhvr>
                                        <p:cTn id="11" dur="500"/>
                                        <p:tgtEl>
                                          <p:spTgt spid="8"/>
                                        </p:tgtEl>
                                      </p:cBhvr>
                                    </p:animEffect>
                                  </p:childTnLst>
                                </p:cTn>
                              </p:par>
                              <p:par>
                                <p:cTn id="12" presetID="53" presetClass="entr" presetSubtype="16" dur="50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Effect transition="in" filter="fade">
                                      <p:cBhvr>
                                        <p:cTn id="16" dur="500"/>
                                        <p:tgtEl>
                                          <p:spTgt spid="12"/>
                                        </p:tgtEl>
                                      </p:cBhvr>
                                    </p:animEffect>
                                  </p:childTnLst>
                                </p:cTn>
                              </p:par>
                              <p:par>
                                <p:cTn id="17" presetID="53" presetClass="entr" presetSubtype="16" dur="50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ppt_w</p:attrName>
                                        </p:attrNameLst>
                                      </p:cBhvr>
                                      <p:tavLst>
                                        <p:tav tm="0">
                                          <p:val>
                                            <p:fltVal val="0"/>
                                          </p:val>
                                        </p:tav>
                                        <p:tav tm="100000">
                                          <p:val>
                                            <p:strVal val="#ppt_w"/>
                                          </p:val>
                                        </p:tav>
                                      </p:tavLst>
                                    </p:anim>
                                    <p:anim calcmode="lin" valueType="num">
                                      <p:cBhvr>
                                        <p:cTn id="20" dur="500" fill="hold"/>
                                        <p:tgtEl>
                                          <p:spTgt spid="13"/>
                                        </p:tgtEl>
                                        <p:attrNameLst>
                                          <p:attrName>ppt_h</p:attrName>
                                        </p:attrNameLst>
                                      </p:cBhvr>
                                      <p:tavLst>
                                        <p:tav tm="0">
                                          <p:val>
                                            <p:fltVal val="0"/>
                                          </p:val>
                                        </p:tav>
                                        <p:tav tm="100000">
                                          <p:val>
                                            <p:strVal val="#ppt_h"/>
                                          </p:val>
                                        </p:tav>
                                      </p:tavLst>
                                    </p:anim>
                                    <p:animEffect transition="in" filter="fade">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 grpId="0" animBg="1"/>
      <p:bldP spid="12" grpId="0" animBg="1"/>
      <p:bldP spid="1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9" name="矩形: 圆角 2368"/>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370" name="矩形 2369"/>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371" name="组合 2370"/>
          <p:cNvGrpSpPr/>
          <p:nvPr/>
        </p:nvGrpSpPr>
        <p:grpSpPr>
          <a:xfrm>
            <a:off x="4280806" y="226896"/>
            <a:ext cx="3630388" cy="835002"/>
            <a:chOff x="4571604" y="220193"/>
            <a:chExt cx="3630388" cy="835002"/>
          </a:xfrm>
        </p:grpSpPr>
        <p:sp>
          <p:nvSpPr>
            <p:cNvPr id="2372" name="文本框 2371"/>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2373" name="文本框 2372"/>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394" name="Text Box 6"/>
          <p:cNvSpPr/>
          <p:nvPr/>
        </p:nvSpPr>
        <p:spPr>
          <a:xfrm>
            <a:off x="2135186" y="1608889"/>
            <a:ext cx="2122487" cy="427425"/>
          </a:xfrm>
          <a:prstGeom prst="rect">
            <a:avLst/>
          </a:prstGeom>
          <a:noFill/>
        </p:spPr>
        <p:txBody>
          <a:bodyPr wrap="square" rtlCol="0">
            <a:spAutoFit/>
          </a:bodyPr>
          <a:lstStyle/>
          <a:p>
            <a:pPr algn="r">
              <a:lnSpc>
                <a:spcPct val="130000"/>
              </a:lnSpc>
            </a:pPr>
            <a:r>
              <a:rPr lang="zh-CN" altLang="en-AU" b="1" dirty="0">
                <a:solidFill>
                  <a:schemeClr val="tx1">
                    <a:lumMod val="95000"/>
                    <a:lumOff val="5000"/>
                  </a:schemeClr>
                </a:solidFill>
                <a:latin typeface="微软雅黑" panose="020B0503020204020204" pitchFamily="34" charset="-122"/>
                <a:ea typeface="微软雅黑" panose="020B0503020204020204" pitchFamily="34" charset="-122"/>
                <a:cs typeface="+mn-ea"/>
              </a:rPr>
              <a:t>齿轮箱</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电气元件</a:t>
            </a:r>
          </a:p>
        </p:txBody>
      </p:sp>
      <p:sp>
        <p:nvSpPr>
          <p:cNvPr id="2395" name="Rectangle 7"/>
          <p:cNvSpPr/>
          <p:nvPr/>
        </p:nvSpPr>
        <p:spPr>
          <a:xfrm>
            <a:off x="2135189" y="1268413"/>
            <a:ext cx="7921625" cy="2881312"/>
          </a:xfrm>
          <a:prstGeom prst="rect">
            <a:avLst/>
          </a:prstGeom>
          <a:noFill/>
          <a:ln w="9525">
            <a:noFill/>
          </a:ln>
        </p:spPr>
        <p:txBody>
          <a:bodyPr/>
          <a:lstStyle/>
          <a:p>
            <a:pPr marL="292100" indent="-292100">
              <a:spcBef>
                <a:spcPct val="20000"/>
              </a:spcBef>
            </a:pPr>
            <a:endParaRPr lang="en-US" altLang="zh-CN" sz="2000" b="1" dirty="0">
              <a:latin typeface="微软雅黑" panose="020B0503020204020204" pitchFamily="34" charset="-122"/>
              <a:ea typeface="微软雅黑" panose="020B0503020204020204" pitchFamily="34" charset="-122"/>
            </a:endParaRPr>
          </a:p>
          <a:p>
            <a:pPr marL="292100" indent="-292100">
              <a:spcBef>
                <a:spcPct val="20000"/>
              </a:spcBef>
            </a:pPr>
            <a:r>
              <a:rPr lang="de-DE" altLang="zh-CN" sz="2000" b="1" dirty="0">
                <a:latin typeface="微软雅黑" panose="020B0503020204020204" pitchFamily="34" charset="-122"/>
                <a:ea typeface="微软雅黑" panose="020B0503020204020204" pitchFamily="34" charset="-122"/>
              </a:rPr>
              <a:t>                                                                                </a:t>
            </a:r>
            <a:r>
              <a:rPr lang="en-AU" altLang="zh-CN" sz="2000" b="1" dirty="0">
                <a:latin typeface="微软雅黑" panose="020B0503020204020204" pitchFamily="34" charset="-122"/>
                <a:ea typeface="微软雅黑" panose="020B0503020204020204" pitchFamily="34" charset="-122"/>
              </a:rPr>
              <a:t>                                                                                             </a:t>
            </a:r>
          </a:p>
        </p:txBody>
      </p:sp>
      <p:sp>
        <p:nvSpPr>
          <p:cNvPr id="2396" name="矩形 12"/>
          <p:cNvSpPr/>
          <p:nvPr/>
        </p:nvSpPr>
        <p:spPr>
          <a:xfrm>
            <a:off x="4544190" y="3710849"/>
            <a:ext cx="3228208" cy="2593595"/>
          </a:xfrm>
          <a:prstGeom prst="rect">
            <a:avLst/>
          </a:prstGeom>
          <a:noFill/>
        </p:spPr>
        <p:txBody>
          <a:bodyPr wrap="square" rtlCol="0">
            <a:spAutoFit/>
          </a:bodyPr>
          <a:lstStyle/>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齿轮箱由它的两个扭矩臂支撑，由于主轴采用两个主轴承支撑，使得齿轮箱只承受转矩，风轮的弯矩载荷由主轴轴承承担。风力发电机的主制动器是空气动力制动器。在齿轮箱的输出轴上，装有常开式高速轴制动器，它是通过液压系统进行操作，在叶片顺桨、风轮转速降低于</a:t>
            </a:r>
            <a:r>
              <a:rPr lang="en-US" altLang="zh-CN" sz="1400" dirty="0">
                <a:solidFill>
                  <a:srgbClr val="686769"/>
                </a:solidFill>
                <a:latin typeface="微软雅黑" panose="020B0503020204020204" pitchFamily="34" charset="-122"/>
                <a:ea typeface="微软雅黑" panose="020B0503020204020204" pitchFamily="34" charset="-122"/>
                <a:cs typeface="+mn-ea"/>
              </a:rPr>
              <a:t>3rpm</a:t>
            </a:r>
            <a:r>
              <a:rPr lang="zh-CN" altLang="en-US" sz="1400" dirty="0">
                <a:solidFill>
                  <a:srgbClr val="686769"/>
                </a:solidFill>
                <a:latin typeface="微软雅黑" panose="020B0503020204020204" pitchFamily="34" charset="-122"/>
                <a:ea typeface="微软雅黑" panose="020B0503020204020204" pitchFamily="34" charset="-122"/>
                <a:cs typeface="+mn-ea"/>
              </a:rPr>
              <a:t>或高于</a:t>
            </a:r>
            <a:r>
              <a:rPr lang="en-US" altLang="zh-CN" sz="1400" dirty="0">
                <a:solidFill>
                  <a:srgbClr val="686769"/>
                </a:solidFill>
                <a:latin typeface="微软雅黑" panose="020B0503020204020204" pitchFamily="34" charset="-122"/>
                <a:ea typeface="微软雅黑" panose="020B0503020204020204" pitchFamily="34" charset="-122"/>
                <a:cs typeface="+mn-ea"/>
              </a:rPr>
              <a:t>25rpm </a:t>
            </a:r>
            <a:r>
              <a:rPr lang="zh-CN" altLang="en-US" sz="1400" dirty="0">
                <a:solidFill>
                  <a:srgbClr val="686769"/>
                </a:solidFill>
                <a:latin typeface="微软雅黑" panose="020B0503020204020204" pitchFamily="34" charset="-122"/>
                <a:ea typeface="微软雅黑" panose="020B0503020204020204" pitchFamily="34" charset="-122"/>
                <a:cs typeface="+mn-ea"/>
              </a:rPr>
              <a:t>后，高速轴制动器启动使风轮停转。</a:t>
            </a:r>
          </a:p>
        </p:txBody>
      </p:sp>
      <p:sp>
        <p:nvSpPr>
          <p:cNvPr id="2397" name="Text Box 6"/>
          <p:cNvSpPr/>
          <p:nvPr/>
        </p:nvSpPr>
        <p:spPr>
          <a:xfrm>
            <a:off x="4544190" y="3285948"/>
            <a:ext cx="2122487" cy="427425"/>
          </a:xfrm>
          <a:prstGeom prst="rect">
            <a:avLst/>
          </a:prstGeom>
          <a:noFill/>
        </p:spPr>
        <p:txBody>
          <a:bodyPr wrap="square" rtlCol="0">
            <a:spAutoFit/>
          </a:bodyPr>
          <a:lstStyle/>
          <a:p>
            <a:pPr algn="just">
              <a:lnSpc>
                <a:spcPct val="130000"/>
              </a:lnSpc>
            </a:pPr>
            <a:r>
              <a:rPr lang="zh-CN" altLang="en-AU" b="1" dirty="0">
                <a:solidFill>
                  <a:schemeClr val="tx1">
                    <a:lumMod val="95000"/>
                    <a:lumOff val="5000"/>
                  </a:schemeClr>
                </a:solidFill>
                <a:latin typeface="微软雅黑" panose="020B0503020204020204" pitchFamily="34" charset="-122"/>
                <a:ea typeface="微软雅黑" panose="020B0503020204020204" pitchFamily="34" charset="-122"/>
                <a:cs typeface="+mn-ea"/>
              </a:rPr>
              <a:t>齿轮箱</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工作原理</a:t>
            </a:r>
          </a:p>
        </p:txBody>
      </p:sp>
      <p:sp>
        <p:nvSpPr>
          <p:cNvPr id="2398" name="矩形 14"/>
          <p:cNvSpPr/>
          <p:nvPr/>
        </p:nvSpPr>
        <p:spPr>
          <a:xfrm>
            <a:off x="651779" y="1967664"/>
            <a:ext cx="3605894" cy="2033442"/>
          </a:xfrm>
          <a:prstGeom prst="rect">
            <a:avLst/>
          </a:prstGeom>
          <a:noFill/>
        </p:spPr>
        <p:txBody>
          <a:bodyPr wrap="square" rtlCol="0">
            <a:spAutoFit/>
          </a:bodyPr>
          <a:lstStyle/>
          <a:p>
            <a:pPr algn="r">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轮箱里的电气元件主要有：温度传感器</a:t>
            </a:r>
            <a:r>
              <a:rPr lang="en-US" altLang="zh-CN" sz="1400" dirty="0">
                <a:solidFill>
                  <a:srgbClr val="686769"/>
                </a:solidFill>
                <a:latin typeface="微软雅黑" panose="020B0503020204020204" pitchFamily="34" charset="-122"/>
                <a:ea typeface="微软雅黑" panose="020B0503020204020204" pitchFamily="34" charset="-122"/>
                <a:cs typeface="+mn-ea"/>
              </a:rPr>
              <a:t>PT100</a:t>
            </a:r>
            <a:r>
              <a:rPr lang="zh-CN" altLang="en-US" sz="1400" dirty="0">
                <a:solidFill>
                  <a:srgbClr val="686769"/>
                </a:solidFill>
                <a:latin typeface="微软雅黑" panose="020B0503020204020204" pitchFamily="34" charset="-122"/>
                <a:ea typeface="微软雅黑" panose="020B0503020204020204" pitchFamily="34" charset="-122"/>
                <a:cs typeface="+mn-ea"/>
              </a:rPr>
              <a:t>（</a:t>
            </a:r>
            <a:r>
              <a:rPr lang="en-US" altLang="zh-CN" sz="1400" dirty="0">
                <a:solidFill>
                  <a:srgbClr val="686769"/>
                </a:solidFill>
                <a:latin typeface="微软雅黑" panose="020B0503020204020204" pitchFamily="34" charset="-122"/>
                <a:ea typeface="微软雅黑" panose="020B0503020204020204" pitchFamily="34" charset="-122"/>
                <a:cs typeface="+mn-ea"/>
              </a:rPr>
              <a:t>1045 </a:t>
            </a:r>
            <a:r>
              <a:rPr lang="zh-CN" altLang="en-US" sz="1400" dirty="0">
                <a:solidFill>
                  <a:srgbClr val="686769"/>
                </a:solidFill>
                <a:latin typeface="微软雅黑" panose="020B0503020204020204" pitchFamily="34" charset="-122"/>
                <a:ea typeface="微软雅黑" panose="020B0503020204020204" pitchFamily="34" charset="-122"/>
                <a:cs typeface="+mn-ea"/>
              </a:rPr>
              <a:t>润滑油、</a:t>
            </a:r>
            <a:r>
              <a:rPr lang="en-US" altLang="zh-CN" sz="1400" dirty="0">
                <a:solidFill>
                  <a:srgbClr val="686769"/>
                </a:solidFill>
                <a:latin typeface="微软雅黑" panose="020B0503020204020204" pitchFamily="34" charset="-122"/>
                <a:ea typeface="微软雅黑" panose="020B0503020204020204" pitchFamily="34" charset="-122"/>
                <a:cs typeface="+mn-ea"/>
              </a:rPr>
              <a:t>1041 </a:t>
            </a:r>
            <a:r>
              <a:rPr lang="zh-CN" altLang="en-US" sz="1400" dirty="0">
                <a:solidFill>
                  <a:srgbClr val="686769"/>
                </a:solidFill>
                <a:latin typeface="微软雅黑" panose="020B0503020204020204" pitchFamily="34" charset="-122"/>
                <a:ea typeface="微软雅黑" panose="020B0503020204020204" pitchFamily="34" charset="-122"/>
                <a:cs typeface="+mn-ea"/>
              </a:rPr>
              <a:t>低速轴、</a:t>
            </a:r>
            <a:r>
              <a:rPr lang="en-US" altLang="zh-CN" sz="1400" dirty="0">
                <a:solidFill>
                  <a:srgbClr val="686769"/>
                </a:solidFill>
                <a:latin typeface="微软雅黑" panose="020B0503020204020204" pitchFamily="34" charset="-122"/>
                <a:ea typeface="微软雅黑" panose="020B0503020204020204" pitchFamily="34" charset="-122"/>
                <a:cs typeface="+mn-ea"/>
              </a:rPr>
              <a:t>1042 </a:t>
            </a:r>
            <a:r>
              <a:rPr lang="zh-CN" altLang="en-US" sz="1400" dirty="0">
                <a:solidFill>
                  <a:srgbClr val="686769"/>
                </a:solidFill>
                <a:latin typeface="微软雅黑" panose="020B0503020204020204" pitchFamily="34" charset="-122"/>
                <a:ea typeface="微软雅黑" panose="020B0503020204020204" pitchFamily="34" charset="-122"/>
                <a:cs typeface="+mn-ea"/>
              </a:rPr>
              <a:t>高速轴），油泵电机</a:t>
            </a:r>
            <a:r>
              <a:rPr lang="en-US" altLang="zh-CN" sz="1400" dirty="0">
                <a:solidFill>
                  <a:srgbClr val="686769"/>
                </a:solidFill>
                <a:latin typeface="微软雅黑" panose="020B0503020204020204" pitchFamily="34" charset="-122"/>
                <a:ea typeface="微软雅黑" panose="020B0503020204020204" pitchFamily="34" charset="-122"/>
                <a:cs typeface="+mn-ea"/>
              </a:rPr>
              <a:t>MPG-KF</a:t>
            </a:r>
            <a:r>
              <a:rPr lang="zh-CN" altLang="en-US" sz="1400" dirty="0">
                <a:solidFill>
                  <a:srgbClr val="686769"/>
                </a:solidFill>
                <a:latin typeface="微软雅黑" panose="020B0503020204020204" pitchFamily="34" charset="-122"/>
                <a:ea typeface="微软雅黑" panose="020B0503020204020204" pitchFamily="34" charset="-122"/>
                <a:cs typeface="+mn-ea"/>
              </a:rPr>
              <a:t>，加热器</a:t>
            </a:r>
            <a:r>
              <a:rPr lang="en-US" altLang="zh-CN" sz="1400" dirty="0">
                <a:solidFill>
                  <a:srgbClr val="686769"/>
                </a:solidFill>
                <a:latin typeface="微软雅黑" panose="020B0503020204020204" pitchFamily="34" charset="-122"/>
                <a:ea typeface="微软雅黑" panose="020B0503020204020204" pitchFamily="34" charset="-122"/>
                <a:cs typeface="+mn-ea"/>
              </a:rPr>
              <a:t>O/52</a:t>
            </a:r>
            <a:r>
              <a:rPr lang="zh-CN" altLang="en-US" sz="1400" dirty="0">
                <a:solidFill>
                  <a:srgbClr val="686769"/>
                </a:solidFill>
                <a:latin typeface="微软雅黑" panose="020B0503020204020204" pitchFamily="34" charset="-122"/>
                <a:ea typeface="微软雅黑" panose="020B0503020204020204" pitchFamily="34" charset="-122"/>
                <a:cs typeface="+mn-ea"/>
              </a:rPr>
              <a:t>，油位传感器</a:t>
            </a:r>
            <a:r>
              <a:rPr lang="en-US" altLang="zh-CN" sz="1400" dirty="0">
                <a:solidFill>
                  <a:srgbClr val="686769"/>
                </a:solidFill>
                <a:latin typeface="微软雅黑" panose="020B0503020204020204" pitchFamily="34" charset="-122"/>
                <a:ea typeface="微软雅黑" panose="020B0503020204020204" pitchFamily="34" charset="-122"/>
                <a:cs typeface="+mn-ea"/>
              </a:rPr>
              <a:t>FSK-176</a:t>
            </a:r>
            <a:r>
              <a:rPr lang="zh-CN" altLang="en-US" sz="1400" dirty="0">
                <a:solidFill>
                  <a:srgbClr val="686769"/>
                </a:solidFill>
                <a:latin typeface="微软雅黑" panose="020B0503020204020204" pitchFamily="34" charset="-122"/>
                <a:ea typeface="微软雅黑" panose="020B0503020204020204" pitchFamily="34" charset="-122"/>
                <a:cs typeface="+mn-ea"/>
              </a:rPr>
              <a:t>，油压传感器</a:t>
            </a:r>
            <a:r>
              <a:rPr lang="en-US" altLang="zh-CN" sz="1400" dirty="0">
                <a:solidFill>
                  <a:srgbClr val="686769"/>
                </a:solidFill>
                <a:latin typeface="微软雅黑" panose="020B0503020204020204" pitchFamily="34" charset="-122"/>
                <a:ea typeface="微软雅黑" panose="020B0503020204020204" pitchFamily="34" charset="-122"/>
                <a:cs typeface="+mn-ea"/>
              </a:rPr>
              <a:t>EDS3346</a:t>
            </a:r>
            <a:r>
              <a:rPr lang="zh-CN" altLang="en-US" sz="1400" dirty="0">
                <a:solidFill>
                  <a:srgbClr val="686769"/>
                </a:solidFill>
                <a:latin typeface="微软雅黑" panose="020B0503020204020204" pitchFamily="34" charset="-122"/>
                <a:ea typeface="微软雅黑" panose="020B0503020204020204" pitchFamily="34" charset="-122"/>
                <a:cs typeface="+mn-ea"/>
              </a:rPr>
              <a:t>（</a:t>
            </a:r>
            <a:r>
              <a:rPr lang="en-US" altLang="zh-CN" sz="1400" dirty="0">
                <a:solidFill>
                  <a:srgbClr val="686769"/>
                </a:solidFill>
                <a:latin typeface="微软雅黑" panose="020B0503020204020204" pitchFamily="34" charset="-122"/>
                <a:ea typeface="微软雅黑" panose="020B0503020204020204" pitchFamily="34" charset="-122"/>
                <a:cs typeface="+mn-ea"/>
              </a:rPr>
              <a:t>7303</a:t>
            </a:r>
            <a:r>
              <a:rPr lang="zh-CN" altLang="en-US" sz="1400" dirty="0">
                <a:solidFill>
                  <a:srgbClr val="686769"/>
                </a:solidFill>
                <a:latin typeface="微软雅黑" panose="020B0503020204020204" pitchFamily="34" charset="-122"/>
                <a:ea typeface="微软雅黑" panose="020B0503020204020204" pitchFamily="34" charset="-122"/>
                <a:cs typeface="+mn-ea"/>
              </a:rPr>
              <a:t>），油过滤器传感器</a:t>
            </a:r>
            <a:r>
              <a:rPr lang="en-US" altLang="zh-CN" sz="1400" dirty="0">
                <a:solidFill>
                  <a:srgbClr val="686769"/>
                </a:solidFill>
                <a:latin typeface="微软雅黑" panose="020B0503020204020204" pitchFamily="34" charset="-122"/>
                <a:ea typeface="微软雅黑" panose="020B0503020204020204" pitchFamily="34" charset="-122"/>
                <a:cs typeface="+mn-ea"/>
              </a:rPr>
              <a:t>VM3</a:t>
            </a:r>
            <a:r>
              <a:rPr lang="zh-CN" altLang="en-US" sz="1400" dirty="0">
                <a:solidFill>
                  <a:srgbClr val="686769"/>
                </a:solidFill>
                <a:latin typeface="微软雅黑" panose="020B0503020204020204" pitchFamily="34" charset="-122"/>
                <a:ea typeface="微软雅黑" panose="020B0503020204020204" pitchFamily="34" charset="-122"/>
                <a:cs typeface="+mn-ea"/>
              </a:rPr>
              <a:t>（</a:t>
            </a:r>
            <a:r>
              <a:rPr lang="en-US" altLang="zh-CN" sz="1400" dirty="0">
                <a:solidFill>
                  <a:srgbClr val="686769"/>
                </a:solidFill>
                <a:latin typeface="微软雅黑" panose="020B0503020204020204" pitchFamily="34" charset="-122"/>
                <a:ea typeface="微软雅黑" panose="020B0503020204020204" pitchFamily="34" charset="-122"/>
                <a:cs typeface="+mn-ea"/>
              </a:rPr>
              <a:t>7301</a:t>
            </a:r>
            <a:r>
              <a:rPr lang="zh-CN" altLang="en-US" sz="1400" dirty="0">
                <a:solidFill>
                  <a:srgbClr val="686769"/>
                </a:solidFill>
                <a:latin typeface="微软雅黑" panose="020B0503020204020204" pitchFamily="34" charset="-122"/>
                <a:ea typeface="微软雅黑" panose="020B0503020204020204" pitchFamily="34" charset="-122"/>
                <a:cs typeface="+mn-ea"/>
              </a:rPr>
              <a:t>），水泵电机，冷却水压力传感器，冷却风扇电机。</a:t>
            </a:r>
          </a:p>
        </p:txBody>
      </p:sp>
      <p:cxnSp>
        <p:nvCxnSpPr>
          <p:cNvPr id="5" name="直接连接符 4"/>
          <p:cNvCxnSpPr/>
          <p:nvPr/>
        </p:nvCxnSpPr>
        <p:spPr>
          <a:xfrm flipH="1">
            <a:off x="4335094" y="1149323"/>
            <a:ext cx="0" cy="5349412"/>
          </a:xfrm>
          <a:prstGeom prst="line">
            <a:avLst/>
          </a:prstGeom>
          <a:noFill/>
          <a:ln w="6350" cap="flat" cmpd="sng" algn="ctr">
            <a:solidFill>
              <a:sysClr val="window" lastClr="FFFFFF">
                <a:lumMod val="75000"/>
              </a:sysClr>
            </a:solidFill>
            <a:prstDash val="solid"/>
            <a:miter lim="800000"/>
          </a:ln>
          <a:effectLst/>
        </p:spPr>
      </p:cxnSp>
      <p:sp>
        <p:nvSpPr>
          <p:cNvPr id="6" name="椭圆 5"/>
          <p:cNvSpPr/>
          <p:nvPr/>
        </p:nvSpPr>
        <p:spPr>
          <a:xfrm>
            <a:off x="4291551" y="1781863"/>
            <a:ext cx="87086" cy="87086"/>
          </a:xfrm>
          <a:prstGeom prst="ellipse">
            <a:avLst/>
          </a:prstGeom>
          <a:solidFill>
            <a:srgbClr val="1EACBB"/>
          </a:solidFill>
          <a:ln w="12700" cap="flat" cmpd="sng" algn="ctr">
            <a:solidFill>
              <a:srgbClr val="0DC8BF"/>
            </a:solid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7" name="椭圆 6"/>
          <p:cNvSpPr/>
          <p:nvPr/>
        </p:nvSpPr>
        <p:spPr>
          <a:xfrm>
            <a:off x="4291551" y="3456117"/>
            <a:ext cx="87086" cy="87086"/>
          </a:xfrm>
          <a:prstGeom prst="ellipse">
            <a:avLst/>
          </a:prstGeom>
          <a:solidFill>
            <a:srgbClr val="1EACBB"/>
          </a:solidFill>
          <a:ln w="12700" cap="flat" cmpd="sng" algn="ctr">
            <a:solidFill>
              <a:srgbClr val="0DC8BF"/>
            </a:solid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pic>
        <p:nvPicPr>
          <p:cNvPr id="2376" name="图片 2375" descr="图片包含 游戏机, 建筑, 桌子, 伞&#10;&#10;描述已自动生成"/>
          <p:cNvPicPr>
            <a:picLocks noChangeAspect="1"/>
          </p:cNvPicPr>
          <p:nvPr/>
        </p:nvPicPr>
        <p:blipFill>
          <a:blip r:embed="rId3" cstate="print">
            <a:extLst>
              <a:ext uri="{28A0092B-C50C-407E-A947-70E740481C1C}">
                <a14:useLocalDpi xmlns:a14="http://schemas.microsoft.com/office/drawing/2010/main" val="0"/>
              </a:ext>
            </a:extLst>
          </a:blip>
          <a:srcRect l="51314" t="3485" r="-2526" b="43711"/>
          <a:stretch>
            <a:fillRect/>
          </a:stretch>
        </p:blipFill>
        <p:spPr>
          <a:xfrm>
            <a:off x="7937951" y="2093010"/>
            <a:ext cx="4344749" cy="335991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42" dur="50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par>
                                <p:cTn id="8" presetID="16" presetClass="entr" presetSubtype="42" dur="5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arn(outHorizontal)">
                                      <p:cBhvr>
                                        <p:cTn id="10" dur="500"/>
                                        <p:tgtEl>
                                          <p:spTgt spid="6"/>
                                        </p:tgtEl>
                                      </p:cBhvr>
                                    </p:animEffect>
                                  </p:childTnLst>
                                </p:cTn>
                              </p:par>
                              <p:par>
                                <p:cTn id="11" presetID="16" presetClass="entr" presetSubtype="42" dur="50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outHorizontal)">
                                      <p:cBhvr>
                                        <p:cTn id="13" dur="500"/>
                                        <p:tgtEl>
                                          <p:spTgt spid="7"/>
                                        </p:tgtEl>
                                      </p:cBhvr>
                                    </p:animEffect>
                                  </p:childTnLst>
                                </p:cTn>
                              </p:par>
                              <p:par>
                                <p:cTn id="14" presetID="16" presetClass="entr" presetSubtype="21" dur="500" fill="hold" grpId="0" nodeType="withEffect">
                                  <p:stCondLst>
                                    <p:cond delay="0"/>
                                  </p:stCondLst>
                                  <p:childTnLst>
                                    <p:set>
                                      <p:cBhvr>
                                        <p:cTn id="15" dur="1" fill="hold">
                                          <p:stCondLst>
                                            <p:cond delay="0"/>
                                          </p:stCondLst>
                                        </p:cTn>
                                        <p:tgtEl>
                                          <p:spTgt spid="2370"/>
                                        </p:tgtEl>
                                        <p:attrNameLst>
                                          <p:attrName>style.visibility</p:attrName>
                                        </p:attrNameLst>
                                      </p:cBhvr>
                                      <p:to>
                                        <p:strVal val="visible"/>
                                      </p:to>
                                    </p:set>
                                    <p:animEffect transition="in" filter="barn(inVertical)">
                                      <p:cBhvr>
                                        <p:cTn id="16" dur="500"/>
                                        <p:tgtEl>
                                          <p:spTgt spid="2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70" grpId="0" animBg="1"/>
      <p:bldP spid="6" grpId="0" animBg="1"/>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5" name="矩形 4"/>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6" name="组合 5"/>
          <p:cNvGrpSpPr/>
          <p:nvPr/>
        </p:nvGrpSpPr>
        <p:grpSpPr>
          <a:xfrm>
            <a:off x="4280806" y="226896"/>
            <a:ext cx="3630388" cy="835002"/>
            <a:chOff x="4571604" y="220193"/>
            <a:chExt cx="3630388" cy="835002"/>
          </a:xfrm>
        </p:grpSpPr>
        <p:sp>
          <p:nvSpPr>
            <p:cNvPr id="7" name="文本框 6"/>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8" name="文本框 7"/>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404" name="Text Box 10"/>
          <p:cNvSpPr/>
          <p:nvPr/>
        </p:nvSpPr>
        <p:spPr>
          <a:xfrm>
            <a:off x="540657" y="1952570"/>
            <a:ext cx="6744893" cy="1833387"/>
          </a:xfrm>
          <a:prstGeom prst="rect">
            <a:avLst/>
          </a:prstGeom>
          <a:noFill/>
        </p:spPr>
        <p:txBody>
          <a:bodyPr wrap="square" rtlCol="0">
            <a:spAutoFit/>
          </a:bodyPr>
          <a:lstStyle/>
          <a:p>
            <a:pPr algn="just">
              <a:lnSpc>
                <a:spcPct val="130000"/>
              </a:lnSpc>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特点：</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连接齿轮箱输出端与发电机输入端。</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采用挠性联轴器，允许轴向、径向和角度偏移。</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齿轮箱端备有刹车盘，用于转子刹车。</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中间段采用玻璃钢材料，切断发电机与齿轮箱的电磁传导。</a:t>
            </a:r>
          </a:p>
          <a:p>
            <a:pPr marL="342900" indent="-342900" algn="just">
              <a:lnSpc>
                <a:spcPct val="130000"/>
              </a:lnSpc>
              <a:buFont typeface="+mj-lt"/>
              <a:buAutoNum type="arabicPeriod"/>
            </a:pPr>
            <a:r>
              <a:rPr lang="zh-CN" altLang="en-US" sz="1400" dirty="0">
                <a:solidFill>
                  <a:srgbClr val="686769"/>
                </a:solidFill>
                <a:latin typeface="微软雅黑" panose="020B0503020204020204" pitchFamily="34" charset="-122"/>
                <a:ea typeface="微软雅黑" panose="020B0503020204020204" pitchFamily="34" charset="-122"/>
                <a:cs typeface="+mn-ea"/>
              </a:rPr>
              <a:t>限止扭矩功能，防止发电机短路产生的高扭矩传入齿轮箱。</a:t>
            </a:r>
          </a:p>
        </p:txBody>
      </p:sp>
      <p:sp>
        <p:nvSpPr>
          <p:cNvPr id="9" name="圆角矩形 6"/>
          <p:cNvSpPr/>
          <p:nvPr/>
        </p:nvSpPr>
        <p:spPr>
          <a:xfrm>
            <a:off x="482600" y="1409957"/>
            <a:ext cx="2173514"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双高速轴联轴器</a:t>
            </a:r>
          </a:p>
        </p:txBody>
      </p:sp>
      <p:sp>
        <p:nvSpPr>
          <p:cNvPr id="11" name="矩形 9"/>
          <p:cNvSpPr/>
          <p:nvPr/>
        </p:nvSpPr>
        <p:spPr>
          <a:xfrm>
            <a:off x="678417" y="4493563"/>
            <a:ext cx="3282412" cy="1833387"/>
          </a:xfrm>
          <a:prstGeom prst="rect">
            <a:avLst/>
          </a:prstGeom>
          <a:noFill/>
        </p:spPr>
        <p:txBody>
          <a:bodyPr wrap="square" rtlCol="0">
            <a:spAutoFit/>
          </a:bodyPr>
          <a:lstStyle/>
          <a:p>
            <a:pPr algn="just">
              <a:lnSpc>
                <a:spcPct val="130000"/>
              </a:lnSpc>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发电机：</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形式      四极（</a:t>
            </a:r>
            <a:r>
              <a:rPr lang="en-US" altLang="zh-CN" sz="1400" dirty="0">
                <a:solidFill>
                  <a:srgbClr val="686769"/>
                </a:solidFill>
                <a:latin typeface="微软雅黑" panose="020B0503020204020204" pitchFamily="34" charset="-122"/>
                <a:ea typeface="微软雅黑" panose="020B0503020204020204" pitchFamily="34" charset="-122"/>
                <a:cs typeface="+mn-ea"/>
              </a:rPr>
              <a:t>p=2</a:t>
            </a:r>
            <a:r>
              <a:rPr lang="zh-CN" altLang="en-US" sz="1400" dirty="0">
                <a:solidFill>
                  <a:srgbClr val="686769"/>
                </a:solidFill>
                <a:latin typeface="微软雅黑" panose="020B0503020204020204" pitchFamily="34" charset="-122"/>
                <a:ea typeface="微软雅黑" panose="020B0503020204020204" pitchFamily="34" charset="-122"/>
                <a:cs typeface="+mn-ea"/>
              </a:rPr>
              <a:t>）双馈异步发电机</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额定出力   </a:t>
            </a:r>
            <a:r>
              <a:rPr lang="en-US" altLang="zh-CN" sz="1400" dirty="0">
                <a:solidFill>
                  <a:srgbClr val="686769"/>
                </a:solidFill>
                <a:latin typeface="微软雅黑" panose="020B0503020204020204" pitchFamily="34" charset="-122"/>
                <a:ea typeface="微软雅黑" panose="020B0503020204020204" pitchFamily="34" charset="-122"/>
                <a:cs typeface="+mn-ea"/>
              </a:rPr>
              <a:t>1560kW</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转速</a:t>
            </a:r>
            <a:r>
              <a:rPr lang="en-US" altLang="zh-CN" sz="1400" dirty="0">
                <a:solidFill>
                  <a:srgbClr val="686769"/>
                </a:solidFill>
                <a:latin typeface="微软雅黑" panose="020B0503020204020204" pitchFamily="34" charset="-122"/>
                <a:ea typeface="微软雅黑" panose="020B0503020204020204" pitchFamily="34" charset="-122"/>
                <a:cs typeface="+mn-ea"/>
              </a:rPr>
              <a:t>(rpm)  1000</a:t>
            </a:r>
            <a:r>
              <a:rPr lang="zh-CN" altLang="en-US" sz="1400" dirty="0">
                <a:solidFill>
                  <a:srgbClr val="686769"/>
                </a:solidFill>
                <a:latin typeface="微软雅黑" panose="020B0503020204020204" pitchFamily="34" charset="-122"/>
                <a:ea typeface="微软雅黑" panose="020B0503020204020204" pitchFamily="34" charset="-122"/>
                <a:cs typeface="+mn-ea"/>
              </a:rPr>
              <a:t>～</a:t>
            </a:r>
            <a:r>
              <a:rPr lang="en-US" altLang="zh-CN" sz="1400" dirty="0">
                <a:solidFill>
                  <a:srgbClr val="686769"/>
                </a:solidFill>
                <a:latin typeface="微软雅黑" panose="020B0503020204020204" pitchFamily="34" charset="-122"/>
                <a:ea typeface="微软雅黑" panose="020B0503020204020204" pitchFamily="34" charset="-122"/>
                <a:cs typeface="+mn-ea"/>
              </a:rPr>
              <a:t>1800+11%</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额定电压   </a:t>
            </a:r>
            <a:r>
              <a:rPr lang="en-US" altLang="zh-CN" sz="1400" dirty="0">
                <a:solidFill>
                  <a:srgbClr val="686769"/>
                </a:solidFill>
                <a:latin typeface="微软雅黑" panose="020B0503020204020204" pitchFamily="34" charset="-122"/>
                <a:ea typeface="微软雅黑" panose="020B0503020204020204" pitchFamily="34" charset="-122"/>
                <a:cs typeface="+mn-ea"/>
              </a:rPr>
              <a:t>690V</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保护等级   </a:t>
            </a:r>
            <a:r>
              <a:rPr lang="en-US" altLang="zh-CN" sz="1400" dirty="0">
                <a:solidFill>
                  <a:srgbClr val="686769"/>
                </a:solidFill>
                <a:latin typeface="微软雅黑" panose="020B0503020204020204" pitchFamily="34" charset="-122"/>
                <a:ea typeface="微软雅黑" panose="020B0503020204020204" pitchFamily="34" charset="-122"/>
                <a:cs typeface="+mn-ea"/>
              </a:rPr>
              <a:t>IP54</a:t>
            </a:r>
            <a:r>
              <a:rPr lang="zh-CN" altLang="en-US" sz="1400" dirty="0">
                <a:solidFill>
                  <a:srgbClr val="686769"/>
                </a:solidFill>
                <a:latin typeface="微软雅黑" panose="020B0503020204020204" pitchFamily="34" charset="-122"/>
                <a:ea typeface="微软雅黑" panose="020B0503020204020204" pitchFamily="34" charset="-122"/>
                <a:cs typeface="+mn-ea"/>
              </a:rPr>
              <a:t>；空</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空冷却器</a:t>
            </a:r>
          </a:p>
        </p:txBody>
      </p:sp>
      <p:sp>
        <p:nvSpPr>
          <p:cNvPr id="15" name="圆角矩形 6"/>
          <p:cNvSpPr/>
          <p:nvPr/>
        </p:nvSpPr>
        <p:spPr>
          <a:xfrm>
            <a:off x="526143" y="3911533"/>
            <a:ext cx="3939596"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en-US" altLang="zh-CN"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1.5MW</a:t>
            </a: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发电机和变频器基本参数</a:t>
            </a:r>
          </a:p>
        </p:txBody>
      </p:sp>
      <p:grpSp>
        <p:nvGrpSpPr>
          <p:cNvPr id="16" name="Group 36"/>
          <p:cNvGrpSpPr/>
          <p:nvPr/>
        </p:nvGrpSpPr>
        <p:grpSpPr>
          <a:xfrm>
            <a:off x="7391716" y="1545994"/>
            <a:ext cx="3095914" cy="3222597"/>
            <a:chOff x="4548043" y="2324098"/>
            <a:chExt cx="3095914" cy="3753428"/>
          </a:xfrm>
        </p:grpSpPr>
        <p:sp>
          <p:nvSpPr>
            <p:cNvPr id="17" name="Rectangle 37"/>
            <p:cNvSpPr/>
            <p:nvPr/>
          </p:nvSpPr>
          <p:spPr>
            <a:xfrm>
              <a:off x="4548044" y="3587288"/>
              <a:ext cx="3095913" cy="2490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dirty="0">
                <a:latin typeface="微软雅黑" panose="020B0503020204020204" pitchFamily="34" charset="-122"/>
                <a:ea typeface="微软雅黑" panose="020B0503020204020204" pitchFamily="34" charset="-122"/>
              </a:endParaRPr>
            </a:p>
          </p:txBody>
        </p:sp>
        <p:sp>
          <p:nvSpPr>
            <p:cNvPr id="18" name="Rectangle 38"/>
            <p:cNvSpPr/>
            <p:nvPr/>
          </p:nvSpPr>
          <p:spPr>
            <a:xfrm>
              <a:off x="4548043" y="2324098"/>
              <a:ext cx="3095913" cy="3183179"/>
            </a:xfrm>
            <a:prstGeom prst="rect">
              <a:avLst/>
            </a:prstGeom>
            <a:gradFill>
              <a:gsLst>
                <a:gs pos="0">
                  <a:srgbClr val="0DC8BF"/>
                </a:gs>
                <a:gs pos="100000">
                  <a:srgbClr val="1EACBB"/>
                </a:gs>
              </a:gsLst>
              <a:lin ang="324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grpSp>
      <p:sp>
        <p:nvSpPr>
          <p:cNvPr id="2400" name="文本框 2399"/>
          <p:cNvSpPr txBox="1"/>
          <p:nvPr/>
        </p:nvSpPr>
        <p:spPr>
          <a:xfrm>
            <a:off x="4155411" y="4477191"/>
            <a:ext cx="3282412" cy="993157"/>
          </a:xfrm>
          <a:prstGeom prst="rect">
            <a:avLst/>
          </a:prstGeom>
          <a:noFill/>
        </p:spPr>
        <p:txBody>
          <a:bodyPr wrap="square">
            <a:spAutoFit/>
          </a:bodyPr>
          <a:lstStyle/>
          <a:p>
            <a:pPr algn="just">
              <a:lnSpc>
                <a:spcPct val="130000"/>
              </a:lnSpc>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变频器：     </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形式       </a:t>
            </a:r>
            <a:r>
              <a:rPr lang="en-US" altLang="zh-CN" sz="1400" dirty="0">
                <a:solidFill>
                  <a:srgbClr val="686769"/>
                </a:solidFill>
                <a:latin typeface="微软雅黑" panose="020B0503020204020204" pitchFamily="34" charset="-122"/>
                <a:ea typeface="微软雅黑" panose="020B0503020204020204" pitchFamily="34" charset="-122"/>
                <a:cs typeface="+mn-ea"/>
              </a:rPr>
              <a:t>IGBT</a:t>
            </a:r>
            <a:r>
              <a:rPr lang="zh-CN" altLang="en-US" sz="1400" dirty="0">
                <a:solidFill>
                  <a:srgbClr val="686769"/>
                </a:solidFill>
                <a:latin typeface="微软雅黑" panose="020B0503020204020204" pitchFamily="34" charset="-122"/>
                <a:ea typeface="微软雅黑" panose="020B0503020204020204" pitchFamily="34" charset="-122"/>
                <a:cs typeface="+mn-ea"/>
              </a:rPr>
              <a:t>，脉宽调制变频器</a:t>
            </a:r>
          </a:p>
          <a:p>
            <a:pPr algn="just">
              <a:lnSpc>
                <a:spcPct val="130000"/>
              </a:lnSpc>
            </a:pPr>
            <a:r>
              <a:rPr lang="zh-CN" altLang="en-US" sz="1400" dirty="0">
                <a:solidFill>
                  <a:srgbClr val="686769"/>
                </a:solidFill>
                <a:latin typeface="微软雅黑" panose="020B0503020204020204" pitchFamily="34" charset="-122"/>
                <a:ea typeface="微软雅黑" panose="020B0503020204020204" pitchFamily="34" charset="-122"/>
                <a:cs typeface="+mn-ea"/>
              </a:rPr>
              <a:t>额定功率   </a:t>
            </a:r>
            <a:r>
              <a:rPr lang="en-US" altLang="zh-CN" sz="1400" dirty="0">
                <a:solidFill>
                  <a:srgbClr val="686769"/>
                </a:solidFill>
                <a:latin typeface="微软雅黑" panose="020B0503020204020204" pitchFamily="34" charset="-122"/>
                <a:ea typeface="微软雅黑" panose="020B0503020204020204" pitchFamily="34" charset="-122"/>
                <a:cs typeface="+mn-ea"/>
              </a:rPr>
              <a:t>300kW</a:t>
            </a:r>
            <a:r>
              <a:rPr lang="zh-CN" altLang="en-US" sz="1400" dirty="0">
                <a:solidFill>
                  <a:srgbClr val="686769"/>
                </a:solidFill>
                <a:latin typeface="微软雅黑" panose="020B0503020204020204" pitchFamily="34" charset="-122"/>
                <a:ea typeface="微软雅黑" panose="020B0503020204020204" pitchFamily="34" charset="-122"/>
                <a:cs typeface="+mn-ea"/>
              </a:rPr>
              <a:t>（</a:t>
            </a:r>
            <a:r>
              <a:rPr lang="en-US" altLang="zh-CN" sz="1400" dirty="0">
                <a:solidFill>
                  <a:srgbClr val="686769"/>
                </a:solidFill>
                <a:latin typeface="微软雅黑" panose="020B0503020204020204" pitchFamily="34" charset="-122"/>
                <a:ea typeface="微软雅黑" panose="020B0503020204020204" pitchFamily="34" charset="-122"/>
                <a:cs typeface="+mn-ea"/>
              </a:rPr>
              <a:t>1/3-1/4</a:t>
            </a:r>
            <a:r>
              <a:rPr lang="zh-CN" altLang="en-US" sz="1400" dirty="0">
                <a:solidFill>
                  <a:srgbClr val="686769"/>
                </a:solidFill>
                <a:latin typeface="微软雅黑" panose="020B0503020204020204" pitchFamily="34" charset="-122"/>
                <a:ea typeface="微软雅黑" panose="020B0503020204020204" pitchFamily="34" charset="-122"/>
                <a:cs typeface="+mn-ea"/>
              </a:rPr>
              <a:t>机组功率）</a:t>
            </a:r>
          </a:p>
        </p:txBody>
      </p:sp>
      <p:pic>
        <p:nvPicPr>
          <p:cNvPr id="2402" name="图片 240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6164319" y="2942100"/>
            <a:ext cx="6886120" cy="5165486"/>
          </a:xfrm>
          <a:prstGeom prst="rect">
            <a:avLst/>
          </a:prstGeom>
        </p:spPr>
      </p:pic>
      <p:sp>
        <p:nvSpPr>
          <p:cNvPr id="13" name="矩形 9"/>
          <p:cNvSpPr/>
          <p:nvPr/>
        </p:nvSpPr>
        <p:spPr>
          <a:xfrm>
            <a:off x="7459589" y="2212700"/>
            <a:ext cx="2979034" cy="1753365"/>
          </a:xfrm>
          <a:prstGeom prst="rect">
            <a:avLst/>
          </a:prstGeom>
          <a:noFill/>
        </p:spPr>
        <p:txBody>
          <a:bodyPr wrap="square" rtlCol="0">
            <a:spAutoFit/>
          </a:bodyPr>
          <a:lstStyle/>
          <a:p>
            <a:pPr algn="just">
              <a:lnSpc>
                <a:spcPct val="130000"/>
              </a:lnSpc>
            </a:pPr>
            <a:r>
              <a:rPr lang="zh-CN" altLang="en-US" sz="1400" dirty="0">
                <a:solidFill>
                  <a:schemeClr val="bg1">
                    <a:lumMod val="95000"/>
                  </a:schemeClr>
                </a:solidFill>
                <a:latin typeface="微软雅黑" panose="020B0503020204020204" pitchFamily="34" charset="-122"/>
                <a:ea typeface="微软雅黑" panose="020B0503020204020204" pitchFamily="34" charset="-122"/>
                <a:cs typeface="+mn-ea"/>
              </a:rPr>
              <a:t>双馈电机</a:t>
            </a:r>
            <a:r>
              <a:rPr lang="en-US" altLang="zh-CN" sz="1400" dirty="0">
                <a:solidFill>
                  <a:schemeClr val="bg1">
                    <a:lumMod val="95000"/>
                  </a:schemeClr>
                </a:solidFill>
                <a:latin typeface="微软雅黑" panose="020B0503020204020204" pitchFamily="34" charset="-122"/>
                <a:ea typeface="微软雅黑" panose="020B0503020204020204" pitchFamily="34" charset="-122"/>
                <a:cs typeface="+mn-ea"/>
              </a:rPr>
              <a:t>,</a:t>
            </a:r>
            <a:r>
              <a:rPr lang="zh-CN" altLang="en-US" sz="1400" dirty="0">
                <a:solidFill>
                  <a:schemeClr val="bg1">
                    <a:lumMod val="95000"/>
                  </a:schemeClr>
                </a:solidFill>
                <a:latin typeface="微软雅黑" panose="020B0503020204020204" pitchFamily="34" charset="-122"/>
                <a:ea typeface="微软雅黑" panose="020B0503020204020204" pitchFamily="34" charset="-122"/>
                <a:cs typeface="+mn-ea"/>
              </a:rPr>
              <a:t>就是将电能分别馈入绕线转子异步电机的定子和转子</a:t>
            </a:r>
            <a:r>
              <a:rPr lang="en-US" altLang="zh-CN" sz="1400" dirty="0">
                <a:solidFill>
                  <a:schemeClr val="bg1">
                    <a:lumMod val="95000"/>
                  </a:schemeClr>
                </a:solidFill>
                <a:latin typeface="微软雅黑" panose="020B0503020204020204" pitchFamily="34" charset="-122"/>
                <a:ea typeface="微软雅黑" panose="020B0503020204020204" pitchFamily="34" charset="-122"/>
                <a:cs typeface="+mn-ea"/>
              </a:rPr>
              <a:t>,</a:t>
            </a:r>
            <a:r>
              <a:rPr lang="zh-CN" altLang="en-US" sz="1400" dirty="0">
                <a:solidFill>
                  <a:schemeClr val="bg1">
                    <a:lumMod val="95000"/>
                  </a:schemeClr>
                </a:solidFill>
                <a:latin typeface="微软雅黑" panose="020B0503020204020204" pitchFamily="34" charset="-122"/>
                <a:ea typeface="微软雅黑" panose="020B0503020204020204" pitchFamily="34" charset="-122"/>
                <a:cs typeface="+mn-ea"/>
              </a:rPr>
              <a:t>一般将定子接入电网</a:t>
            </a:r>
            <a:r>
              <a:rPr lang="en-US" altLang="zh-CN" sz="1400" dirty="0">
                <a:solidFill>
                  <a:schemeClr val="bg1">
                    <a:lumMod val="95000"/>
                  </a:schemeClr>
                </a:solidFill>
                <a:latin typeface="微软雅黑" panose="020B0503020204020204" pitchFamily="34" charset="-122"/>
                <a:ea typeface="微软雅黑" panose="020B0503020204020204" pitchFamily="34" charset="-122"/>
                <a:cs typeface="+mn-ea"/>
              </a:rPr>
              <a:t>,</a:t>
            </a:r>
            <a:r>
              <a:rPr lang="zh-CN" altLang="en-US" sz="1400" dirty="0">
                <a:solidFill>
                  <a:schemeClr val="bg1">
                    <a:lumMod val="95000"/>
                  </a:schemeClr>
                </a:solidFill>
                <a:latin typeface="微软雅黑" panose="020B0503020204020204" pitchFamily="34" charset="-122"/>
                <a:ea typeface="微软雅黑" panose="020B0503020204020204" pitchFamily="34" charset="-122"/>
                <a:cs typeface="+mn-ea"/>
              </a:rPr>
              <a:t>而双向四象限运行变频器接入转子，并对其频率、电压幅值和相位进行调节。双馈机组市场占</a:t>
            </a:r>
            <a:r>
              <a:rPr lang="en-US" altLang="zh-CN" sz="1400" dirty="0">
                <a:solidFill>
                  <a:schemeClr val="bg1">
                    <a:lumMod val="95000"/>
                  </a:schemeClr>
                </a:solidFill>
                <a:latin typeface="微软雅黑" panose="020B0503020204020204" pitchFamily="34" charset="-122"/>
                <a:ea typeface="微软雅黑" panose="020B0503020204020204" pitchFamily="34" charset="-122"/>
                <a:cs typeface="+mn-ea"/>
              </a:rPr>
              <a:t>85%</a:t>
            </a:r>
            <a:r>
              <a:rPr lang="zh-CN" altLang="en-US" sz="1400" dirty="0">
                <a:solidFill>
                  <a:schemeClr val="bg1">
                    <a:lumMod val="95000"/>
                  </a:schemeClr>
                </a:solidFill>
                <a:latin typeface="微软雅黑" panose="020B0503020204020204" pitchFamily="34" charset="-122"/>
                <a:ea typeface="微软雅黑" panose="020B0503020204020204" pitchFamily="34" charset="-122"/>
                <a:cs typeface="+mn-ea"/>
              </a:rPr>
              <a:t>。</a:t>
            </a:r>
          </a:p>
        </p:txBody>
      </p:sp>
      <p:sp>
        <p:nvSpPr>
          <p:cNvPr id="2406" name="文本框 2405"/>
          <p:cNvSpPr txBox="1"/>
          <p:nvPr/>
        </p:nvSpPr>
        <p:spPr>
          <a:xfrm>
            <a:off x="5267558" y="1767065"/>
            <a:ext cx="7344228" cy="369332"/>
          </a:xfrm>
          <a:prstGeom prst="rect">
            <a:avLst/>
          </a:prstGeom>
          <a:noFill/>
        </p:spPr>
        <p:txBody>
          <a:bodyPr wrap="squar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双馈风力发电机工作原理</a:t>
            </a:r>
            <a:endParaRPr lang="en-US" altLang="zh-CN"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53" presetClass="entr" presetSubtype="16" dur="50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par>
                                <p:cTn id="13" presetID="53" presetClass="entr" presetSubtype="16" dur="5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p:cTn id="15" dur="500" fill="hold"/>
                                        <p:tgtEl>
                                          <p:spTgt spid="15"/>
                                        </p:tgtEl>
                                        <p:attrNameLst>
                                          <p:attrName>ppt_w</p:attrName>
                                        </p:attrNameLst>
                                      </p:cBhvr>
                                      <p:tavLst>
                                        <p:tav tm="0">
                                          <p:val>
                                            <p:fltVal val="0"/>
                                          </p:val>
                                        </p:tav>
                                        <p:tav tm="100000">
                                          <p:val>
                                            <p:strVal val="#ppt_w"/>
                                          </p:val>
                                        </p:tav>
                                      </p:tavLst>
                                    </p:anim>
                                    <p:anim calcmode="lin" valueType="num">
                                      <p:cBhvr>
                                        <p:cTn id="16" dur="500" fill="hold"/>
                                        <p:tgtEl>
                                          <p:spTgt spid="15"/>
                                        </p:tgtEl>
                                        <p:attrNameLst>
                                          <p:attrName>ppt_h</p:attrName>
                                        </p:attrNameLst>
                                      </p:cBhvr>
                                      <p:tavLst>
                                        <p:tav tm="0">
                                          <p:val>
                                            <p:fltVal val="0"/>
                                          </p:val>
                                        </p:tav>
                                        <p:tav tm="100000">
                                          <p:val>
                                            <p:strVal val="#ppt_h"/>
                                          </p:val>
                                        </p:tav>
                                      </p:tavLst>
                                    </p:anim>
                                    <p:animEffect transition="in" filter="fade">
                                      <p:cBhvr>
                                        <p:cTn id="17" dur="500"/>
                                        <p:tgtEl>
                                          <p:spTgt spid="15"/>
                                        </p:tgtEl>
                                      </p:cBhvr>
                                    </p:animEffect>
                                  </p:childTnLst>
                                </p:cTn>
                              </p:par>
                              <p:par>
                                <p:cTn id="18" presetID="2" presetClass="entr" presetSubtype="4" dur="500" fill="hold" nodeType="withEffect">
                                  <p:stCondLst>
                                    <p:cond delay="500"/>
                                  </p:stCondLst>
                                  <p:childTnLst>
                                    <p:set>
                                      <p:cBhvr>
                                        <p:cTn id="19" dur="1" fill="hold">
                                          <p:stCondLst>
                                            <p:cond delay="0"/>
                                          </p:stCondLst>
                                        </p:cTn>
                                        <p:tgtEl>
                                          <p:spTgt spid="16"/>
                                        </p:tgtEl>
                                        <p:attrNameLst>
                                          <p:attrName>style.visibility</p:attrName>
                                        </p:attrNameLst>
                                      </p:cBhvr>
                                      <p:to>
                                        <p:strVal val="visible"/>
                                      </p:to>
                                    </p:set>
                                    <p:anim calcmode="lin" valueType="num">
                                      <p:cBhvr additive="base">
                                        <p:cTn id="20" dur="500" fill="hold"/>
                                        <p:tgtEl>
                                          <p:spTgt spid="16"/>
                                        </p:tgtEl>
                                        <p:attrNameLst>
                                          <p:attrName>ppt_x</p:attrName>
                                        </p:attrNameLst>
                                      </p:cBhvr>
                                      <p:tavLst>
                                        <p:tav tm="0">
                                          <p:val>
                                            <p:strVal val="#ppt_x"/>
                                          </p:val>
                                        </p:tav>
                                        <p:tav tm="100000">
                                          <p:val>
                                            <p:strVal val="#ppt_x"/>
                                          </p:val>
                                        </p:tav>
                                      </p:tavLst>
                                    </p:anim>
                                    <p:anim calcmode="lin" valueType="num">
                                      <p:cBhvr additive="base">
                                        <p:cTn id="21"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4" name="矩形 3"/>
          <p:cNvSpPr/>
          <p:nvPr/>
        </p:nvSpPr>
        <p:spPr>
          <a:xfrm>
            <a:off x="0" y="1149323"/>
            <a:ext cx="12192000" cy="5735804"/>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5" name="组合 4"/>
          <p:cNvGrpSpPr/>
          <p:nvPr/>
        </p:nvGrpSpPr>
        <p:grpSpPr>
          <a:xfrm>
            <a:off x="4280806" y="226896"/>
            <a:ext cx="3630388" cy="835002"/>
            <a:chOff x="4571604" y="220193"/>
            <a:chExt cx="3630388" cy="835002"/>
          </a:xfrm>
        </p:grpSpPr>
        <p:sp>
          <p:nvSpPr>
            <p:cNvPr id="6" name="文本框 5"/>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7" name="文本框 6"/>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428" name="Text Box 9"/>
          <p:cNvSpPr/>
          <p:nvPr/>
        </p:nvSpPr>
        <p:spPr>
          <a:xfrm>
            <a:off x="623079" y="1348594"/>
            <a:ext cx="3784600"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双馈风力发电机工作原理</a:t>
            </a:r>
          </a:p>
        </p:txBody>
      </p:sp>
      <p:sp>
        <p:nvSpPr>
          <p:cNvPr id="2429" name="Text Box 10"/>
          <p:cNvSpPr/>
          <p:nvPr/>
        </p:nvSpPr>
        <p:spPr>
          <a:xfrm>
            <a:off x="1955801" y="1089025"/>
            <a:ext cx="7300913" cy="506934"/>
          </a:xfrm>
          <a:prstGeom prst="rect">
            <a:avLst/>
          </a:prstGeom>
          <a:noFill/>
          <a:ln w="9525">
            <a:noFill/>
          </a:ln>
        </p:spPr>
        <p:txBody>
          <a:bodyPr>
            <a:spAutoFit/>
          </a:bodyPr>
          <a:lstStyle/>
          <a:p>
            <a:pPr marL="342900" indent="-342900">
              <a:lnSpc>
                <a:spcPct val="120000"/>
              </a:lnSpc>
            </a:pPr>
            <a:r>
              <a:rPr lang="zh-CN" altLang="en-US" sz="2400" b="1" dirty="0">
                <a:solidFill>
                  <a:srgbClr val="000066"/>
                </a:solidFill>
                <a:latin typeface="微软雅黑" panose="020B0503020204020204" pitchFamily="34" charset="-122"/>
                <a:ea typeface="微软雅黑" panose="020B0503020204020204" pitchFamily="34" charset="-122"/>
              </a:rPr>
              <a:t> </a:t>
            </a:r>
          </a:p>
        </p:txBody>
      </p:sp>
      <p:sp>
        <p:nvSpPr>
          <p:cNvPr id="2431" name="矩形 7"/>
          <p:cNvSpPr/>
          <p:nvPr/>
        </p:nvSpPr>
        <p:spPr>
          <a:xfrm>
            <a:off x="745444" y="2055073"/>
            <a:ext cx="5524728" cy="371390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在转子三相对称绕组中通入三相对称的交流电，将在电机气隙间产生磁场，此旋转磁场的转速与所通入的交流电的频率</a:t>
            </a:r>
            <a:r>
              <a:rPr lang="en-US" altLang="zh-CN" sz="1400" dirty="0">
                <a:solidFill>
                  <a:srgbClr val="686769"/>
                </a:solidFill>
                <a:latin typeface="微软雅黑" panose="020B0503020204020204" pitchFamily="34" charset="-122"/>
                <a:ea typeface="微软雅黑" panose="020B0503020204020204" pitchFamily="34" charset="-122"/>
                <a:cs typeface="+mn-ea"/>
              </a:rPr>
              <a:t>f2</a:t>
            </a:r>
            <a:r>
              <a:rPr lang="zh-CN" altLang="en-US" sz="1400" dirty="0">
                <a:solidFill>
                  <a:srgbClr val="686769"/>
                </a:solidFill>
                <a:latin typeface="微软雅黑" panose="020B0503020204020204" pitchFamily="34" charset="-122"/>
                <a:ea typeface="微软雅黑" panose="020B0503020204020204" pitchFamily="34" charset="-122"/>
                <a:cs typeface="+mn-ea"/>
              </a:rPr>
              <a:t>及电机的极对数</a:t>
            </a:r>
            <a:r>
              <a:rPr lang="en-US" altLang="zh-CN" sz="1400" dirty="0">
                <a:solidFill>
                  <a:srgbClr val="686769"/>
                </a:solidFill>
                <a:latin typeface="微软雅黑" panose="020B0503020204020204" pitchFamily="34" charset="-122"/>
                <a:ea typeface="微软雅黑" panose="020B0503020204020204" pitchFamily="34" charset="-122"/>
                <a:cs typeface="+mn-ea"/>
              </a:rPr>
              <a:t>p</a:t>
            </a:r>
            <a:r>
              <a:rPr lang="zh-CN" altLang="en-US" sz="1400" dirty="0">
                <a:solidFill>
                  <a:srgbClr val="686769"/>
                </a:solidFill>
                <a:latin typeface="微软雅黑" panose="020B0503020204020204" pitchFamily="34" charset="-122"/>
                <a:ea typeface="微软雅黑" panose="020B0503020204020204" pitchFamily="34" charset="-122"/>
                <a:cs typeface="+mn-ea"/>
              </a:rPr>
              <a:t>有关。</a:t>
            </a: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设为电网频率</a:t>
            </a:r>
            <a:r>
              <a:rPr lang="en-US" altLang="zh-CN" sz="1400" dirty="0">
                <a:solidFill>
                  <a:srgbClr val="686769"/>
                </a:solidFill>
                <a:latin typeface="微软雅黑" panose="020B0503020204020204" pitchFamily="34" charset="-122"/>
                <a:ea typeface="微软雅黑" panose="020B0503020204020204" pitchFamily="34" charset="-122"/>
                <a:cs typeface="+mn-ea"/>
              </a:rPr>
              <a:t>50Hz</a:t>
            </a:r>
            <a:r>
              <a:rPr lang="zh-CN" altLang="en-US" sz="1400" dirty="0">
                <a:solidFill>
                  <a:srgbClr val="686769"/>
                </a:solidFill>
                <a:latin typeface="微软雅黑" panose="020B0503020204020204" pitchFamily="34" charset="-122"/>
                <a:ea typeface="微软雅黑" panose="020B0503020204020204" pitchFamily="34" charset="-122"/>
                <a:cs typeface="+mn-ea"/>
              </a:rPr>
              <a:t>对应的同步转速，而</a:t>
            </a: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为发电机转子转速，且</a:t>
            </a: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和满足以下关系</a:t>
            </a: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其中，当与</a:t>
            </a:r>
            <a:r>
              <a:rPr lang="en-US" altLang="zh-CN" sz="1400" dirty="0">
                <a:solidFill>
                  <a:srgbClr val="686769"/>
                </a:solidFill>
                <a:latin typeface="微软雅黑" panose="020B0503020204020204" pitchFamily="34" charset="-122"/>
                <a:ea typeface="微软雅黑" panose="020B0503020204020204" pitchFamily="34" charset="-122"/>
                <a:cs typeface="+mn-ea"/>
              </a:rPr>
              <a:t>n</a:t>
            </a:r>
            <a:r>
              <a:rPr lang="zh-CN" altLang="en-US" sz="1400" dirty="0">
                <a:solidFill>
                  <a:srgbClr val="686769"/>
                </a:solidFill>
                <a:latin typeface="微软雅黑" panose="020B0503020204020204" pitchFamily="34" charset="-122"/>
                <a:ea typeface="微软雅黑" panose="020B0503020204020204" pitchFamily="34" charset="-122"/>
                <a:cs typeface="+mn-ea"/>
              </a:rPr>
              <a:t>旋转方向相反时，取负值。</a:t>
            </a:r>
          </a:p>
        </p:txBody>
      </p:sp>
      <p:graphicFrame>
        <p:nvGraphicFramePr>
          <p:cNvPr id="2432" name="Object 2"/>
          <p:cNvGraphicFramePr>
            <a:graphicFrameLocks noChangeAspect="1"/>
          </p:cNvGraphicFramePr>
          <p:nvPr/>
        </p:nvGraphicFramePr>
        <p:xfrm>
          <a:off x="1115204" y="3025567"/>
          <a:ext cx="1439863" cy="976313"/>
        </p:xfrm>
        <a:graphic>
          <a:graphicData uri="http://schemas.openxmlformats.org/presentationml/2006/ole">
            <mc:AlternateContent xmlns:mc="http://schemas.openxmlformats.org/markup-compatibility/2006">
              <mc:Choice xmlns:v="urn:schemas-microsoft-com:vml" Requires="v">
                <p:oleObj spid="_x0000_s1106" r:id="rId3" imgW="558800" imgH="226060" progId="Equation.DSMT4">
                  <p:embed/>
                </p:oleObj>
              </mc:Choice>
              <mc:Fallback>
                <p:oleObj r:id="rId3" imgW="558800" imgH="226060" progId="Equation.DSMT4">
                  <p:embed/>
                  <p:pic>
                    <p:nvPicPr>
                      <p:cNvPr id="0" name="OLE substitute image"/>
                      <p:cNvPicPr/>
                      <p:nvPr/>
                    </p:nvPicPr>
                    <p:blipFill>
                      <a:blip r:embed="rId4"/>
                      <a:stretch>
                        <a:fillRect/>
                      </a:stretch>
                    </p:blipFill>
                    <p:spPr>
                      <a:xfrm>
                        <a:off x="1115204" y="3025567"/>
                        <a:ext cx="1439863" cy="976313"/>
                      </a:xfrm>
                      <a:prstGeom prst="rect">
                        <a:avLst/>
                      </a:prstGeom>
                      <a:noFill/>
                      <a:ln w="12700">
                        <a:solidFill>
                          <a:srgbClr val="0DC8BF"/>
                        </a:solidFill>
                        <a:miter/>
                      </a:ln>
                    </p:spPr>
                  </p:pic>
                </p:oleObj>
              </mc:Fallback>
            </mc:AlternateContent>
          </a:graphicData>
        </a:graphic>
      </p:graphicFrame>
      <p:graphicFrame>
        <p:nvGraphicFramePr>
          <p:cNvPr id="2435" name="Object 3"/>
          <p:cNvGraphicFramePr>
            <a:graphicFrameLocks noChangeAspect="1"/>
          </p:cNvGraphicFramePr>
          <p:nvPr/>
        </p:nvGraphicFramePr>
        <p:xfrm>
          <a:off x="1142192" y="4678800"/>
          <a:ext cx="360362" cy="539750"/>
        </p:xfrm>
        <a:graphic>
          <a:graphicData uri="http://schemas.openxmlformats.org/presentationml/2006/ole">
            <mc:AlternateContent xmlns:mc="http://schemas.openxmlformats.org/markup-compatibility/2006">
              <mc:Choice xmlns:v="urn:schemas-microsoft-com:vml" Requires="v">
                <p:oleObj spid="_x0000_s1107" r:id="rId5" imgW="139700" imgH="36830" progId="Equation.DSMT4">
                  <p:embed/>
                </p:oleObj>
              </mc:Choice>
              <mc:Fallback>
                <p:oleObj r:id="rId5" imgW="139700" imgH="36830" progId="Equation.DSMT4">
                  <p:embed/>
                  <p:pic>
                    <p:nvPicPr>
                      <p:cNvPr id="0" name="OLE substitute image"/>
                      <p:cNvPicPr/>
                      <p:nvPr/>
                    </p:nvPicPr>
                    <p:blipFill>
                      <a:blip r:embed="rId6"/>
                      <a:stretch>
                        <a:fillRect/>
                      </a:stretch>
                    </p:blipFill>
                    <p:spPr>
                      <a:xfrm>
                        <a:off x="1142192" y="4678800"/>
                        <a:ext cx="360362" cy="539750"/>
                      </a:xfrm>
                      <a:prstGeom prst="rect">
                        <a:avLst/>
                      </a:prstGeom>
                      <a:noFill/>
                      <a:ln w="12700">
                        <a:solidFill>
                          <a:srgbClr val="0DC8BF"/>
                        </a:solidFill>
                        <a:miter/>
                      </a:ln>
                    </p:spPr>
                  </p:pic>
                </p:oleObj>
              </mc:Fallback>
            </mc:AlternateContent>
          </a:graphicData>
        </a:graphic>
      </p:graphicFrame>
      <p:graphicFrame>
        <p:nvGraphicFramePr>
          <p:cNvPr id="2436" name="Object 4"/>
          <p:cNvGraphicFramePr>
            <a:graphicFrameLocks noChangeAspect="1"/>
          </p:cNvGraphicFramePr>
          <p:nvPr/>
        </p:nvGraphicFramePr>
        <p:xfrm>
          <a:off x="2598722" y="4678800"/>
          <a:ext cx="360363" cy="541337"/>
        </p:xfrm>
        <a:graphic>
          <a:graphicData uri="http://schemas.openxmlformats.org/presentationml/2006/ole">
            <mc:AlternateContent xmlns:mc="http://schemas.openxmlformats.org/markup-compatibility/2006">
              <mc:Choice xmlns:v="urn:schemas-microsoft-com:vml" Requires="v">
                <p:oleObj spid="_x0000_s1108" r:id="rId7" imgW="139700" imgH="36830" progId="Equation.DSMT4">
                  <p:embed/>
                </p:oleObj>
              </mc:Choice>
              <mc:Fallback>
                <p:oleObj r:id="rId7" imgW="139700" imgH="36830" progId="Equation.DSMT4">
                  <p:embed/>
                  <p:pic>
                    <p:nvPicPr>
                      <p:cNvPr id="0" name="OLE substitute image"/>
                      <p:cNvPicPr/>
                      <p:nvPr/>
                    </p:nvPicPr>
                    <p:blipFill>
                      <a:blip r:embed="rId8"/>
                      <a:stretch>
                        <a:fillRect/>
                      </a:stretch>
                    </p:blipFill>
                    <p:spPr>
                      <a:xfrm>
                        <a:off x="2598722" y="4678800"/>
                        <a:ext cx="360363" cy="541337"/>
                      </a:xfrm>
                      <a:prstGeom prst="rect">
                        <a:avLst/>
                      </a:prstGeom>
                      <a:noFill/>
                      <a:ln w="12700">
                        <a:solidFill>
                          <a:srgbClr val="0DC8BF"/>
                        </a:solidFill>
                        <a:miter/>
                      </a:ln>
                    </p:spPr>
                  </p:pic>
                </p:oleObj>
              </mc:Fallback>
            </mc:AlternateContent>
          </a:graphicData>
        </a:graphic>
      </p:graphicFrame>
      <p:graphicFrame>
        <p:nvGraphicFramePr>
          <p:cNvPr id="2437" name="Object 6"/>
          <p:cNvGraphicFramePr>
            <a:graphicFrameLocks noChangeAspect="1"/>
          </p:cNvGraphicFramePr>
          <p:nvPr/>
        </p:nvGraphicFramePr>
        <p:xfrm>
          <a:off x="1142192" y="5807332"/>
          <a:ext cx="1738313" cy="541338"/>
        </p:xfrm>
        <a:graphic>
          <a:graphicData uri="http://schemas.openxmlformats.org/presentationml/2006/ole">
            <mc:AlternateContent xmlns:mc="http://schemas.openxmlformats.org/markup-compatibility/2006">
              <mc:Choice xmlns:v="urn:schemas-microsoft-com:vml" Requires="v">
                <p:oleObj spid="_x0000_s1109" r:id="rId9" imgW="434975" imgH="190500" progId="Equation.DSMT4">
                  <p:embed/>
                </p:oleObj>
              </mc:Choice>
              <mc:Fallback>
                <p:oleObj r:id="rId9" imgW="434975" imgH="190500" progId="Equation.DSMT4">
                  <p:embed/>
                  <p:pic>
                    <p:nvPicPr>
                      <p:cNvPr id="0" name="OLE substitute image"/>
                      <p:cNvPicPr/>
                      <p:nvPr/>
                    </p:nvPicPr>
                    <p:blipFill>
                      <a:blip r:embed="rId10"/>
                      <a:stretch>
                        <a:fillRect/>
                      </a:stretch>
                    </p:blipFill>
                    <p:spPr>
                      <a:xfrm>
                        <a:off x="1142192" y="5807332"/>
                        <a:ext cx="1738313" cy="541338"/>
                      </a:xfrm>
                      <a:prstGeom prst="rect">
                        <a:avLst/>
                      </a:prstGeom>
                      <a:noFill/>
                      <a:ln w="12700">
                        <a:solidFill>
                          <a:srgbClr val="0DC8BF"/>
                        </a:solidFill>
                        <a:miter/>
                      </a:ln>
                    </p:spPr>
                  </p:pic>
                </p:oleObj>
              </mc:Fallback>
            </mc:AlternateContent>
          </a:graphicData>
        </a:graphic>
      </p:graphicFrame>
      <p:graphicFrame>
        <p:nvGraphicFramePr>
          <p:cNvPr id="2438" name="Object 7"/>
          <p:cNvGraphicFramePr>
            <a:graphicFrameLocks noChangeAspect="1"/>
          </p:cNvGraphicFramePr>
          <p:nvPr/>
        </p:nvGraphicFramePr>
        <p:xfrm>
          <a:off x="1877997" y="4678800"/>
          <a:ext cx="392113" cy="541337"/>
        </p:xfrm>
        <a:graphic>
          <a:graphicData uri="http://schemas.openxmlformats.org/presentationml/2006/ole">
            <mc:AlternateContent xmlns:mc="http://schemas.openxmlformats.org/markup-compatibility/2006">
              <mc:Choice xmlns:v="urn:schemas-microsoft-com:vml" Requires="v">
                <p:oleObj spid="_x0000_s1110" r:id="rId11" imgW="152400" imgH="43815" progId="Equation.DSMT4">
                  <p:embed/>
                </p:oleObj>
              </mc:Choice>
              <mc:Fallback>
                <p:oleObj r:id="rId11" imgW="152400" imgH="43815" progId="Equation.DSMT4">
                  <p:embed/>
                  <p:pic>
                    <p:nvPicPr>
                      <p:cNvPr id="0" name="OLE substitute image"/>
                      <p:cNvPicPr/>
                      <p:nvPr/>
                    </p:nvPicPr>
                    <p:blipFill>
                      <a:blip r:embed="rId12"/>
                      <a:stretch>
                        <a:fillRect/>
                      </a:stretch>
                    </p:blipFill>
                    <p:spPr>
                      <a:xfrm>
                        <a:off x="1877997" y="4678800"/>
                        <a:ext cx="392113" cy="541337"/>
                      </a:xfrm>
                      <a:prstGeom prst="rect">
                        <a:avLst/>
                      </a:prstGeom>
                      <a:noFill/>
                      <a:ln w="12700">
                        <a:solidFill>
                          <a:srgbClr val="0DC8BF"/>
                        </a:solidFill>
                        <a:miter/>
                      </a:ln>
                    </p:spPr>
                  </p:pic>
                </p:oleObj>
              </mc:Fallback>
            </mc:AlternateContent>
          </a:graphicData>
        </a:graphic>
      </p:graphicFrame>
      <p:graphicFrame>
        <p:nvGraphicFramePr>
          <p:cNvPr id="2439" name="Object 8"/>
          <p:cNvGraphicFramePr>
            <a:graphicFrameLocks noChangeAspect="1"/>
          </p:cNvGraphicFramePr>
          <p:nvPr/>
        </p:nvGraphicFramePr>
        <p:xfrm>
          <a:off x="3316276" y="5807333"/>
          <a:ext cx="392112" cy="541337"/>
        </p:xfrm>
        <a:graphic>
          <a:graphicData uri="http://schemas.openxmlformats.org/presentationml/2006/ole">
            <mc:AlternateContent xmlns:mc="http://schemas.openxmlformats.org/markup-compatibility/2006">
              <mc:Choice xmlns:v="urn:schemas-microsoft-com:vml" Requires="v">
                <p:oleObj spid="_x0000_s1111" r:id="rId13" imgW="152400" imgH="43815" progId="Equation.DSMT4">
                  <p:embed/>
                </p:oleObj>
              </mc:Choice>
              <mc:Fallback>
                <p:oleObj r:id="rId13" imgW="152400" imgH="43815" progId="Equation.DSMT4">
                  <p:embed/>
                  <p:pic>
                    <p:nvPicPr>
                      <p:cNvPr id="0" name="OLE substitute image"/>
                      <p:cNvPicPr/>
                      <p:nvPr/>
                    </p:nvPicPr>
                    <p:blipFill>
                      <a:blip r:embed="rId12"/>
                      <a:stretch>
                        <a:fillRect/>
                      </a:stretch>
                    </p:blipFill>
                    <p:spPr>
                      <a:xfrm>
                        <a:off x="3316276" y="5807333"/>
                        <a:ext cx="392112" cy="541337"/>
                      </a:xfrm>
                      <a:prstGeom prst="rect">
                        <a:avLst/>
                      </a:prstGeom>
                      <a:noFill/>
                      <a:ln w="12700">
                        <a:solidFill>
                          <a:srgbClr val="0DC8BF"/>
                        </a:solidFill>
                        <a:miter/>
                      </a:ln>
                    </p:spPr>
                  </p:pic>
                </p:oleObj>
              </mc:Fallback>
            </mc:AlternateContent>
          </a:graphicData>
        </a:graphic>
      </p:graphicFrame>
      <p:graphicFrame>
        <p:nvGraphicFramePr>
          <p:cNvPr id="2440" name="Object 9"/>
          <p:cNvGraphicFramePr>
            <a:graphicFrameLocks noChangeAspect="1"/>
          </p:cNvGraphicFramePr>
          <p:nvPr/>
        </p:nvGraphicFramePr>
        <p:xfrm>
          <a:off x="1517635" y="4678800"/>
          <a:ext cx="358775" cy="541337"/>
        </p:xfrm>
        <a:graphic>
          <a:graphicData uri="http://schemas.openxmlformats.org/presentationml/2006/ole">
            <mc:AlternateContent xmlns:mc="http://schemas.openxmlformats.org/markup-compatibility/2006">
              <mc:Choice xmlns:v="urn:schemas-microsoft-com:vml" Requires="v">
                <p:oleObj spid="_x0000_s1112" r:id="rId14" imgW="139700" imgH="31750" progId="Equation.DSMT4">
                  <p:embed/>
                </p:oleObj>
              </mc:Choice>
              <mc:Fallback>
                <p:oleObj r:id="rId14" imgW="139700" imgH="31750" progId="Equation.DSMT4">
                  <p:embed/>
                  <p:pic>
                    <p:nvPicPr>
                      <p:cNvPr id="0" name="OLE substitute image"/>
                      <p:cNvPicPr/>
                      <p:nvPr/>
                    </p:nvPicPr>
                    <p:blipFill>
                      <a:blip r:embed="rId15"/>
                      <a:stretch>
                        <a:fillRect/>
                      </a:stretch>
                    </p:blipFill>
                    <p:spPr>
                      <a:xfrm>
                        <a:off x="1517635" y="4678800"/>
                        <a:ext cx="358775" cy="541337"/>
                      </a:xfrm>
                      <a:prstGeom prst="rect">
                        <a:avLst/>
                      </a:prstGeom>
                      <a:noFill/>
                      <a:ln w="12700">
                        <a:solidFill>
                          <a:srgbClr val="0DC8BF"/>
                        </a:solidFill>
                        <a:miter/>
                      </a:ln>
                    </p:spPr>
                  </p:pic>
                </p:oleObj>
              </mc:Fallback>
            </mc:AlternateContent>
          </a:graphicData>
        </a:graphic>
      </p:graphicFrame>
      <p:graphicFrame>
        <p:nvGraphicFramePr>
          <p:cNvPr id="2441" name="Object 10"/>
          <p:cNvGraphicFramePr>
            <a:graphicFrameLocks noChangeAspect="1"/>
          </p:cNvGraphicFramePr>
          <p:nvPr/>
        </p:nvGraphicFramePr>
        <p:xfrm>
          <a:off x="5480034" y="4683338"/>
          <a:ext cx="360363" cy="535212"/>
        </p:xfrm>
        <a:graphic>
          <a:graphicData uri="http://schemas.openxmlformats.org/presentationml/2006/ole">
            <mc:AlternateContent xmlns:mc="http://schemas.openxmlformats.org/markup-compatibility/2006">
              <mc:Choice xmlns:v="urn:schemas-microsoft-com:vml" Requires="v">
                <p:oleObj spid="_x0000_s1113" r:id="rId16" imgW="139700" imgH="36830" progId="Equation.DSMT4">
                  <p:embed/>
                </p:oleObj>
              </mc:Choice>
              <mc:Fallback>
                <p:oleObj r:id="rId16" imgW="139700" imgH="36830" progId="Equation.DSMT4">
                  <p:embed/>
                  <p:pic>
                    <p:nvPicPr>
                      <p:cNvPr id="0" name="OLE substitute image"/>
                      <p:cNvPicPr/>
                      <p:nvPr/>
                    </p:nvPicPr>
                    <p:blipFill>
                      <a:blip r:embed="rId17"/>
                      <a:stretch>
                        <a:fillRect/>
                      </a:stretch>
                    </p:blipFill>
                    <p:spPr>
                      <a:xfrm>
                        <a:off x="5480034" y="4683338"/>
                        <a:ext cx="360363" cy="535212"/>
                      </a:xfrm>
                      <a:prstGeom prst="rect">
                        <a:avLst/>
                      </a:prstGeom>
                      <a:noFill/>
                      <a:ln w="12700">
                        <a:solidFill>
                          <a:srgbClr val="0DC8BF"/>
                        </a:solidFill>
                        <a:miter/>
                      </a:ln>
                    </p:spPr>
                  </p:pic>
                </p:oleObj>
              </mc:Fallback>
            </mc:AlternateContent>
          </a:graphicData>
        </a:graphic>
      </p:graphicFrame>
      <p:graphicFrame>
        <p:nvGraphicFramePr>
          <p:cNvPr id="14" name="Object 3"/>
          <p:cNvGraphicFramePr>
            <a:graphicFrameLocks noChangeAspect="1"/>
          </p:cNvGraphicFramePr>
          <p:nvPr/>
        </p:nvGraphicFramePr>
        <p:xfrm>
          <a:off x="6851691" y="2204998"/>
          <a:ext cx="1306508" cy="682314"/>
        </p:xfrm>
        <a:graphic>
          <a:graphicData uri="http://schemas.openxmlformats.org/presentationml/2006/ole">
            <mc:AlternateContent xmlns:mc="http://schemas.openxmlformats.org/markup-compatibility/2006">
              <mc:Choice xmlns:v="urn:schemas-microsoft-com:vml" Requires="v">
                <p:oleObj spid="_x0000_s1114" r:id="rId18" imgW="711200" imgH="313055" progId="Equation.DSMT4">
                  <p:embed/>
                </p:oleObj>
              </mc:Choice>
              <mc:Fallback>
                <p:oleObj r:id="rId18" imgW="711200" imgH="313055" progId="Equation.DSMT4">
                  <p:embed/>
                  <p:pic>
                    <p:nvPicPr>
                      <p:cNvPr id="0" name="OLE substitute image"/>
                      <p:cNvPicPr/>
                      <p:nvPr/>
                    </p:nvPicPr>
                    <p:blipFill>
                      <a:blip r:embed="rId19"/>
                      <a:stretch>
                        <a:fillRect/>
                      </a:stretch>
                    </p:blipFill>
                    <p:spPr>
                      <a:xfrm>
                        <a:off x="6851691" y="2204998"/>
                        <a:ext cx="1306508" cy="682314"/>
                      </a:xfrm>
                      <a:prstGeom prst="rect">
                        <a:avLst/>
                      </a:prstGeom>
                      <a:noFill/>
                      <a:ln w="12700">
                        <a:solidFill>
                          <a:srgbClr val="0DC8BF"/>
                        </a:solidFill>
                        <a:miter/>
                      </a:ln>
                    </p:spPr>
                  </p:pic>
                </p:oleObj>
              </mc:Fallback>
            </mc:AlternateContent>
          </a:graphicData>
        </a:graphic>
      </p:graphicFrame>
      <p:sp>
        <p:nvSpPr>
          <p:cNvPr id="16" name="矩形 15"/>
          <p:cNvSpPr/>
          <p:nvPr/>
        </p:nvSpPr>
        <p:spPr>
          <a:xfrm>
            <a:off x="6457955" y="2959921"/>
            <a:ext cx="5215807" cy="633058"/>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发电机运行时，转差率</a:t>
            </a:r>
            <a:r>
              <a:rPr lang="en-US" altLang="zh-CN" sz="1400" dirty="0">
                <a:solidFill>
                  <a:srgbClr val="686769"/>
                </a:solidFill>
                <a:latin typeface="微软雅黑" panose="020B0503020204020204" pitchFamily="34" charset="-122"/>
                <a:ea typeface="微软雅黑" panose="020B0503020204020204" pitchFamily="34" charset="-122"/>
                <a:cs typeface="+mn-ea"/>
              </a:rPr>
              <a:t>s</a:t>
            </a:r>
            <a:r>
              <a:rPr lang="zh-CN" altLang="en-US" sz="1400" dirty="0">
                <a:solidFill>
                  <a:srgbClr val="686769"/>
                </a:solidFill>
                <a:latin typeface="微软雅黑" panose="020B0503020204020204" pitchFamily="34" charset="-122"/>
                <a:ea typeface="微软雅黑" panose="020B0503020204020204" pitchFamily="34" charset="-122"/>
                <a:cs typeface="+mn-ea"/>
              </a:rPr>
              <a:t>来描述发电机的转速，根据转差率公式，将上式 中的转速用转差率</a:t>
            </a:r>
            <a:r>
              <a:rPr lang="en-US" altLang="zh-CN" sz="1400" dirty="0">
                <a:solidFill>
                  <a:srgbClr val="686769"/>
                </a:solidFill>
                <a:latin typeface="微软雅黑" panose="020B0503020204020204" pitchFamily="34" charset="-122"/>
                <a:ea typeface="微软雅黑" panose="020B0503020204020204" pitchFamily="34" charset="-122"/>
                <a:cs typeface="+mn-ea"/>
              </a:rPr>
              <a:t>s</a:t>
            </a:r>
            <a:r>
              <a:rPr lang="zh-CN" altLang="en-US" sz="1400" dirty="0">
                <a:solidFill>
                  <a:srgbClr val="686769"/>
                </a:solidFill>
                <a:latin typeface="微软雅黑" panose="020B0503020204020204" pitchFamily="34" charset="-122"/>
                <a:ea typeface="微软雅黑" panose="020B0503020204020204" pitchFamily="34" charset="-122"/>
                <a:cs typeface="+mn-ea"/>
              </a:rPr>
              <a:t>替换，则上式可变为</a:t>
            </a:r>
          </a:p>
        </p:txBody>
      </p:sp>
      <p:graphicFrame>
        <p:nvGraphicFramePr>
          <p:cNvPr id="17" name="Object 4"/>
          <p:cNvGraphicFramePr>
            <a:graphicFrameLocks noChangeAspect="1"/>
          </p:cNvGraphicFramePr>
          <p:nvPr/>
        </p:nvGraphicFramePr>
        <p:xfrm>
          <a:off x="6856921" y="3683747"/>
          <a:ext cx="1054273" cy="743919"/>
        </p:xfrm>
        <a:graphic>
          <a:graphicData uri="http://schemas.openxmlformats.org/presentationml/2006/ole">
            <mc:AlternateContent xmlns:mc="http://schemas.openxmlformats.org/markup-compatibility/2006">
              <mc:Choice xmlns:v="urn:schemas-microsoft-com:vml" Requires="v">
                <p:oleObj spid="_x0000_s1115" r:id="rId20" imgW="584200" imgH="256540" progId="Equation.DSMT4">
                  <p:embed/>
                </p:oleObj>
              </mc:Choice>
              <mc:Fallback>
                <p:oleObj r:id="rId20" imgW="584200" imgH="256540" progId="Equation.DSMT4">
                  <p:embed/>
                  <p:pic>
                    <p:nvPicPr>
                      <p:cNvPr id="0" name="OLE substitute image"/>
                      <p:cNvPicPr/>
                      <p:nvPr/>
                    </p:nvPicPr>
                    <p:blipFill>
                      <a:blip r:embed="rId21"/>
                      <a:stretch>
                        <a:fillRect/>
                      </a:stretch>
                    </p:blipFill>
                    <p:spPr>
                      <a:xfrm>
                        <a:off x="6856921" y="3683747"/>
                        <a:ext cx="1054273" cy="743919"/>
                      </a:xfrm>
                      <a:prstGeom prst="rect">
                        <a:avLst/>
                      </a:prstGeom>
                      <a:noFill/>
                      <a:ln w="12700">
                        <a:solidFill>
                          <a:srgbClr val="0DC8BF"/>
                        </a:solidFill>
                        <a:miter/>
                      </a:ln>
                    </p:spPr>
                  </p:pic>
                </p:oleObj>
              </mc:Fallback>
            </mc:AlternateContent>
          </a:graphicData>
        </a:graphic>
      </p:graphicFrame>
      <p:graphicFrame>
        <p:nvGraphicFramePr>
          <p:cNvPr id="19" name="Object 5"/>
          <p:cNvGraphicFramePr>
            <a:graphicFrameLocks noChangeAspect="1"/>
          </p:cNvGraphicFramePr>
          <p:nvPr/>
        </p:nvGraphicFramePr>
        <p:xfrm>
          <a:off x="6851691" y="5779601"/>
          <a:ext cx="3478985" cy="586999"/>
        </p:xfrm>
        <a:graphic>
          <a:graphicData uri="http://schemas.openxmlformats.org/presentationml/2006/ole">
            <mc:AlternateContent xmlns:mc="http://schemas.openxmlformats.org/markup-compatibility/2006">
              <mc:Choice xmlns:v="urn:schemas-microsoft-com:vml" Requires="v">
                <p:oleObj spid="_x0000_s1116" r:id="rId22" imgW="713105" imgH="368300" progId="Equation.DSMT4">
                  <p:embed/>
                </p:oleObj>
              </mc:Choice>
              <mc:Fallback>
                <p:oleObj r:id="rId22" imgW="713105" imgH="368300" progId="Equation.DSMT4">
                  <p:embed/>
                  <p:pic>
                    <p:nvPicPr>
                      <p:cNvPr id="0" name="OLE substitute image"/>
                      <p:cNvPicPr/>
                      <p:nvPr/>
                    </p:nvPicPr>
                    <p:blipFill>
                      <a:blip r:embed="rId23"/>
                      <a:stretch>
                        <a:fillRect/>
                      </a:stretch>
                    </p:blipFill>
                    <p:spPr>
                      <a:xfrm>
                        <a:off x="6851691" y="5779601"/>
                        <a:ext cx="3478985" cy="586999"/>
                      </a:xfrm>
                      <a:prstGeom prst="rect">
                        <a:avLst/>
                      </a:prstGeom>
                      <a:noFill/>
                      <a:ln w="12700">
                        <a:solidFill>
                          <a:srgbClr val="0DC8BF"/>
                        </a:solidFill>
                        <a:miter/>
                      </a:ln>
                    </p:spPr>
                  </p:pic>
                </p:oleObj>
              </mc:Fallback>
            </mc:AlternateContent>
          </a:graphicData>
        </a:graphic>
      </p:graphicFrame>
      <p:sp>
        <p:nvSpPr>
          <p:cNvPr id="21" name="矩形 16"/>
          <p:cNvSpPr/>
          <p:nvPr/>
        </p:nvSpPr>
        <p:spPr>
          <a:xfrm>
            <a:off x="6477822" y="4471572"/>
            <a:ext cx="5091100" cy="119321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在双馈异步发电机转子以变化的转速运行时，控制转子电流的频率，可以使定子频率恒定。只要在转子的三相对称绕组中通入转差频率的电流，双馈异步发电机就可以实现变速恒频运行。</a:t>
            </a:r>
          </a:p>
        </p:txBody>
      </p:sp>
      <p:sp>
        <p:nvSpPr>
          <p:cNvPr id="22" name="Text Box 9"/>
          <p:cNvSpPr/>
          <p:nvPr/>
        </p:nvSpPr>
        <p:spPr>
          <a:xfrm>
            <a:off x="6546076" y="1346606"/>
            <a:ext cx="3784600"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双馈风力发电机工作原理</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4" name="矩形 3"/>
          <p:cNvSpPr/>
          <p:nvPr/>
        </p:nvSpPr>
        <p:spPr>
          <a:xfrm>
            <a:off x="0" y="1149323"/>
            <a:ext cx="12192000" cy="5735804"/>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5" name="组合 4"/>
          <p:cNvGrpSpPr/>
          <p:nvPr/>
        </p:nvGrpSpPr>
        <p:grpSpPr>
          <a:xfrm>
            <a:off x="4280806" y="226896"/>
            <a:ext cx="3630388" cy="835002"/>
            <a:chOff x="4571604" y="220193"/>
            <a:chExt cx="3630388" cy="835002"/>
          </a:xfrm>
        </p:grpSpPr>
        <p:sp>
          <p:nvSpPr>
            <p:cNvPr id="6" name="文本框 5"/>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风机的介绍</a:t>
              </a:r>
            </a:p>
          </p:txBody>
        </p:sp>
        <p:sp>
          <p:nvSpPr>
            <p:cNvPr id="7" name="文本框 6"/>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429" name="Text Box 10"/>
          <p:cNvSpPr/>
          <p:nvPr/>
        </p:nvSpPr>
        <p:spPr>
          <a:xfrm>
            <a:off x="1955801" y="1089025"/>
            <a:ext cx="7300913" cy="506934"/>
          </a:xfrm>
          <a:prstGeom prst="rect">
            <a:avLst/>
          </a:prstGeom>
          <a:noFill/>
          <a:ln w="9525">
            <a:noFill/>
          </a:ln>
        </p:spPr>
        <p:txBody>
          <a:bodyPr>
            <a:spAutoFit/>
          </a:bodyPr>
          <a:lstStyle/>
          <a:p>
            <a:pPr marL="342900" indent="-342900">
              <a:lnSpc>
                <a:spcPct val="120000"/>
              </a:lnSpc>
            </a:pPr>
            <a:r>
              <a:rPr lang="zh-CN" altLang="en-US" sz="2400" b="1" dirty="0">
                <a:solidFill>
                  <a:srgbClr val="000066"/>
                </a:solidFill>
                <a:latin typeface="微软雅黑" panose="020B0503020204020204" pitchFamily="34" charset="-122"/>
                <a:ea typeface="微软雅黑" panose="020B0503020204020204" pitchFamily="34" charset="-122"/>
              </a:rPr>
              <a:t> </a:t>
            </a:r>
          </a:p>
        </p:txBody>
      </p:sp>
      <p:sp>
        <p:nvSpPr>
          <p:cNvPr id="2" name="Text Box 10"/>
          <p:cNvSpPr/>
          <p:nvPr/>
        </p:nvSpPr>
        <p:spPr>
          <a:xfrm>
            <a:off x="491390" y="2386547"/>
            <a:ext cx="7300913" cy="506934"/>
          </a:xfrm>
          <a:prstGeom prst="rect">
            <a:avLst/>
          </a:prstGeom>
          <a:noFill/>
          <a:ln w="9525">
            <a:noFill/>
          </a:ln>
        </p:spPr>
        <p:txBody>
          <a:bodyPr>
            <a:spAutoFit/>
          </a:bodyPr>
          <a:lstStyle/>
          <a:p>
            <a:pPr marL="342900" indent="-342900">
              <a:lnSpc>
                <a:spcPct val="120000"/>
              </a:lnSpc>
            </a:pPr>
            <a:r>
              <a:rPr lang="zh-CN" altLang="en-US" sz="2400" b="1" dirty="0">
                <a:solidFill>
                  <a:srgbClr val="000066"/>
                </a:solidFill>
                <a:latin typeface="微软雅黑" panose="020B0503020204020204" pitchFamily="34" charset="-122"/>
                <a:ea typeface="微软雅黑" panose="020B0503020204020204" pitchFamily="34" charset="-122"/>
              </a:rPr>
              <a:t> </a:t>
            </a:r>
          </a:p>
        </p:txBody>
      </p:sp>
      <p:graphicFrame>
        <p:nvGraphicFramePr>
          <p:cNvPr id="8" name="Object 5"/>
          <p:cNvGraphicFramePr>
            <a:graphicFrameLocks noChangeAspect="1"/>
          </p:cNvGraphicFramePr>
          <p:nvPr/>
        </p:nvGraphicFramePr>
        <p:xfrm>
          <a:off x="729174" y="1846797"/>
          <a:ext cx="7063129" cy="1958300"/>
        </p:xfrm>
        <a:graphic>
          <a:graphicData uri="http://schemas.openxmlformats.org/presentationml/2006/ole">
            <mc:AlternateContent xmlns:mc="http://schemas.openxmlformats.org/markup-compatibility/2006">
              <mc:Choice xmlns:v="urn:schemas-microsoft-com:vml" Requires="v">
                <p:oleObj spid="_x0000_s2091" r:id="rId3" imgW="9994900" imgH="2895600" progId="Visio.Drawing.11">
                  <p:embed/>
                </p:oleObj>
              </mc:Choice>
              <mc:Fallback>
                <p:oleObj r:id="rId3" imgW="9994900" imgH="2895600" progId="Visio.Drawing.11">
                  <p:embed/>
                  <p:pic>
                    <p:nvPicPr>
                      <p:cNvPr id="0" name="OLE substitute image"/>
                      <p:cNvPicPr/>
                      <p:nvPr/>
                    </p:nvPicPr>
                    <p:blipFill>
                      <a:blip r:embed="rId4"/>
                      <a:stretch>
                        <a:fillRect/>
                      </a:stretch>
                    </p:blipFill>
                    <p:spPr>
                      <a:xfrm>
                        <a:off x="729174" y="1846797"/>
                        <a:ext cx="7063129" cy="1958300"/>
                      </a:xfrm>
                      <a:prstGeom prst="rect">
                        <a:avLst/>
                      </a:prstGeom>
                      <a:noFill/>
                      <a:ln w="12700">
                        <a:solidFill>
                          <a:srgbClr val="0DC8BF"/>
                        </a:solidFill>
                        <a:miter/>
                      </a:ln>
                    </p:spPr>
                  </p:pic>
                </p:oleObj>
              </mc:Fallback>
            </mc:AlternateContent>
          </a:graphicData>
        </a:graphic>
      </p:graphicFrame>
      <p:sp>
        <p:nvSpPr>
          <p:cNvPr id="15" name="矩形 15"/>
          <p:cNvSpPr/>
          <p:nvPr/>
        </p:nvSpPr>
        <p:spPr>
          <a:xfrm>
            <a:off x="729174" y="3806587"/>
            <a:ext cx="7063129" cy="385875"/>
          </a:xfrm>
          <a:prstGeom prst="rect">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a:t>
            </a:r>
            <a:r>
              <a:rPr lang="en-US" altLang="zh-CN"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a</a:t>
            </a: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）亚同步运行状态                   （</a:t>
            </a:r>
            <a:r>
              <a:rPr lang="en-US" altLang="zh-CN"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b</a:t>
            </a: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）超同步运行状态</a:t>
            </a:r>
          </a:p>
        </p:txBody>
      </p:sp>
      <p:sp>
        <p:nvSpPr>
          <p:cNvPr id="16" name="矩形 10"/>
          <p:cNvSpPr/>
          <p:nvPr/>
        </p:nvSpPr>
        <p:spPr>
          <a:xfrm>
            <a:off x="610281" y="4388807"/>
            <a:ext cx="7300913" cy="1815882"/>
          </a:xfrm>
          <a:prstGeom prst="rect">
            <a:avLst/>
          </a:prstGeom>
          <a:noFill/>
          <a:ln w="9525">
            <a:noFill/>
          </a:ln>
        </p:spPr>
        <p:txBody>
          <a:bodyPr wrap="square">
            <a:spAutoFit/>
          </a:bodyPr>
          <a:lstStyle/>
          <a:p>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a</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）亚同步运行状态</a:t>
            </a:r>
            <a:r>
              <a:rPr lang="zh-CN" altLang="en-US" sz="1600" dirty="0">
                <a:solidFill>
                  <a:srgbClr val="686769"/>
                </a:solidFill>
                <a:latin typeface="微软雅黑" panose="020B0503020204020204" pitchFamily="34" charset="-122"/>
                <a:ea typeface="微软雅黑" panose="020B0503020204020204" pitchFamily="34" charset="-122"/>
                <a:cs typeface="+mn-ea"/>
              </a:rPr>
              <a:t>：</a:t>
            </a:r>
            <a:r>
              <a:rPr lang="en-US" altLang="zh-CN" sz="1600" dirty="0">
                <a:solidFill>
                  <a:srgbClr val="686769"/>
                </a:solidFill>
                <a:latin typeface="微软雅黑" panose="020B0503020204020204" pitchFamily="34" charset="-122"/>
                <a:ea typeface="微软雅黑" panose="020B0503020204020204" pitchFamily="34" charset="-122"/>
                <a:cs typeface="+mn-ea"/>
              </a:rPr>
              <a:t>n&lt;    ,</a:t>
            </a:r>
            <a:r>
              <a:rPr lang="zh-CN" altLang="en-US" sz="1600" dirty="0">
                <a:solidFill>
                  <a:srgbClr val="686769"/>
                </a:solidFill>
                <a:latin typeface="微软雅黑" panose="020B0503020204020204" pitchFamily="34" charset="-122"/>
                <a:ea typeface="微软雅黑" panose="020B0503020204020204" pitchFamily="34" charset="-122"/>
                <a:cs typeface="+mn-ea"/>
              </a:rPr>
              <a:t>转差率</a:t>
            </a:r>
            <a:r>
              <a:rPr lang="en-US" altLang="zh-CN" sz="1600" dirty="0">
                <a:solidFill>
                  <a:srgbClr val="686769"/>
                </a:solidFill>
                <a:latin typeface="微软雅黑" panose="020B0503020204020204" pitchFamily="34" charset="-122"/>
                <a:ea typeface="微软雅黑" panose="020B0503020204020204" pitchFamily="34" charset="-122"/>
                <a:cs typeface="+mn-ea"/>
              </a:rPr>
              <a:t>s&gt;0,</a:t>
            </a:r>
            <a:r>
              <a:rPr lang="zh-CN" altLang="en-US" sz="1600" dirty="0">
                <a:solidFill>
                  <a:srgbClr val="686769"/>
                </a:solidFill>
                <a:latin typeface="微软雅黑" panose="020B0503020204020204" pitchFamily="34" charset="-122"/>
                <a:ea typeface="微软雅黑" panose="020B0503020204020204" pitchFamily="34" charset="-122"/>
                <a:cs typeface="+mn-ea"/>
              </a:rPr>
              <a:t>频率      转子电流产生的旋转磁场转速与转子转速方向相同。 励磁变流器向发电机提供交流励磁，定子发电给电网。</a:t>
            </a:r>
          </a:p>
          <a:p>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b</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）超同步运行状态</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  </a:t>
            </a:r>
            <a:r>
              <a:rPr lang="en-US" altLang="zh-CN" sz="1600" dirty="0">
                <a:solidFill>
                  <a:srgbClr val="686769"/>
                </a:solidFill>
                <a:latin typeface="微软雅黑" panose="020B0503020204020204" pitchFamily="34" charset="-122"/>
                <a:ea typeface="微软雅黑" panose="020B0503020204020204" pitchFamily="34" charset="-122"/>
                <a:cs typeface="+mn-ea"/>
              </a:rPr>
              <a:t>n&lt;    ,</a:t>
            </a:r>
            <a:r>
              <a:rPr lang="zh-CN" altLang="en-US" sz="1600" dirty="0">
                <a:solidFill>
                  <a:srgbClr val="686769"/>
                </a:solidFill>
                <a:latin typeface="微软雅黑" panose="020B0503020204020204" pitchFamily="34" charset="-122"/>
                <a:ea typeface="微软雅黑" panose="020B0503020204020204" pitchFamily="34" charset="-122"/>
                <a:cs typeface="+mn-ea"/>
              </a:rPr>
              <a:t>转差率</a:t>
            </a:r>
            <a:r>
              <a:rPr lang="en-US" altLang="zh-CN" sz="1600" dirty="0">
                <a:solidFill>
                  <a:srgbClr val="686769"/>
                </a:solidFill>
                <a:latin typeface="微软雅黑" panose="020B0503020204020204" pitchFamily="34" charset="-122"/>
                <a:ea typeface="微软雅黑" panose="020B0503020204020204" pitchFamily="34" charset="-122"/>
                <a:cs typeface="+mn-ea"/>
              </a:rPr>
              <a:t>s&lt;0,</a:t>
            </a:r>
            <a:r>
              <a:rPr lang="zh-CN" altLang="en-US" sz="1600" dirty="0">
                <a:solidFill>
                  <a:srgbClr val="686769"/>
                </a:solidFill>
                <a:latin typeface="微软雅黑" panose="020B0503020204020204" pitchFamily="34" charset="-122"/>
                <a:ea typeface="微软雅黑" panose="020B0503020204020204" pitchFamily="34" charset="-122"/>
                <a:cs typeface="+mn-ea"/>
              </a:rPr>
              <a:t>频率     转子电流产生的旋转磁场转速与转子转速方向相反，这是由于转子电流相序发生变化。此时，发电机定子和转子同时发出电能给电网。</a:t>
            </a:r>
          </a:p>
          <a:p>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c</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）同步运行状态：</a:t>
            </a: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 </a:t>
            </a:r>
            <a:r>
              <a:rPr lang="en-US" altLang="zh-CN" sz="1600" dirty="0">
                <a:solidFill>
                  <a:srgbClr val="686769"/>
                </a:solidFill>
                <a:latin typeface="微软雅黑" panose="020B0503020204020204" pitchFamily="34" charset="-122"/>
                <a:ea typeface="微软雅黑" panose="020B0503020204020204" pitchFamily="34" charset="-122"/>
                <a:cs typeface="+mn-ea"/>
              </a:rPr>
              <a:t>n=     </a:t>
            </a:r>
            <a:r>
              <a:rPr lang="zh-CN" altLang="en-US" sz="1600" dirty="0">
                <a:solidFill>
                  <a:srgbClr val="686769"/>
                </a:solidFill>
                <a:latin typeface="微软雅黑" panose="020B0503020204020204" pitchFamily="34" charset="-122"/>
                <a:ea typeface="微软雅黑" panose="020B0503020204020204" pitchFamily="34" charset="-122"/>
                <a:cs typeface="+mn-ea"/>
              </a:rPr>
              <a:t>，转子中的电流为直流，  </a:t>
            </a:r>
            <a:r>
              <a:rPr lang="en-US" altLang="zh-CN" sz="1600" dirty="0">
                <a:solidFill>
                  <a:srgbClr val="686769"/>
                </a:solidFill>
                <a:latin typeface="微软雅黑" panose="020B0503020204020204" pitchFamily="34" charset="-122"/>
                <a:ea typeface="微软雅黑" panose="020B0503020204020204" pitchFamily="34" charset="-122"/>
                <a:cs typeface="+mn-ea"/>
              </a:rPr>
              <a:t>=0</a:t>
            </a:r>
            <a:r>
              <a:rPr lang="zh-CN" altLang="en-US" sz="1600" dirty="0">
                <a:solidFill>
                  <a:srgbClr val="686769"/>
                </a:solidFill>
                <a:latin typeface="微软雅黑" panose="020B0503020204020204" pitchFamily="34" charset="-122"/>
                <a:ea typeface="微软雅黑" panose="020B0503020204020204" pitchFamily="34" charset="-122"/>
                <a:cs typeface="+mn-ea"/>
              </a:rPr>
              <a:t>，即变流器提供直流励磁。与同步发电机相同。</a:t>
            </a:r>
          </a:p>
        </p:txBody>
      </p:sp>
      <p:graphicFrame>
        <p:nvGraphicFramePr>
          <p:cNvPr id="17" name="Object 10"/>
          <p:cNvGraphicFramePr>
            <a:graphicFrameLocks noChangeAspect="1"/>
          </p:cNvGraphicFramePr>
          <p:nvPr/>
        </p:nvGraphicFramePr>
        <p:xfrm>
          <a:off x="4759990" y="4344847"/>
          <a:ext cx="261938" cy="358775"/>
        </p:xfrm>
        <a:graphic>
          <a:graphicData uri="http://schemas.openxmlformats.org/presentationml/2006/ole">
            <mc:AlternateContent xmlns:mc="http://schemas.openxmlformats.org/markup-compatibility/2006">
              <mc:Choice xmlns:v="urn:schemas-microsoft-com:vml" Requires="v">
                <p:oleObj spid="_x0000_s2092" r:id="rId5" imgW="152400" imgH="41910" progId="Equation.DSMT4">
                  <p:embed/>
                </p:oleObj>
              </mc:Choice>
              <mc:Fallback>
                <p:oleObj r:id="rId5" imgW="152400" imgH="41910" progId="Equation.DSMT4">
                  <p:embed/>
                  <p:pic>
                    <p:nvPicPr>
                      <p:cNvPr id="0" name="OLE substitute image"/>
                      <p:cNvPicPr/>
                      <p:nvPr/>
                    </p:nvPicPr>
                    <p:blipFill>
                      <a:blip r:embed="rId6"/>
                      <a:stretch>
                        <a:fillRect/>
                      </a:stretch>
                    </p:blipFill>
                    <p:spPr>
                      <a:xfrm>
                        <a:off x="4759990" y="4344847"/>
                        <a:ext cx="261938" cy="358775"/>
                      </a:xfrm>
                      <a:prstGeom prst="rect">
                        <a:avLst/>
                      </a:prstGeom>
                      <a:noFill/>
                      <a:ln w="38100">
                        <a:noFill/>
                        <a:miter/>
                      </a:ln>
                    </p:spPr>
                  </p:pic>
                </p:oleObj>
              </mc:Fallback>
            </mc:AlternateContent>
          </a:graphicData>
        </a:graphic>
      </p:graphicFrame>
      <p:graphicFrame>
        <p:nvGraphicFramePr>
          <p:cNvPr id="18" name="Object 4"/>
          <p:cNvGraphicFramePr>
            <a:graphicFrameLocks noChangeAspect="1"/>
          </p:cNvGraphicFramePr>
          <p:nvPr/>
        </p:nvGraphicFramePr>
        <p:xfrm>
          <a:off x="3078843" y="4372547"/>
          <a:ext cx="239713" cy="360363"/>
        </p:xfrm>
        <a:graphic>
          <a:graphicData uri="http://schemas.openxmlformats.org/presentationml/2006/ole">
            <mc:AlternateContent xmlns:mc="http://schemas.openxmlformats.org/markup-compatibility/2006">
              <mc:Choice xmlns:v="urn:schemas-microsoft-com:vml" Requires="v">
                <p:oleObj spid="_x0000_s2093" r:id="rId7" imgW="139700" imgH="36830" progId="Equation.DSMT4">
                  <p:embed/>
                </p:oleObj>
              </mc:Choice>
              <mc:Fallback>
                <p:oleObj r:id="rId7" imgW="139700" imgH="36830" progId="Equation.DSMT4">
                  <p:embed/>
                  <p:pic>
                    <p:nvPicPr>
                      <p:cNvPr id="0" name="OLE substitute image"/>
                      <p:cNvPicPr/>
                      <p:nvPr/>
                    </p:nvPicPr>
                    <p:blipFill>
                      <a:blip r:embed="rId8"/>
                      <a:stretch>
                        <a:fillRect/>
                      </a:stretch>
                    </p:blipFill>
                    <p:spPr>
                      <a:xfrm>
                        <a:off x="3078843" y="4372547"/>
                        <a:ext cx="239713" cy="360363"/>
                      </a:xfrm>
                      <a:prstGeom prst="rect">
                        <a:avLst/>
                      </a:prstGeom>
                      <a:noFill/>
                      <a:ln w="38100">
                        <a:noFill/>
                        <a:miter/>
                      </a:ln>
                    </p:spPr>
                  </p:pic>
                </p:oleObj>
              </mc:Fallback>
            </mc:AlternateContent>
          </a:graphicData>
        </a:graphic>
      </p:graphicFrame>
      <p:graphicFrame>
        <p:nvGraphicFramePr>
          <p:cNvPr id="19" name="Object 13"/>
          <p:cNvGraphicFramePr>
            <a:graphicFrameLocks noChangeAspect="1"/>
          </p:cNvGraphicFramePr>
          <p:nvPr/>
        </p:nvGraphicFramePr>
        <p:xfrm>
          <a:off x="3078844" y="4882863"/>
          <a:ext cx="239712" cy="360363"/>
        </p:xfrm>
        <a:graphic>
          <a:graphicData uri="http://schemas.openxmlformats.org/presentationml/2006/ole">
            <mc:AlternateContent xmlns:mc="http://schemas.openxmlformats.org/markup-compatibility/2006">
              <mc:Choice xmlns:v="urn:schemas-microsoft-com:vml" Requires="v">
                <p:oleObj spid="_x0000_s2094" r:id="rId9" imgW="139700" imgH="36830" progId="Equation.DSMT4">
                  <p:embed/>
                </p:oleObj>
              </mc:Choice>
              <mc:Fallback>
                <p:oleObj r:id="rId9" imgW="139700" imgH="36830" progId="Equation.DSMT4">
                  <p:embed/>
                  <p:pic>
                    <p:nvPicPr>
                      <p:cNvPr id="0" name="OLE substitute image"/>
                      <p:cNvPicPr/>
                      <p:nvPr/>
                    </p:nvPicPr>
                    <p:blipFill>
                      <a:blip r:embed="rId8"/>
                      <a:stretch>
                        <a:fillRect/>
                      </a:stretch>
                    </p:blipFill>
                    <p:spPr>
                      <a:xfrm>
                        <a:off x="3078844" y="4882863"/>
                        <a:ext cx="239712" cy="360363"/>
                      </a:xfrm>
                      <a:prstGeom prst="rect">
                        <a:avLst/>
                      </a:prstGeom>
                      <a:noFill/>
                      <a:ln w="38100">
                        <a:noFill/>
                        <a:miter/>
                      </a:ln>
                    </p:spPr>
                  </p:pic>
                </p:oleObj>
              </mc:Fallback>
            </mc:AlternateContent>
          </a:graphicData>
        </a:graphic>
      </p:graphicFrame>
      <p:graphicFrame>
        <p:nvGraphicFramePr>
          <p:cNvPr id="20" name="Object 6"/>
          <p:cNvGraphicFramePr>
            <a:graphicFrameLocks noChangeAspect="1"/>
          </p:cNvGraphicFramePr>
          <p:nvPr/>
        </p:nvGraphicFramePr>
        <p:xfrm>
          <a:off x="4704526" y="4860195"/>
          <a:ext cx="261938" cy="360363"/>
        </p:xfrm>
        <a:graphic>
          <a:graphicData uri="http://schemas.openxmlformats.org/presentationml/2006/ole">
            <mc:AlternateContent xmlns:mc="http://schemas.openxmlformats.org/markup-compatibility/2006">
              <mc:Choice xmlns:v="urn:schemas-microsoft-com:vml" Requires="v">
                <p:oleObj spid="_x0000_s2095" r:id="rId10" imgW="152400" imgH="41910" progId="Equation.DSMT4">
                  <p:embed/>
                </p:oleObj>
              </mc:Choice>
              <mc:Fallback>
                <p:oleObj r:id="rId10" imgW="152400" imgH="41910" progId="Equation.DSMT4">
                  <p:embed/>
                  <p:pic>
                    <p:nvPicPr>
                      <p:cNvPr id="0" name="OLE substitute image"/>
                      <p:cNvPicPr/>
                      <p:nvPr/>
                    </p:nvPicPr>
                    <p:blipFill>
                      <a:blip r:embed="rId6"/>
                      <a:stretch>
                        <a:fillRect/>
                      </a:stretch>
                    </p:blipFill>
                    <p:spPr>
                      <a:xfrm>
                        <a:off x="4704526" y="4860195"/>
                        <a:ext cx="261938" cy="360363"/>
                      </a:xfrm>
                      <a:prstGeom prst="rect">
                        <a:avLst/>
                      </a:prstGeom>
                      <a:noFill/>
                      <a:ln w="38100">
                        <a:noFill/>
                        <a:miter/>
                      </a:ln>
                    </p:spPr>
                  </p:pic>
                </p:oleObj>
              </mc:Fallback>
            </mc:AlternateContent>
          </a:graphicData>
        </a:graphic>
      </p:graphicFrame>
      <p:graphicFrame>
        <p:nvGraphicFramePr>
          <p:cNvPr id="21" name="Object 14"/>
          <p:cNvGraphicFramePr>
            <a:graphicFrameLocks noChangeAspect="1"/>
          </p:cNvGraphicFramePr>
          <p:nvPr/>
        </p:nvGraphicFramePr>
        <p:xfrm>
          <a:off x="2901157" y="5565325"/>
          <a:ext cx="239712" cy="360362"/>
        </p:xfrm>
        <a:graphic>
          <a:graphicData uri="http://schemas.openxmlformats.org/presentationml/2006/ole">
            <mc:AlternateContent xmlns:mc="http://schemas.openxmlformats.org/markup-compatibility/2006">
              <mc:Choice xmlns:v="urn:schemas-microsoft-com:vml" Requires="v">
                <p:oleObj spid="_x0000_s2096" r:id="rId11" imgW="139700" imgH="36830" progId="Equation.DSMT4">
                  <p:embed/>
                </p:oleObj>
              </mc:Choice>
              <mc:Fallback>
                <p:oleObj r:id="rId11" imgW="139700" imgH="36830" progId="Equation.DSMT4">
                  <p:embed/>
                  <p:pic>
                    <p:nvPicPr>
                      <p:cNvPr id="0" name="OLE substitute image"/>
                      <p:cNvPicPr/>
                      <p:nvPr/>
                    </p:nvPicPr>
                    <p:blipFill>
                      <a:blip r:embed="rId8"/>
                      <a:stretch>
                        <a:fillRect/>
                      </a:stretch>
                    </p:blipFill>
                    <p:spPr>
                      <a:xfrm>
                        <a:off x="2901157" y="5565325"/>
                        <a:ext cx="239712" cy="360362"/>
                      </a:xfrm>
                      <a:prstGeom prst="rect">
                        <a:avLst/>
                      </a:prstGeom>
                      <a:noFill/>
                      <a:ln w="38100">
                        <a:noFill/>
                        <a:miter/>
                      </a:ln>
                    </p:spPr>
                  </p:pic>
                </p:oleObj>
              </mc:Fallback>
            </mc:AlternateContent>
          </a:graphicData>
        </a:graphic>
      </p:graphicFrame>
      <p:graphicFrame>
        <p:nvGraphicFramePr>
          <p:cNvPr id="22" name="Object 15"/>
          <p:cNvGraphicFramePr>
            <a:graphicFrameLocks noChangeAspect="1"/>
          </p:cNvGraphicFramePr>
          <p:nvPr/>
        </p:nvGraphicFramePr>
        <p:xfrm>
          <a:off x="5242604" y="5565201"/>
          <a:ext cx="261938" cy="360362"/>
        </p:xfrm>
        <a:graphic>
          <a:graphicData uri="http://schemas.openxmlformats.org/presentationml/2006/ole">
            <mc:AlternateContent xmlns:mc="http://schemas.openxmlformats.org/markup-compatibility/2006">
              <mc:Choice xmlns:v="urn:schemas-microsoft-com:vml" Requires="v">
                <p:oleObj spid="_x0000_s2097" r:id="rId12" imgW="152400" imgH="41910" progId="Equation.DSMT4">
                  <p:embed/>
                </p:oleObj>
              </mc:Choice>
              <mc:Fallback>
                <p:oleObj r:id="rId12" imgW="152400" imgH="41910" progId="Equation.DSMT4">
                  <p:embed/>
                  <p:pic>
                    <p:nvPicPr>
                      <p:cNvPr id="0" name="OLE substitute image"/>
                      <p:cNvPicPr/>
                      <p:nvPr/>
                    </p:nvPicPr>
                    <p:blipFill>
                      <a:blip r:embed="rId6"/>
                      <a:stretch>
                        <a:fillRect/>
                      </a:stretch>
                    </p:blipFill>
                    <p:spPr>
                      <a:xfrm>
                        <a:off x="5242604" y="5565201"/>
                        <a:ext cx="261938" cy="360362"/>
                      </a:xfrm>
                      <a:prstGeom prst="rect">
                        <a:avLst/>
                      </a:prstGeom>
                      <a:noFill/>
                      <a:ln w="38100">
                        <a:noFill/>
                        <a:miter/>
                      </a:ln>
                    </p:spPr>
                  </p:pic>
                </p:oleObj>
              </mc:Fallback>
            </mc:AlternateContent>
          </a:graphicData>
        </a:graphic>
      </p:graphicFrame>
      <p:sp>
        <p:nvSpPr>
          <p:cNvPr id="23" name="圆角矩形标注 15"/>
          <p:cNvSpPr/>
          <p:nvPr/>
        </p:nvSpPr>
        <p:spPr>
          <a:xfrm>
            <a:off x="8514696" y="5040376"/>
            <a:ext cx="2865355" cy="768154"/>
          </a:xfrm>
          <a:prstGeom prst="wedgeRoundRectCallout">
            <a:avLst>
              <a:gd name="adj1" fmla="val -58444"/>
              <a:gd name="adj2" fmla="val -43546"/>
              <a:gd name="adj3" fmla="val 16667"/>
            </a:avLst>
          </a:prstGeom>
          <a:gradFill>
            <a:gsLst>
              <a:gs pos="0">
                <a:srgbClr val="0DC8BF"/>
              </a:gs>
              <a:gs pos="100000">
                <a:srgbClr val="1EACBB"/>
              </a:gs>
            </a:gsLst>
            <a:lin ang="3240000" scaled="0"/>
          </a:gradFill>
        </p:spPr>
        <p:txBody>
          <a:bodyPr wrap="square" rtlCol="0">
            <a:spAutoFit/>
          </a:bodyPr>
          <a:lstStyle/>
          <a:p>
            <a:pPr>
              <a:lnSpc>
                <a:spcPct val="110000"/>
              </a:lnSpc>
            </a:pP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同步发电机励磁方式：直流和永磁铁。前者损耗小，不失磁，但电机尺寸更大，滑环和电刷</a:t>
            </a:r>
          </a:p>
        </p:txBody>
      </p:sp>
      <p:pic>
        <p:nvPicPr>
          <p:cNvPr id="24" name="图片 23" descr="图片包含 游戏机, 建筑, 桌子, 伞&#10;&#10;描述已自动生成"/>
          <p:cNvPicPr>
            <a:picLocks noChangeAspect="1"/>
          </p:cNvPicPr>
          <p:nvPr/>
        </p:nvPicPr>
        <p:blipFill>
          <a:blip r:embed="rId13" cstate="print">
            <a:extLst>
              <a:ext uri="{28A0092B-C50C-407E-A947-70E740481C1C}">
                <a14:useLocalDpi xmlns:a14="http://schemas.microsoft.com/office/drawing/2010/main" val="0"/>
              </a:ext>
            </a:extLst>
          </a:blip>
          <a:srcRect l="1532" t="848" r="47256" b="50125"/>
          <a:stretch>
            <a:fillRect/>
          </a:stretch>
        </p:blipFill>
        <p:spPr>
          <a:xfrm>
            <a:off x="7920611" y="1491611"/>
            <a:ext cx="4344749" cy="3119603"/>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2" presetClass="entr" presetSubtype="2" dur="1000" fill="hold" grpId="0" nodeType="clickEffect">
                                  <p:stCondLst>
                                    <p:cond delay="0"/>
                                  </p:stCondLst>
                                  <p:childTnLst>
                                    <p:set>
                                      <p:cBhvr additive="base">
                                        <p:cTn id="11" dur="1" fill="hold">
                                          <p:stCondLst>
                                            <p:cond delay="0"/>
                                          </p:stCondLst>
                                        </p:cTn>
                                        <p:tgtEl>
                                          <p:spTgt spid="23"/>
                                        </p:tgtEl>
                                        <p:attrNameLst>
                                          <p:attrName>style.visibility</p:attrName>
                                        </p:attrNameLst>
                                      </p:cBhvr>
                                      <p:to>
                                        <p:strVal val="visible"/>
                                      </p:to>
                                    </p:set>
                                    <p:anim calcmode="lin" valueType="num">
                                      <p:cBhvr additive="base">
                                        <p:cTn id="12" dur="1000" fill="hold"/>
                                        <p:tgtEl>
                                          <p:spTgt spid="23"/>
                                        </p:tgtEl>
                                        <p:attrNameLst>
                                          <p:attrName>ppt_x</p:attrName>
                                        </p:attrNameLst>
                                      </p:cBhvr>
                                      <p:tavLst>
                                        <p:tav tm="0">
                                          <p:val>
                                            <p:strVal val="1+#ppt_w/2"/>
                                          </p:val>
                                        </p:tav>
                                        <p:tav tm="100000">
                                          <p:val>
                                            <p:strVal val="#ppt_x"/>
                                          </p:val>
                                        </p:tav>
                                      </p:tavLst>
                                    </p:anim>
                                    <p:anim calcmode="lin" valueType="num">
                                      <p:cBhvr additive="base">
                                        <p:cTn id="13" dur="10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矩形: 圆角 28"/>
          <p:cNvSpPr/>
          <p:nvPr/>
        </p:nvSpPr>
        <p:spPr>
          <a:xfrm>
            <a:off x="0" y="7104"/>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30" name="矩形: 圆角 29"/>
          <p:cNvSpPr/>
          <p:nvPr/>
        </p:nvSpPr>
        <p:spPr>
          <a:xfrm>
            <a:off x="0" y="5943600"/>
            <a:ext cx="12192000" cy="914400"/>
          </a:xfrm>
          <a:prstGeom prst="roundRect">
            <a:avLst>
              <a:gd name="adj" fmla="val 0"/>
            </a:avLst>
          </a:prstGeom>
          <a:gradFill flip="none" rotWithShape="1">
            <a:gsLst>
              <a:gs pos="0">
                <a:srgbClr val="7AD128"/>
              </a:gs>
              <a:gs pos="100000">
                <a:srgbClr val="47AE43"/>
              </a:gs>
            </a:gsLst>
            <a:lin ang="270000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31" name="任意多边形: 形状 30"/>
          <p:cNvSpPr/>
          <p:nvPr/>
        </p:nvSpPr>
        <p:spPr>
          <a:xfrm>
            <a:off x="0" y="1623060"/>
            <a:ext cx="960897" cy="5234940"/>
          </a:xfrm>
          <a:custGeom>
            <a:avLst/>
            <a:gdLst>
              <a:gd name="connsiteX0" fmla="*/ 0 w 960897"/>
              <a:gd name="connsiteY0" fmla="*/ 0 h 6858000"/>
              <a:gd name="connsiteX1" fmla="*/ 960897 w 960897"/>
              <a:gd name="connsiteY1" fmla="*/ 0 h 6858000"/>
              <a:gd name="connsiteX2" fmla="*/ 960897 w 960897"/>
              <a:gd name="connsiteY2" fmla="*/ 6858000 h 6858000"/>
              <a:gd name="connsiteX3" fmla="*/ 0 w 96089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60897" h="6858000">
                <a:moveTo>
                  <a:pt x="0" y="0"/>
                </a:moveTo>
                <a:lnTo>
                  <a:pt x="960897" y="0"/>
                </a:lnTo>
                <a:lnTo>
                  <a:pt x="960897" y="6858000"/>
                </a:lnTo>
                <a:lnTo>
                  <a:pt x="0" y="6858000"/>
                </a:lnTo>
                <a:close/>
              </a:path>
            </a:pathLst>
          </a:custGeom>
          <a:gradFill flip="none" rotWithShape="1">
            <a:gsLst>
              <a:gs pos="50000">
                <a:srgbClr val="FFFFFF">
                  <a:alpha val="80000"/>
                </a:srgbClr>
              </a:gs>
              <a:gs pos="2000">
                <a:srgbClr val="FFFFFF">
                  <a:alpha val="0"/>
                </a:srgbClr>
              </a:gs>
              <a:gs pos="100000">
                <a:srgbClr val="FFFFFF">
                  <a:alpha val="0"/>
                </a:srgbClr>
              </a:gs>
            </a:gsLst>
            <a:lin ang="540000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32" name="任意多边形: 形状 31"/>
          <p:cNvSpPr/>
          <p:nvPr/>
        </p:nvSpPr>
        <p:spPr>
          <a:xfrm>
            <a:off x="11231103" y="1786756"/>
            <a:ext cx="960897" cy="5036457"/>
          </a:xfrm>
          <a:custGeom>
            <a:avLst/>
            <a:gdLst>
              <a:gd name="connsiteX0" fmla="*/ 0 w 960897"/>
              <a:gd name="connsiteY0" fmla="*/ 0 h 6823214"/>
              <a:gd name="connsiteX1" fmla="*/ 960897 w 960897"/>
              <a:gd name="connsiteY1" fmla="*/ 0 h 6823214"/>
              <a:gd name="connsiteX2" fmla="*/ 960897 w 960897"/>
              <a:gd name="connsiteY2" fmla="*/ 6823214 h 6823214"/>
              <a:gd name="connsiteX3" fmla="*/ 0 w 960897"/>
              <a:gd name="connsiteY3" fmla="*/ 6823214 h 6823214"/>
            </a:gdLst>
            <a:ahLst/>
            <a:cxnLst>
              <a:cxn ang="0">
                <a:pos x="connsiteX0" y="connsiteY0"/>
              </a:cxn>
              <a:cxn ang="0">
                <a:pos x="connsiteX1" y="connsiteY1"/>
              </a:cxn>
              <a:cxn ang="0">
                <a:pos x="connsiteX2" y="connsiteY2"/>
              </a:cxn>
              <a:cxn ang="0">
                <a:pos x="connsiteX3" y="connsiteY3"/>
              </a:cxn>
            </a:cxnLst>
            <a:rect l="l" t="t" r="r" b="b"/>
            <a:pathLst>
              <a:path w="960897" h="6823213">
                <a:moveTo>
                  <a:pt x="0" y="0"/>
                </a:moveTo>
                <a:lnTo>
                  <a:pt x="960897" y="0"/>
                </a:lnTo>
                <a:lnTo>
                  <a:pt x="960897" y="6823214"/>
                </a:lnTo>
                <a:lnTo>
                  <a:pt x="0" y="6823214"/>
                </a:lnTo>
                <a:close/>
              </a:path>
            </a:pathLst>
          </a:custGeom>
          <a:gradFill flip="none" rotWithShape="1">
            <a:gsLst>
              <a:gs pos="50000">
                <a:srgbClr val="FFFFFF">
                  <a:alpha val="80000"/>
                </a:srgbClr>
              </a:gs>
              <a:gs pos="2000">
                <a:srgbClr val="FFFFFF">
                  <a:alpha val="0"/>
                </a:srgbClr>
              </a:gs>
              <a:gs pos="100000">
                <a:srgbClr val="FFFFFF">
                  <a:alpha val="0"/>
                </a:srgbClr>
              </a:gs>
            </a:gsLst>
            <a:lin ang="5400000" scaled="0"/>
          </a:gradFill>
          <a:ln w="12700" cap="flat" cmpd="sng" algn="ctr">
            <a:no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34" name="任意多边形: 形状 33"/>
          <p:cNvSpPr/>
          <p:nvPr/>
        </p:nvSpPr>
        <p:spPr>
          <a:xfrm>
            <a:off x="1312852" y="1786756"/>
            <a:ext cx="9471262" cy="5496535"/>
          </a:xfrm>
          <a:custGeom>
            <a:avLst/>
            <a:gdLst>
              <a:gd name="connsiteX0" fmla="*/ 203912 w 4652343"/>
              <a:gd name="connsiteY0" fmla="*/ 0 h 5200154"/>
              <a:gd name="connsiteX1" fmla="*/ 1158113 w 4652343"/>
              <a:gd name="connsiteY1" fmla="*/ 0 h 5200154"/>
              <a:gd name="connsiteX2" fmla="*/ 1199465 w 4652343"/>
              <a:gd name="connsiteY2" fmla="*/ 191801 h 5200154"/>
              <a:gd name="connsiteX3" fmla="*/ 1348484 w 4652343"/>
              <a:gd name="connsiteY3" fmla="*/ 326720 h 5200154"/>
              <a:gd name="connsiteX4" fmla="*/ 3303859 w 4652343"/>
              <a:gd name="connsiteY4" fmla="*/ 326720 h 5200154"/>
              <a:gd name="connsiteX5" fmla="*/ 3452879 w 4652343"/>
              <a:gd name="connsiteY5" fmla="*/ 191801 h 5200154"/>
              <a:gd name="connsiteX6" fmla="*/ 3494230 w 4652343"/>
              <a:gd name="connsiteY6" fmla="*/ 0 h 5200154"/>
              <a:gd name="connsiteX7" fmla="*/ 4448431 w 4652343"/>
              <a:gd name="connsiteY7" fmla="*/ 0 h 5200154"/>
              <a:gd name="connsiteX8" fmla="*/ 4652343 w 4652343"/>
              <a:gd name="connsiteY8" fmla="*/ 203912 h 5200154"/>
              <a:gd name="connsiteX9" fmla="*/ 4652343 w 4652343"/>
              <a:gd name="connsiteY9" fmla="*/ 4996242 h 5200154"/>
              <a:gd name="connsiteX10" fmla="*/ 4448431 w 4652343"/>
              <a:gd name="connsiteY10" fmla="*/ 5200154 h 5200154"/>
              <a:gd name="connsiteX11" fmla="*/ 203912 w 4652343"/>
              <a:gd name="connsiteY11" fmla="*/ 5200154 h 5200154"/>
              <a:gd name="connsiteX12" fmla="*/ 0 w 4652343"/>
              <a:gd name="connsiteY12" fmla="*/ 4996242 h 5200154"/>
              <a:gd name="connsiteX13" fmla="*/ 0 w 4652343"/>
              <a:gd name="connsiteY13" fmla="*/ 203912 h 5200154"/>
              <a:gd name="connsiteX14" fmla="*/ 203912 w 4652343"/>
              <a:gd name="connsiteY14" fmla="*/ 0 h 5200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52343" h="5200154">
                <a:moveTo>
                  <a:pt x="203912" y="0"/>
                </a:moveTo>
                <a:lnTo>
                  <a:pt x="1158113" y="0"/>
                </a:lnTo>
                <a:lnTo>
                  <a:pt x="1199465" y="191801"/>
                </a:lnTo>
                <a:cubicBezTo>
                  <a:pt x="1216569" y="271134"/>
                  <a:pt x="1277964" y="326720"/>
                  <a:pt x="1348484" y="326720"/>
                </a:cubicBezTo>
                <a:lnTo>
                  <a:pt x="3303859" y="326720"/>
                </a:lnTo>
                <a:cubicBezTo>
                  <a:pt x="3374379" y="326720"/>
                  <a:pt x="3435775" y="271134"/>
                  <a:pt x="3452879" y="191801"/>
                </a:cubicBezTo>
                <a:lnTo>
                  <a:pt x="3494230" y="0"/>
                </a:lnTo>
                <a:lnTo>
                  <a:pt x="4448431" y="0"/>
                </a:lnTo>
                <a:cubicBezTo>
                  <a:pt x="4561048" y="0"/>
                  <a:pt x="4652343" y="91295"/>
                  <a:pt x="4652343" y="203912"/>
                </a:cubicBezTo>
                <a:lnTo>
                  <a:pt x="4652343" y="4996242"/>
                </a:lnTo>
                <a:cubicBezTo>
                  <a:pt x="4652343" y="5108859"/>
                  <a:pt x="4561048" y="5200154"/>
                  <a:pt x="4448431" y="5200154"/>
                </a:cubicBezTo>
                <a:lnTo>
                  <a:pt x="203912" y="5200154"/>
                </a:lnTo>
                <a:cubicBezTo>
                  <a:pt x="91295" y="5200154"/>
                  <a:pt x="0" y="5108859"/>
                  <a:pt x="0" y="4996242"/>
                </a:cubicBezTo>
                <a:lnTo>
                  <a:pt x="0" y="203912"/>
                </a:lnTo>
                <a:cubicBezTo>
                  <a:pt x="0" y="91295"/>
                  <a:pt x="91295" y="0"/>
                  <a:pt x="203912" y="0"/>
                </a:cubicBezTo>
                <a:close/>
              </a:path>
            </a:pathLst>
          </a:custGeom>
          <a:gradFill flip="none" rotWithShape="1">
            <a:gsLst>
              <a:gs pos="0">
                <a:srgbClr val="FFFFFF">
                  <a:alpha val="80000"/>
                </a:srgbClr>
              </a:gs>
              <a:gs pos="59000">
                <a:srgbClr val="FFFFFF">
                  <a:alpha val="60000"/>
                </a:srgbClr>
              </a:gs>
              <a:gs pos="100000">
                <a:srgbClr val="FFFFFF">
                  <a:alpha val="0"/>
                </a:srgbClr>
              </a:gs>
            </a:gsLst>
            <a:lin ang="5400000" scaled="0"/>
          </a:gradFill>
          <a:ln w="22225" cap="flat" cmpd="sng" algn="ctr">
            <a:gradFill>
              <a:gsLst>
                <a:gs pos="23000">
                  <a:srgbClr val="0165FF">
                    <a:lumMod val="0"/>
                    <a:lumOff val="100000"/>
                  </a:srgbClr>
                </a:gs>
                <a:gs pos="78000">
                  <a:srgbClr val="0165FF">
                    <a:lumMod val="0"/>
                    <a:lumOff val="100000"/>
                    <a:alpha val="0"/>
                  </a:srgbClr>
                </a:gs>
              </a:gsLst>
              <a:lin ang="5400000" scaled="1"/>
            </a:gradFill>
            <a:prstDash val="solid"/>
            <a:miter lim="800000"/>
          </a:ln>
          <a:effectLst/>
        </p:spPr>
        <p:txBody>
          <a:bodyPr wrap="square" rtlCol="0" anchor="ctr">
            <a:noAutofit/>
          </a:bodyP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38" name="梯形 31"/>
          <p:cNvSpPr/>
          <p:nvPr/>
        </p:nvSpPr>
        <p:spPr>
          <a:xfrm flipV="1">
            <a:off x="3744686" y="870858"/>
            <a:ext cx="4659085" cy="1044156"/>
          </a:xfrm>
          <a:custGeom>
            <a:avLst/>
            <a:gdLst>
              <a:gd name="connsiteX0" fmla="*/ 5465 w 2792570"/>
              <a:gd name="connsiteY0" fmla="*/ 418385 h 642041"/>
              <a:gd name="connsiteX1" fmla="*/ 75975 w 2792570"/>
              <a:gd name="connsiteY1" fmla="*/ 136344 h 642041"/>
              <a:gd name="connsiteX2" fmla="*/ 250601 w 2792570"/>
              <a:gd name="connsiteY2" fmla="*/ 0 h 642041"/>
              <a:gd name="connsiteX3" fmla="*/ 2541970 w 2792570"/>
              <a:gd name="connsiteY3" fmla="*/ 0 h 642041"/>
              <a:gd name="connsiteX4" fmla="*/ 2716596 w 2792570"/>
              <a:gd name="connsiteY4" fmla="*/ 136344 h 642041"/>
              <a:gd name="connsiteX5" fmla="*/ 2787106 w 2792570"/>
              <a:gd name="connsiteY5" fmla="*/ 418385 h 642041"/>
              <a:gd name="connsiteX6" fmla="*/ 2612480 w 2792570"/>
              <a:gd name="connsiteY6" fmla="*/ 642041 h 642041"/>
              <a:gd name="connsiteX7" fmla="*/ 180091 w 2792570"/>
              <a:gd name="connsiteY7" fmla="*/ 642041 h 642041"/>
              <a:gd name="connsiteX8" fmla="*/ 5465 w 2792570"/>
              <a:gd name="connsiteY8" fmla="*/ 418385 h 64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92570" h="642041">
                <a:moveTo>
                  <a:pt x="5465" y="418385"/>
                </a:moveTo>
                <a:lnTo>
                  <a:pt x="75975" y="136344"/>
                </a:lnTo>
                <a:cubicBezTo>
                  <a:pt x="96018" y="56173"/>
                  <a:pt x="167963" y="0"/>
                  <a:pt x="250601" y="0"/>
                </a:cubicBezTo>
                <a:lnTo>
                  <a:pt x="2541970" y="0"/>
                </a:lnTo>
                <a:cubicBezTo>
                  <a:pt x="2624608" y="0"/>
                  <a:pt x="2696553" y="56173"/>
                  <a:pt x="2716596" y="136344"/>
                </a:cubicBezTo>
                <a:lnTo>
                  <a:pt x="2787106" y="418385"/>
                </a:lnTo>
                <a:cubicBezTo>
                  <a:pt x="2815510" y="532002"/>
                  <a:pt x="2729594" y="642041"/>
                  <a:pt x="2612480" y="642041"/>
                </a:cubicBezTo>
                <a:lnTo>
                  <a:pt x="180091" y="642041"/>
                </a:lnTo>
                <a:cubicBezTo>
                  <a:pt x="62976" y="642041"/>
                  <a:pt x="-22939" y="532002"/>
                  <a:pt x="5465" y="418385"/>
                </a:cubicBezTo>
              </a:path>
            </a:pathLst>
          </a:custGeom>
          <a:gradFill flip="none" rotWithShape="1">
            <a:gsLst>
              <a:gs pos="0">
                <a:srgbClr val="0DC8BF"/>
              </a:gs>
              <a:gs pos="100000">
                <a:srgbClr val="1EACBB"/>
              </a:gs>
            </a:gsLst>
            <a:lin ang="2700000" scaled="1"/>
          </a:gradFill>
          <a:ln w="12700" cap="flat" cmpd="sng" algn="ctr">
            <a:noFill/>
            <a:prstDash val="solid"/>
            <a:miter lim="800000"/>
          </a:ln>
          <a:effectLst>
            <a:outerShdw blurRad="190500" dist="63500" dir="5400000" algn="tl" rotWithShape="0">
              <a:srgbClr val="0165FF">
                <a:lumMod val="50000"/>
                <a:alpha val="20000"/>
              </a:srgb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grpSp>
        <p:nvGrpSpPr>
          <p:cNvPr id="50" name="组合 49"/>
          <p:cNvGrpSpPr/>
          <p:nvPr/>
        </p:nvGrpSpPr>
        <p:grpSpPr>
          <a:xfrm>
            <a:off x="1634169" y="6242050"/>
            <a:ext cx="8850324" cy="165100"/>
            <a:chOff x="1634169" y="6375400"/>
            <a:chExt cx="8850324" cy="165100"/>
          </a:xfrm>
        </p:grpSpPr>
        <p:cxnSp>
          <p:nvCxnSpPr>
            <p:cNvPr id="51" name="直接连接符 50"/>
            <p:cNvCxnSpPr/>
            <p:nvPr/>
          </p:nvCxnSpPr>
          <p:spPr>
            <a:xfrm>
              <a:off x="1634169" y="6509418"/>
              <a:ext cx="8529006" cy="0"/>
            </a:xfrm>
            <a:prstGeom prst="line">
              <a:avLst/>
            </a:prstGeom>
            <a:noFill/>
            <a:ln w="63500" cap="flat" cmpd="sng" algn="ctr">
              <a:gradFill>
                <a:gsLst>
                  <a:gs pos="0">
                    <a:srgbClr val="0165FF">
                      <a:lumMod val="0"/>
                      <a:lumOff val="100000"/>
                      <a:alpha val="0"/>
                    </a:srgbClr>
                  </a:gs>
                  <a:gs pos="52000">
                    <a:srgbClr val="FFFFFF"/>
                  </a:gs>
                </a:gsLst>
                <a:lin ang="0" scaled="0"/>
              </a:gradFill>
              <a:prstDash val="solid"/>
              <a:miter lim="800000"/>
            </a:ln>
            <a:effectLst/>
          </p:spPr>
        </p:cxnSp>
        <p:sp>
          <p:nvSpPr>
            <p:cNvPr id="52" name="等腰三角形 51"/>
            <p:cNvSpPr/>
            <p:nvPr/>
          </p:nvSpPr>
          <p:spPr>
            <a:xfrm>
              <a:off x="10103692" y="6375400"/>
              <a:ext cx="380801" cy="165100"/>
            </a:xfrm>
            <a:prstGeom prst="triangle">
              <a:avLst>
                <a:gd name="adj" fmla="val 0"/>
              </a:avLst>
            </a:prstGeom>
            <a:solidFill>
              <a:srgbClr val="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grpSp>
      <p:sp>
        <p:nvSpPr>
          <p:cNvPr id="53" name="椭圆 52"/>
          <p:cNvSpPr/>
          <p:nvPr/>
        </p:nvSpPr>
        <p:spPr>
          <a:xfrm>
            <a:off x="5934855" y="6295626"/>
            <a:ext cx="160884" cy="160884"/>
          </a:xfrm>
          <a:prstGeom prst="ellipse">
            <a:avLst/>
          </a:prstGeom>
          <a:gradFill flip="none" rotWithShape="1">
            <a:gsLst>
              <a:gs pos="0">
                <a:srgbClr val="0DC8BF"/>
              </a:gs>
              <a:gs pos="100000">
                <a:srgbClr val="1EACBB"/>
              </a:gs>
            </a:gsLst>
            <a:lin ang="2700000" scaled="1"/>
          </a:gradFill>
          <a:ln w="12700" cap="flat" cmpd="sng" algn="ctr">
            <a:solidFill>
              <a:srgbClr val="FFFFFF"/>
            </a:solidFill>
            <a:prstDash val="solid"/>
            <a:miter lim="800000"/>
          </a:ln>
          <a:effectLst>
            <a:outerShdw blurRad="190500" dist="63500" dir="5400000" algn="tl" rotWithShape="0">
              <a:srgbClr val="0165FF">
                <a:lumMod val="50000"/>
                <a:alpha val="20000"/>
              </a:srgbClr>
            </a:outerShdw>
          </a:effectLst>
        </p:spPr>
        <p:txBody>
          <a:bodyPr rtlCol="0" anchor="ctr"/>
          <a:lstStyle/>
          <a:p>
            <a:pPr algn="ctr"/>
            <a:endParaRPr lang="zh-CN" altLang="en-US" kern="0">
              <a:solidFill>
                <a:srgbClr val="FFFFFF"/>
              </a:solidFill>
              <a:latin typeface="Montserrat" panose="02000505000000020004"/>
              <a:ea typeface="HarmonyOS Sans SC" panose="00000500000000000000" charset="-122"/>
            </a:endParaRPr>
          </a:p>
        </p:txBody>
      </p:sp>
      <p:sp>
        <p:nvSpPr>
          <p:cNvPr id="55" name="文本框 54"/>
          <p:cNvSpPr txBox="1"/>
          <p:nvPr/>
        </p:nvSpPr>
        <p:spPr>
          <a:xfrm>
            <a:off x="4344199" y="957687"/>
            <a:ext cx="992579" cy="101483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6600" b="0" i="0" u="none" strike="noStrike" kern="1200" cap="none" spc="-300" normalizeH="0" baseline="0" noProof="0" dirty="0">
                <a:ln>
                  <a:noFill/>
                </a:ln>
                <a:solidFill>
                  <a:schemeClr val="bg1"/>
                </a:solidFill>
                <a:effectLst/>
                <a:uLnTx/>
                <a:uFillTx/>
                <a:latin typeface="钉钉进步体" panose="00020600040101010101" pitchFamily="18" charset="-122"/>
                <a:ea typeface="钉钉进步体" panose="00020600040101010101" pitchFamily="18" charset="-122"/>
                <a:cs typeface="+mj-cs"/>
              </a:rPr>
              <a:t>风</a:t>
            </a:r>
            <a:endParaRPr lang="zh-CN" altLang="en-US" sz="6600" dirty="0">
              <a:solidFill>
                <a:schemeClr val="bg1"/>
              </a:solidFill>
              <a:effectLst/>
              <a:latin typeface="钉钉进步体" panose="00020600040101010101" pitchFamily="18" charset="-122"/>
              <a:ea typeface="钉钉进步体" panose="00020600040101010101" pitchFamily="18" charset="-122"/>
            </a:endParaRPr>
          </a:p>
        </p:txBody>
      </p:sp>
      <p:sp>
        <p:nvSpPr>
          <p:cNvPr id="56" name="文本框 55"/>
          <p:cNvSpPr txBox="1"/>
          <p:nvPr/>
        </p:nvSpPr>
        <p:spPr>
          <a:xfrm>
            <a:off x="5122595" y="957687"/>
            <a:ext cx="992579" cy="101483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6600" b="0" i="0" u="none" strike="noStrike" kern="1200" cap="none" spc="-300" normalizeH="0" baseline="0" noProof="0" dirty="0">
                <a:ln>
                  <a:noFill/>
                </a:ln>
                <a:solidFill>
                  <a:schemeClr val="bg1"/>
                </a:solidFill>
                <a:effectLst/>
                <a:uLnTx/>
                <a:uFillTx/>
                <a:latin typeface="钉钉进步体" panose="00020600040101010101" pitchFamily="18" charset="-122"/>
                <a:ea typeface="钉钉进步体" panose="00020600040101010101" pitchFamily="18" charset="-122"/>
                <a:cs typeface="+mj-cs"/>
              </a:rPr>
              <a:t>力</a:t>
            </a:r>
            <a:endParaRPr lang="zh-CN" altLang="en-US" sz="6600" dirty="0">
              <a:solidFill>
                <a:schemeClr val="bg1"/>
              </a:solidFill>
              <a:effectLst/>
              <a:latin typeface="钉钉进步体" panose="00020600040101010101" pitchFamily="18" charset="-122"/>
              <a:ea typeface="钉钉进步体" panose="00020600040101010101" pitchFamily="18" charset="-122"/>
            </a:endParaRPr>
          </a:p>
        </p:txBody>
      </p:sp>
      <p:sp>
        <p:nvSpPr>
          <p:cNvPr id="57" name="文本框 56"/>
          <p:cNvSpPr txBox="1"/>
          <p:nvPr/>
        </p:nvSpPr>
        <p:spPr>
          <a:xfrm>
            <a:off x="5981664" y="957687"/>
            <a:ext cx="992579" cy="101483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6600" b="0" i="0" u="none" strike="noStrike" kern="1200" cap="none" spc="-300" normalizeH="0" baseline="0" noProof="0" dirty="0">
                <a:ln>
                  <a:noFill/>
                </a:ln>
                <a:solidFill>
                  <a:schemeClr val="bg1"/>
                </a:solidFill>
                <a:effectLst/>
                <a:uLnTx/>
                <a:uFillTx/>
                <a:latin typeface="钉钉进步体" panose="00020600040101010101" pitchFamily="18" charset="-122"/>
                <a:ea typeface="钉钉进步体" panose="00020600040101010101" pitchFamily="18" charset="-122"/>
                <a:cs typeface="+mj-cs"/>
              </a:rPr>
              <a:t>发</a:t>
            </a:r>
            <a:endParaRPr lang="zh-CN" altLang="en-US" sz="6600" dirty="0">
              <a:solidFill>
                <a:schemeClr val="bg1"/>
              </a:solidFill>
              <a:effectLst/>
              <a:latin typeface="钉钉进步体" panose="00020600040101010101" pitchFamily="18" charset="-122"/>
              <a:ea typeface="钉钉进步体" panose="00020600040101010101" pitchFamily="18" charset="-122"/>
            </a:endParaRPr>
          </a:p>
        </p:txBody>
      </p:sp>
      <p:sp>
        <p:nvSpPr>
          <p:cNvPr id="58" name="文本框 57"/>
          <p:cNvSpPr txBox="1"/>
          <p:nvPr/>
        </p:nvSpPr>
        <p:spPr>
          <a:xfrm>
            <a:off x="6856560" y="957687"/>
            <a:ext cx="992579" cy="1014830"/>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6600" b="0" i="0" u="none" strike="noStrike" kern="1200" cap="none" spc="-300" normalizeH="0" baseline="0" noProof="0" dirty="0">
                <a:ln>
                  <a:noFill/>
                </a:ln>
                <a:solidFill>
                  <a:schemeClr val="bg1"/>
                </a:solidFill>
                <a:effectLst/>
                <a:uLnTx/>
                <a:uFillTx/>
                <a:latin typeface="钉钉进步体" panose="00020600040101010101" pitchFamily="18" charset="-122"/>
                <a:ea typeface="钉钉进步体" panose="00020600040101010101" pitchFamily="18" charset="-122"/>
                <a:cs typeface="+mj-cs"/>
              </a:rPr>
              <a:t>电</a:t>
            </a:r>
            <a:endParaRPr lang="zh-CN" altLang="en-US" sz="6600" dirty="0">
              <a:solidFill>
                <a:schemeClr val="bg1"/>
              </a:solidFill>
              <a:effectLst/>
              <a:latin typeface="钉钉进步体" panose="00020600040101010101" pitchFamily="18" charset="-122"/>
              <a:ea typeface="钉钉进步体" panose="00020600040101010101" pitchFamily="18" charset="-122"/>
            </a:endParaRPr>
          </a:p>
        </p:txBody>
      </p:sp>
      <p:sp>
        <p:nvSpPr>
          <p:cNvPr id="5" name="文本框 4"/>
          <p:cNvSpPr txBox="1"/>
          <p:nvPr/>
        </p:nvSpPr>
        <p:spPr>
          <a:xfrm>
            <a:off x="1448046" y="2462686"/>
            <a:ext cx="9181854" cy="3524555"/>
          </a:xfrm>
          <a:prstGeom prst="rect">
            <a:avLst/>
          </a:prstGeom>
        </p:spPr>
        <p:txBody>
          <a:bodyPr vert="horz" lIns="91440" tIns="45720" rIns="91440" bIns="45720" rtlCol="0">
            <a:normAutofit/>
          </a:bodyPr>
          <a:lstStyle>
            <a:lvl1pPr indent="0" algn="ctr">
              <a:lnSpc>
                <a:spcPct val="90000"/>
              </a:lnSpc>
              <a:spcBef>
                <a:spcPts val="1000"/>
              </a:spcBef>
              <a:buFont typeface="Arial" panose="020B0604020202020204" pitchFamily="34" charset="0"/>
              <a:buNone/>
              <a:defRPr sz="2400" spc="300">
                <a:gradFill>
                  <a:gsLst>
                    <a:gs pos="0">
                      <a:srgbClr val="1EACBB"/>
                    </a:gs>
                    <a:gs pos="100000">
                      <a:srgbClr val="0DC8BF"/>
                    </a:gs>
                  </a:gsLst>
                  <a:lin ang="5400000" scaled="1"/>
                </a:gradFill>
                <a:effectLst>
                  <a:outerShdw dist="38100" dir="2700000" sx="101000" sy="101000" algn="tl" rotWithShape="0">
                    <a:schemeClr val="bg1"/>
                  </a:outerShdw>
                </a:effectLst>
                <a:latin typeface="阿里巴巴普惠体" panose="00020600040101010101" pitchFamily="18" charset="-122"/>
                <a:ea typeface="阿里巴巴普惠体" panose="00020600040101010101" pitchFamily="18" charset="-122"/>
                <a:cs typeface="阿里巴巴普惠体" panose="00020600040101010101" pitchFamily="18" charset="-122"/>
              </a:defRPr>
            </a:lvl1pPr>
            <a:lvl2pPr indent="0" algn="ctr">
              <a:lnSpc>
                <a:spcPct val="90000"/>
              </a:lnSpc>
              <a:spcBef>
                <a:spcPts val="500"/>
              </a:spcBef>
              <a:buFont typeface="Arial" panose="020B0604020202020204" pitchFamily="34" charset="0"/>
              <a:buNone/>
              <a:defRPr sz="2000"/>
            </a:lvl2pPr>
            <a:lvl3pPr indent="0" algn="ctr">
              <a:lnSpc>
                <a:spcPct val="90000"/>
              </a:lnSpc>
              <a:spcBef>
                <a:spcPts val="500"/>
              </a:spcBef>
              <a:buFont typeface="Arial" panose="020B0604020202020204" pitchFamily="34" charset="0"/>
              <a:buNone/>
            </a:lvl3pPr>
            <a:lvl4pPr indent="0" algn="ctr">
              <a:lnSpc>
                <a:spcPct val="90000"/>
              </a:lnSpc>
              <a:spcBef>
                <a:spcPts val="500"/>
              </a:spcBef>
              <a:buFont typeface="Arial" panose="020B0604020202020204" pitchFamily="34" charset="0"/>
              <a:buNone/>
              <a:defRPr sz="1600"/>
            </a:lvl4pPr>
            <a:lvl5pPr indent="0" algn="ctr">
              <a:lnSpc>
                <a:spcPct val="90000"/>
              </a:lnSpc>
              <a:spcBef>
                <a:spcPts val="500"/>
              </a:spcBef>
              <a:buFont typeface="Arial" panose="020B0604020202020204" pitchFamily="34" charset="0"/>
              <a:buNone/>
              <a:defRPr sz="1600"/>
            </a:lvl5pPr>
            <a:lvl6pPr indent="0" algn="ctr">
              <a:lnSpc>
                <a:spcPct val="90000"/>
              </a:lnSpc>
              <a:spcBef>
                <a:spcPts val="500"/>
              </a:spcBef>
              <a:buFont typeface="Arial" panose="020B0604020202020204" pitchFamily="34" charset="0"/>
              <a:buNone/>
              <a:defRPr sz="1600"/>
            </a:lvl6pPr>
            <a:lvl7pPr indent="0" algn="ctr">
              <a:lnSpc>
                <a:spcPct val="90000"/>
              </a:lnSpc>
              <a:spcBef>
                <a:spcPts val="500"/>
              </a:spcBef>
              <a:buFont typeface="Arial" panose="020B0604020202020204" pitchFamily="34" charset="0"/>
              <a:buNone/>
              <a:defRPr sz="1600"/>
            </a:lvl7pPr>
            <a:lvl8pPr indent="0" algn="ctr">
              <a:lnSpc>
                <a:spcPct val="90000"/>
              </a:lnSpc>
              <a:spcBef>
                <a:spcPts val="500"/>
              </a:spcBef>
              <a:buFont typeface="Arial" panose="020B0604020202020204" pitchFamily="34" charset="0"/>
              <a:buNone/>
              <a:defRPr sz="1600"/>
            </a:lvl8pPr>
            <a:lvl9pPr indent="0" algn="ctr">
              <a:lnSpc>
                <a:spcPct val="90000"/>
              </a:lnSpc>
              <a:spcBef>
                <a:spcPts val="500"/>
              </a:spcBef>
              <a:buFont typeface="Arial" panose="020B0604020202020204" pitchFamily="34" charset="0"/>
              <a:buNone/>
              <a:defRPr sz="1600"/>
            </a:lvl9pPr>
          </a:lstStyle>
          <a:p>
            <a:r>
              <a:rPr lang="zh-CN" altLang="en-US" b="1" dirty="0">
                <a:latin typeface="微软雅黑" panose="020B0503020204020204" pitchFamily="34" charset="-122"/>
                <a:ea typeface="微软雅黑" panose="020B0503020204020204" pitchFamily="34" charset="-122"/>
              </a:rPr>
              <a:t>改变，还在发生，精彩，还在继续</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九百六十万平方公里的土地上</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每一个角落都镌刻着电缆蜿蜒曲折的足迹</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从此，千山可以遥望，万水可以飞渡</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欢声笑语走近了千家万户</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它让我们不仅创造了一段历史</a:t>
            </a:r>
            <a:endParaRPr lang="en-US" altLang="zh-CN" b="1" dirty="0">
              <a:latin typeface="微软雅黑" panose="020B0503020204020204" pitchFamily="34" charset="-122"/>
              <a:ea typeface="微软雅黑" panose="020B0503020204020204" pitchFamily="34" charset="-122"/>
            </a:endParaRPr>
          </a:p>
          <a:p>
            <a:r>
              <a:rPr lang="zh-CN" altLang="en-US" b="1" dirty="0">
                <a:latin typeface="微软雅黑" panose="020B0503020204020204" pitchFamily="34" charset="-122"/>
                <a:ea typeface="微软雅黑" panose="020B0503020204020204" pitchFamily="34" charset="-122"/>
              </a:rPr>
              <a:t>更点亮了一个时代</a:t>
            </a:r>
          </a:p>
        </p:txBody>
      </p:sp>
      <p:pic>
        <p:nvPicPr>
          <p:cNvPr id="60" name="图片 59" descr="黑色的风车&#10;&#10;中度可信度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672438" y="34787"/>
            <a:ext cx="4650537" cy="6858000"/>
          </a:xfrm>
          <a:prstGeom prst="rect">
            <a:avLst/>
          </a:prstGeom>
        </p:spPr>
      </p:pic>
      <p:pic>
        <p:nvPicPr>
          <p:cNvPr id="61" name="图片 60" descr="黑色的风车&#10;&#10;中度可信度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6317" y="2462686"/>
            <a:ext cx="2994748" cy="4416260"/>
          </a:xfrm>
          <a:prstGeom prst="rect">
            <a:avLst/>
          </a:prstGeom>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6"/>
          <p:cNvSpPr/>
          <p:nvPr/>
        </p:nvSpPr>
        <p:spPr>
          <a:xfrm>
            <a:off x="0" y="-20558"/>
            <a:ext cx="12218008" cy="3786652"/>
          </a:xfrm>
          <a:custGeom>
            <a:avLst/>
            <a:gdLst>
              <a:gd name="connsiteX0" fmla="*/ 0 w 12192000"/>
              <a:gd name="connsiteY0" fmla="*/ 0 h 3436523"/>
              <a:gd name="connsiteX1" fmla="*/ 12192000 w 12192000"/>
              <a:gd name="connsiteY1" fmla="*/ 0 h 3436523"/>
              <a:gd name="connsiteX2" fmla="*/ 12192000 w 12192000"/>
              <a:gd name="connsiteY2" fmla="*/ 3436523 h 3436523"/>
              <a:gd name="connsiteX3" fmla="*/ 0 w 12192000"/>
              <a:gd name="connsiteY3" fmla="*/ 3436523 h 3436523"/>
              <a:gd name="connsiteX4" fmla="*/ 0 w 12192000"/>
              <a:gd name="connsiteY4" fmla="*/ 0 h 3436523"/>
              <a:gd name="connsiteX0-1" fmla="*/ 0 w 12192000"/>
              <a:gd name="connsiteY0-2" fmla="*/ 0 h 3436523"/>
              <a:gd name="connsiteX1-3" fmla="*/ 12192000 w 12192000"/>
              <a:gd name="connsiteY1-4" fmla="*/ 0 h 3436523"/>
              <a:gd name="connsiteX2-5" fmla="*/ 12192000 w 12192000"/>
              <a:gd name="connsiteY2-6" fmla="*/ 3436523 h 3436523"/>
              <a:gd name="connsiteX3-7" fmla="*/ 5052447 w 12192000"/>
              <a:gd name="connsiteY3-8" fmla="*/ 3414688 h 3436523"/>
              <a:gd name="connsiteX4-9" fmla="*/ 0 w 12192000"/>
              <a:gd name="connsiteY4-10" fmla="*/ 3436523 h 3436523"/>
              <a:gd name="connsiteX5" fmla="*/ 0 w 12192000"/>
              <a:gd name="connsiteY5" fmla="*/ 0 h 3436523"/>
              <a:gd name="connsiteX0-11" fmla="*/ 0 w 12192000"/>
              <a:gd name="connsiteY0-12" fmla="*/ 0 h 3436523"/>
              <a:gd name="connsiteX1-13" fmla="*/ 12192000 w 12192000"/>
              <a:gd name="connsiteY1-14" fmla="*/ 0 h 3436523"/>
              <a:gd name="connsiteX2-15" fmla="*/ 12192000 w 12192000"/>
              <a:gd name="connsiteY2-16" fmla="*/ 3436523 h 3436523"/>
              <a:gd name="connsiteX3-17" fmla="*/ 3192651 w 12192000"/>
              <a:gd name="connsiteY3-18" fmla="*/ 3151217 h 3436523"/>
              <a:gd name="connsiteX4-19" fmla="*/ 5052447 w 12192000"/>
              <a:gd name="connsiteY4-20" fmla="*/ 3414688 h 3436523"/>
              <a:gd name="connsiteX5-21" fmla="*/ 0 w 12192000"/>
              <a:gd name="connsiteY5-22" fmla="*/ 3436523 h 3436523"/>
              <a:gd name="connsiteX6" fmla="*/ 0 w 12192000"/>
              <a:gd name="connsiteY6" fmla="*/ 0 h 3436523"/>
              <a:gd name="connsiteX0-23" fmla="*/ 0 w 12192000"/>
              <a:gd name="connsiteY0-24" fmla="*/ 0 h 3786656"/>
              <a:gd name="connsiteX1-25" fmla="*/ 12192000 w 12192000"/>
              <a:gd name="connsiteY1-26" fmla="*/ 0 h 3786656"/>
              <a:gd name="connsiteX2-27" fmla="*/ 12192000 w 12192000"/>
              <a:gd name="connsiteY2-28" fmla="*/ 3436523 h 3786656"/>
              <a:gd name="connsiteX3-29" fmla="*/ 6664271 w 12192000"/>
              <a:gd name="connsiteY3-30" fmla="*/ 3786647 h 3786656"/>
              <a:gd name="connsiteX4-31" fmla="*/ 5052447 w 12192000"/>
              <a:gd name="connsiteY4-32" fmla="*/ 3414688 h 3786656"/>
              <a:gd name="connsiteX5-33" fmla="*/ 0 w 12192000"/>
              <a:gd name="connsiteY5-34" fmla="*/ 3436523 h 3786656"/>
              <a:gd name="connsiteX6-35" fmla="*/ 0 w 12192000"/>
              <a:gd name="connsiteY6-36" fmla="*/ 0 h 3786656"/>
              <a:gd name="connsiteX0-37" fmla="*/ 0 w 12192000"/>
              <a:gd name="connsiteY0-38" fmla="*/ 0 h 3786656"/>
              <a:gd name="connsiteX1-39" fmla="*/ 12192000 w 12192000"/>
              <a:gd name="connsiteY1-40" fmla="*/ 0 h 3786656"/>
              <a:gd name="connsiteX2-41" fmla="*/ 12192000 w 12192000"/>
              <a:gd name="connsiteY2-42" fmla="*/ 3436523 h 3786656"/>
              <a:gd name="connsiteX3-43" fmla="*/ 6664271 w 12192000"/>
              <a:gd name="connsiteY3-44" fmla="*/ 3786647 h 3786656"/>
              <a:gd name="connsiteX4-45" fmla="*/ 3766088 w 12192000"/>
              <a:gd name="connsiteY4-46" fmla="*/ 3197712 h 3786656"/>
              <a:gd name="connsiteX5-47" fmla="*/ 0 w 12192000"/>
              <a:gd name="connsiteY5-48" fmla="*/ 3436523 h 3786656"/>
              <a:gd name="connsiteX6-49" fmla="*/ 0 w 12192000"/>
              <a:gd name="connsiteY6-50" fmla="*/ 0 h 3786656"/>
              <a:gd name="connsiteX0-51" fmla="*/ 0 w 12192000"/>
              <a:gd name="connsiteY0-52" fmla="*/ 0 h 3786656"/>
              <a:gd name="connsiteX1-53" fmla="*/ 12192000 w 12192000"/>
              <a:gd name="connsiteY1-54" fmla="*/ 0 h 3786656"/>
              <a:gd name="connsiteX2-55" fmla="*/ 12192000 w 12192000"/>
              <a:gd name="connsiteY2-56" fmla="*/ 3436523 h 3786656"/>
              <a:gd name="connsiteX3-57" fmla="*/ 6664271 w 12192000"/>
              <a:gd name="connsiteY3-58" fmla="*/ 3786647 h 3786656"/>
              <a:gd name="connsiteX4-59" fmla="*/ 3766088 w 12192000"/>
              <a:gd name="connsiteY4-60" fmla="*/ 3197712 h 3786656"/>
              <a:gd name="connsiteX5-61" fmla="*/ 0 w 12192000"/>
              <a:gd name="connsiteY5-62" fmla="*/ 3436523 h 3786656"/>
              <a:gd name="connsiteX6-63" fmla="*/ 0 w 12192000"/>
              <a:gd name="connsiteY6-64" fmla="*/ 0 h 3786656"/>
              <a:gd name="connsiteX0-65" fmla="*/ 0 w 12192000"/>
              <a:gd name="connsiteY0-66" fmla="*/ 0 h 3786656"/>
              <a:gd name="connsiteX1-67" fmla="*/ 12192000 w 12192000"/>
              <a:gd name="connsiteY1-68" fmla="*/ 0 h 3786656"/>
              <a:gd name="connsiteX2-69" fmla="*/ 12192000 w 12192000"/>
              <a:gd name="connsiteY2-70" fmla="*/ 3436523 h 3786656"/>
              <a:gd name="connsiteX3-71" fmla="*/ 6664271 w 12192000"/>
              <a:gd name="connsiteY3-72" fmla="*/ 3786647 h 3786656"/>
              <a:gd name="connsiteX4-73" fmla="*/ 3766088 w 12192000"/>
              <a:gd name="connsiteY4-74" fmla="*/ 3197712 h 3786656"/>
              <a:gd name="connsiteX5-75" fmla="*/ 0 w 12192000"/>
              <a:gd name="connsiteY5-76" fmla="*/ 3436523 h 3786656"/>
              <a:gd name="connsiteX6-77" fmla="*/ 0 w 12192000"/>
              <a:gd name="connsiteY6-78" fmla="*/ 0 h 3786656"/>
              <a:gd name="connsiteX0-79" fmla="*/ 0 w 12207498"/>
              <a:gd name="connsiteY0-80" fmla="*/ 0 h 3786651"/>
              <a:gd name="connsiteX1-81" fmla="*/ 12192000 w 12207498"/>
              <a:gd name="connsiteY1-82" fmla="*/ 0 h 3786651"/>
              <a:gd name="connsiteX2-83" fmla="*/ 12207498 w 12207498"/>
              <a:gd name="connsiteY2-84" fmla="*/ 3095561 h 3786651"/>
              <a:gd name="connsiteX3-85" fmla="*/ 6664271 w 12207498"/>
              <a:gd name="connsiteY3-86" fmla="*/ 3786647 h 3786651"/>
              <a:gd name="connsiteX4-87" fmla="*/ 3766088 w 12207498"/>
              <a:gd name="connsiteY4-88" fmla="*/ 3197712 h 3786651"/>
              <a:gd name="connsiteX5-89" fmla="*/ 0 w 12207498"/>
              <a:gd name="connsiteY5-90" fmla="*/ 3436523 h 3786651"/>
              <a:gd name="connsiteX6-91" fmla="*/ 0 w 12207498"/>
              <a:gd name="connsiteY6-92" fmla="*/ 0 h 3786651"/>
              <a:gd name="connsiteX0-93" fmla="*/ 0 w 12218008"/>
              <a:gd name="connsiteY0-94" fmla="*/ 0 h 3786652"/>
              <a:gd name="connsiteX1-95" fmla="*/ 12192000 w 12218008"/>
              <a:gd name="connsiteY1-96" fmla="*/ 0 h 3786652"/>
              <a:gd name="connsiteX2-97" fmla="*/ 12218008 w 12218008"/>
              <a:gd name="connsiteY2-98" fmla="*/ 3169134 h 3786652"/>
              <a:gd name="connsiteX3-99" fmla="*/ 6664271 w 12218008"/>
              <a:gd name="connsiteY3-100" fmla="*/ 3786647 h 3786652"/>
              <a:gd name="connsiteX4-101" fmla="*/ 3766088 w 12218008"/>
              <a:gd name="connsiteY4-102" fmla="*/ 3197712 h 3786652"/>
              <a:gd name="connsiteX5-103" fmla="*/ 0 w 12218008"/>
              <a:gd name="connsiteY5-104" fmla="*/ 3436523 h 3786652"/>
              <a:gd name="connsiteX6-105" fmla="*/ 0 w 12218008"/>
              <a:gd name="connsiteY6-106" fmla="*/ 0 h 37866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Lst>
            <a:rect l="l" t="t" r="r" b="b"/>
            <a:pathLst>
              <a:path w="12218008" h="3786652">
                <a:moveTo>
                  <a:pt x="0" y="0"/>
                </a:moveTo>
                <a:lnTo>
                  <a:pt x="12192000" y="0"/>
                </a:lnTo>
                <a:lnTo>
                  <a:pt x="12218008" y="3169134"/>
                </a:lnTo>
                <a:cubicBezTo>
                  <a:pt x="9869154" y="3167022"/>
                  <a:pt x="9013125" y="3788759"/>
                  <a:pt x="6664271" y="3786647"/>
                </a:cubicBezTo>
                <a:lnTo>
                  <a:pt x="3766088" y="3197712"/>
                </a:lnTo>
                <a:cubicBezTo>
                  <a:pt x="2510725" y="3277316"/>
                  <a:pt x="1177872" y="3093448"/>
                  <a:pt x="0" y="3436523"/>
                </a:cubicBezTo>
                <a:lnTo>
                  <a:pt x="0" y="0"/>
                </a:lnTo>
                <a:close/>
              </a:path>
            </a:pathLst>
          </a:custGeom>
          <a:blipFill dpi="0" rotWithShape="1">
            <a:blip r:embed="rId3"/>
            <a:tile tx="0" ty="0" sx="100000" sy="100000" flip="none" algn="b"/>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17" name="组合 16"/>
          <p:cNvGrpSpPr/>
          <p:nvPr/>
        </p:nvGrpSpPr>
        <p:grpSpPr>
          <a:xfrm>
            <a:off x="-11151" y="2526223"/>
            <a:ext cx="12229159" cy="1544453"/>
            <a:chOff x="-11151" y="2535878"/>
            <a:chExt cx="12203151" cy="1333321"/>
          </a:xfrm>
          <a:effectLst>
            <a:outerShdw blurRad="190500" dist="63500" dir="2700000" algn="tl" rotWithShape="0">
              <a:prstClr val="black">
                <a:alpha val="25000"/>
              </a:prstClr>
            </a:outerShdw>
          </a:effectLst>
        </p:grpSpPr>
        <p:sp>
          <p:nvSpPr>
            <p:cNvPr id="18" name="矩形 2"/>
            <p:cNvSpPr/>
            <p:nvPr/>
          </p:nvSpPr>
          <p:spPr>
            <a:xfrm>
              <a:off x="-11151" y="2798232"/>
              <a:ext cx="6402285" cy="718734"/>
            </a:xfrm>
            <a:custGeom>
              <a:avLst/>
              <a:gdLst>
                <a:gd name="connsiteX0" fmla="*/ 0 w 6391134"/>
                <a:gd name="connsiteY0" fmla="*/ 0 h 931991"/>
                <a:gd name="connsiteX1" fmla="*/ 6391134 w 6391134"/>
                <a:gd name="connsiteY1" fmla="*/ 0 h 931991"/>
                <a:gd name="connsiteX2" fmla="*/ 6391134 w 6391134"/>
                <a:gd name="connsiteY2" fmla="*/ 931991 h 931991"/>
                <a:gd name="connsiteX3" fmla="*/ 0 w 6391134"/>
                <a:gd name="connsiteY3" fmla="*/ 931991 h 931991"/>
                <a:gd name="connsiteX4" fmla="*/ 0 w 6391134"/>
                <a:gd name="connsiteY4" fmla="*/ 0 h 931991"/>
                <a:gd name="connsiteX0-1" fmla="*/ 0 w 6391134"/>
                <a:gd name="connsiteY0-2" fmla="*/ 0 h 931991"/>
                <a:gd name="connsiteX1-3" fmla="*/ 6391134 w 6391134"/>
                <a:gd name="connsiteY1-4" fmla="*/ 524107 h 931991"/>
                <a:gd name="connsiteX2-5" fmla="*/ 6391134 w 6391134"/>
                <a:gd name="connsiteY2-6" fmla="*/ 931991 h 931991"/>
                <a:gd name="connsiteX3-7" fmla="*/ 0 w 6391134"/>
                <a:gd name="connsiteY3-8" fmla="*/ 931991 h 931991"/>
                <a:gd name="connsiteX4-9" fmla="*/ 0 w 6391134"/>
                <a:gd name="connsiteY4-10" fmla="*/ 0 h 931991"/>
                <a:gd name="connsiteX0-11" fmla="*/ 11151 w 6402285"/>
                <a:gd name="connsiteY0-12" fmla="*/ 0 h 931991"/>
                <a:gd name="connsiteX1-13" fmla="*/ 6402285 w 6402285"/>
                <a:gd name="connsiteY1-14" fmla="*/ 524107 h 931991"/>
                <a:gd name="connsiteX2-15" fmla="*/ 6402285 w 6402285"/>
                <a:gd name="connsiteY2-16" fmla="*/ 931991 h 931991"/>
                <a:gd name="connsiteX3-17" fmla="*/ 0 w 6402285"/>
                <a:gd name="connsiteY3-18" fmla="*/ 363279 h 931991"/>
                <a:gd name="connsiteX4-19" fmla="*/ 11151 w 6402285"/>
                <a:gd name="connsiteY4-20" fmla="*/ 0 h 931991"/>
                <a:gd name="connsiteX0-21" fmla="*/ 11151 w 6402285"/>
                <a:gd name="connsiteY0-22" fmla="*/ 0 h 931991"/>
                <a:gd name="connsiteX1-23" fmla="*/ 6402285 w 6402285"/>
                <a:gd name="connsiteY1-24" fmla="*/ 524107 h 931991"/>
                <a:gd name="connsiteX2-25" fmla="*/ 6402285 w 6402285"/>
                <a:gd name="connsiteY2-26" fmla="*/ 931991 h 931991"/>
                <a:gd name="connsiteX3-27" fmla="*/ 0 w 6402285"/>
                <a:gd name="connsiteY3-28" fmla="*/ 363279 h 931991"/>
                <a:gd name="connsiteX4-29" fmla="*/ 11151 w 6402285"/>
                <a:gd name="connsiteY4-30" fmla="*/ 0 h 931991"/>
                <a:gd name="connsiteX0-31" fmla="*/ 11151 w 6402285"/>
                <a:gd name="connsiteY0-32" fmla="*/ 191938 h 1123929"/>
                <a:gd name="connsiteX1-33" fmla="*/ 6402285 w 6402285"/>
                <a:gd name="connsiteY1-34" fmla="*/ 716045 h 1123929"/>
                <a:gd name="connsiteX2-35" fmla="*/ 6402285 w 6402285"/>
                <a:gd name="connsiteY2-36" fmla="*/ 1123929 h 1123929"/>
                <a:gd name="connsiteX3-37" fmla="*/ 0 w 6402285"/>
                <a:gd name="connsiteY3-38" fmla="*/ 555217 h 1123929"/>
                <a:gd name="connsiteX4-39" fmla="*/ 11151 w 6402285"/>
                <a:gd name="connsiteY4-40" fmla="*/ 191938 h 1123929"/>
                <a:gd name="connsiteX0-41" fmla="*/ 11151 w 6402285"/>
                <a:gd name="connsiteY0-42" fmla="*/ 191938 h 733636"/>
                <a:gd name="connsiteX1-43" fmla="*/ 6402285 w 6402285"/>
                <a:gd name="connsiteY1-44" fmla="*/ 716045 h 733636"/>
                <a:gd name="connsiteX2-45" fmla="*/ 5153348 w 6402285"/>
                <a:gd name="connsiteY2-46" fmla="*/ 733636 h 733636"/>
                <a:gd name="connsiteX3-47" fmla="*/ 0 w 6402285"/>
                <a:gd name="connsiteY3-48" fmla="*/ 555217 h 733636"/>
                <a:gd name="connsiteX4-49" fmla="*/ 11151 w 6402285"/>
                <a:gd name="connsiteY4-50" fmla="*/ 191938 h 733636"/>
                <a:gd name="connsiteX0-51" fmla="*/ 11151 w 6402285"/>
                <a:gd name="connsiteY0-52" fmla="*/ 191938 h 762784"/>
                <a:gd name="connsiteX1-53" fmla="*/ 6402285 w 6402285"/>
                <a:gd name="connsiteY1-54" fmla="*/ 716045 h 762784"/>
                <a:gd name="connsiteX2-55" fmla="*/ 5153348 w 6402285"/>
                <a:gd name="connsiteY2-56" fmla="*/ 733636 h 762784"/>
                <a:gd name="connsiteX3-57" fmla="*/ 0 w 6402285"/>
                <a:gd name="connsiteY3-58" fmla="*/ 555217 h 762784"/>
                <a:gd name="connsiteX4-59" fmla="*/ 11151 w 6402285"/>
                <a:gd name="connsiteY4-60" fmla="*/ 191938 h 762784"/>
                <a:gd name="connsiteX0-61" fmla="*/ 11151 w 6402285"/>
                <a:gd name="connsiteY0-62" fmla="*/ 191938 h 762784"/>
                <a:gd name="connsiteX1-63" fmla="*/ 6402285 w 6402285"/>
                <a:gd name="connsiteY1-64" fmla="*/ 716045 h 762784"/>
                <a:gd name="connsiteX2-65" fmla="*/ 5153348 w 6402285"/>
                <a:gd name="connsiteY2-66" fmla="*/ 733636 h 762784"/>
                <a:gd name="connsiteX3-67" fmla="*/ 0 w 6402285"/>
                <a:gd name="connsiteY3-68" fmla="*/ 555217 h 762784"/>
                <a:gd name="connsiteX4-69" fmla="*/ 11151 w 6402285"/>
                <a:gd name="connsiteY4-70" fmla="*/ 191938 h 762784"/>
                <a:gd name="connsiteX0-71" fmla="*/ 11151 w 6402285"/>
                <a:gd name="connsiteY0-72" fmla="*/ 191938 h 762784"/>
                <a:gd name="connsiteX1-73" fmla="*/ 6402285 w 6402285"/>
                <a:gd name="connsiteY1-74" fmla="*/ 716045 h 762784"/>
                <a:gd name="connsiteX2-75" fmla="*/ 5153348 w 6402285"/>
                <a:gd name="connsiteY2-76" fmla="*/ 733636 h 762784"/>
                <a:gd name="connsiteX3-77" fmla="*/ 0 w 6402285"/>
                <a:gd name="connsiteY3-78" fmla="*/ 555217 h 762784"/>
                <a:gd name="connsiteX4-79" fmla="*/ 11151 w 6402285"/>
                <a:gd name="connsiteY4-80" fmla="*/ 191938 h 762784"/>
                <a:gd name="connsiteX0-81" fmla="*/ 11151 w 6402285"/>
                <a:gd name="connsiteY0-82" fmla="*/ 191938 h 716808"/>
                <a:gd name="connsiteX1-83" fmla="*/ 6402285 w 6402285"/>
                <a:gd name="connsiteY1-84" fmla="*/ 716045 h 716808"/>
                <a:gd name="connsiteX2-85" fmla="*/ 4640392 w 6402285"/>
                <a:gd name="connsiteY2-86" fmla="*/ 622124 h 716808"/>
                <a:gd name="connsiteX3-87" fmla="*/ 0 w 6402285"/>
                <a:gd name="connsiteY3-88" fmla="*/ 555217 h 716808"/>
                <a:gd name="connsiteX4-89" fmla="*/ 11151 w 6402285"/>
                <a:gd name="connsiteY4-90" fmla="*/ 191938 h 716808"/>
                <a:gd name="connsiteX0-91" fmla="*/ 11151 w 6402285"/>
                <a:gd name="connsiteY0-92" fmla="*/ 191938 h 720424"/>
                <a:gd name="connsiteX1-93" fmla="*/ 6402285 w 6402285"/>
                <a:gd name="connsiteY1-94" fmla="*/ 716045 h 720424"/>
                <a:gd name="connsiteX2-95" fmla="*/ 4640392 w 6402285"/>
                <a:gd name="connsiteY2-96" fmla="*/ 622124 h 720424"/>
                <a:gd name="connsiteX3-97" fmla="*/ 0 w 6402285"/>
                <a:gd name="connsiteY3-98" fmla="*/ 555217 h 720424"/>
                <a:gd name="connsiteX4-99" fmla="*/ 11151 w 6402285"/>
                <a:gd name="connsiteY4-100" fmla="*/ 191938 h 720424"/>
                <a:gd name="connsiteX0-101" fmla="*/ 11151 w 6402285"/>
                <a:gd name="connsiteY0-102" fmla="*/ 191938 h 720424"/>
                <a:gd name="connsiteX1-103" fmla="*/ 6402285 w 6402285"/>
                <a:gd name="connsiteY1-104" fmla="*/ 716045 h 720424"/>
                <a:gd name="connsiteX2-105" fmla="*/ 4640392 w 6402285"/>
                <a:gd name="connsiteY2-106" fmla="*/ 622124 h 720424"/>
                <a:gd name="connsiteX3-107" fmla="*/ 0 w 6402285"/>
                <a:gd name="connsiteY3-108" fmla="*/ 555217 h 720424"/>
                <a:gd name="connsiteX4-109" fmla="*/ 11151 w 6402285"/>
                <a:gd name="connsiteY4-110" fmla="*/ 191938 h 720424"/>
                <a:gd name="connsiteX0-111" fmla="*/ 11151 w 6402285"/>
                <a:gd name="connsiteY0-112" fmla="*/ 191938 h 720424"/>
                <a:gd name="connsiteX1-113" fmla="*/ 6402285 w 6402285"/>
                <a:gd name="connsiteY1-114" fmla="*/ 716045 h 720424"/>
                <a:gd name="connsiteX2-115" fmla="*/ 4640392 w 6402285"/>
                <a:gd name="connsiteY2-116" fmla="*/ 622124 h 720424"/>
                <a:gd name="connsiteX3-117" fmla="*/ 0 w 6402285"/>
                <a:gd name="connsiteY3-118" fmla="*/ 555217 h 720424"/>
                <a:gd name="connsiteX4-119" fmla="*/ 11151 w 6402285"/>
                <a:gd name="connsiteY4-120" fmla="*/ 191938 h 720424"/>
                <a:gd name="connsiteX0-121" fmla="*/ 11151 w 6402285"/>
                <a:gd name="connsiteY0-122" fmla="*/ 191938 h 720424"/>
                <a:gd name="connsiteX1-123" fmla="*/ 6402285 w 6402285"/>
                <a:gd name="connsiteY1-124" fmla="*/ 716045 h 720424"/>
                <a:gd name="connsiteX2-125" fmla="*/ 4640392 w 6402285"/>
                <a:gd name="connsiteY2-126" fmla="*/ 622124 h 720424"/>
                <a:gd name="connsiteX3-127" fmla="*/ 0 w 6402285"/>
                <a:gd name="connsiteY3-128" fmla="*/ 555217 h 720424"/>
                <a:gd name="connsiteX4-129" fmla="*/ 11151 w 6402285"/>
                <a:gd name="connsiteY4-130" fmla="*/ 191938 h 720424"/>
                <a:gd name="connsiteX0-131" fmla="*/ 11151 w 6402285"/>
                <a:gd name="connsiteY0-132" fmla="*/ 191938 h 718734"/>
                <a:gd name="connsiteX1-133" fmla="*/ 6402285 w 6402285"/>
                <a:gd name="connsiteY1-134" fmla="*/ 716045 h 718734"/>
                <a:gd name="connsiteX2-135" fmla="*/ 4640392 w 6402285"/>
                <a:gd name="connsiteY2-136" fmla="*/ 622124 h 718734"/>
                <a:gd name="connsiteX3-137" fmla="*/ 0 w 6402285"/>
                <a:gd name="connsiteY3-138" fmla="*/ 555217 h 718734"/>
                <a:gd name="connsiteX4-139" fmla="*/ 11151 w 6402285"/>
                <a:gd name="connsiteY4-140" fmla="*/ 191938 h 718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02285" h="718734">
                  <a:moveTo>
                    <a:pt x="11151" y="191938"/>
                  </a:moveTo>
                  <a:cubicBezTo>
                    <a:pt x="981802" y="-101711"/>
                    <a:pt x="3669741" y="-150033"/>
                    <a:pt x="6402285" y="716045"/>
                  </a:cubicBezTo>
                  <a:cubicBezTo>
                    <a:pt x="5985973" y="721909"/>
                    <a:pt x="5513904" y="727773"/>
                    <a:pt x="4640392" y="622124"/>
                  </a:cubicBezTo>
                  <a:cubicBezTo>
                    <a:pt x="1484102" y="116602"/>
                    <a:pt x="156612" y="525480"/>
                    <a:pt x="0" y="555217"/>
                  </a:cubicBezTo>
                  <a:lnTo>
                    <a:pt x="11151" y="191938"/>
                  </a:lnTo>
                  <a:close/>
                </a:path>
              </a:pathLst>
            </a:custGeom>
            <a:solidFill>
              <a:srgbClr val="0092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19" name="矩形 3"/>
            <p:cNvSpPr/>
            <p:nvPr/>
          </p:nvSpPr>
          <p:spPr>
            <a:xfrm>
              <a:off x="4973444" y="2535878"/>
              <a:ext cx="7218556" cy="1333321"/>
            </a:xfrm>
            <a:custGeom>
              <a:avLst/>
              <a:gdLst>
                <a:gd name="connsiteX0" fmla="*/ 0 w 6984380"/>
                <a:gd name="connsiteY0" fmla="*/ 0 h 544932"/>
                <a:gd name="connsiteX1" fmla="*/ 6984380 w 6984380"/>
                <a:gd name="connsiteY1" fmla="*/ 0 h 544932"/>
                <a:gd name="connsiteX2" fmla="*/ 6984380 w 6984380"/>
                <a:gd name="connsiteY2" fmla="*/ 544932 h 544932"/>
                <a:gd name="connsiteX3" fmla="*/ 0 w 6984380"/>
                <a:gd name="connsiteY3" fmla="*/ 544932 h 544932"/>
                <a:gd name="connsiteX4" fmla="*/ 0 w 6984380"/>
                <a:gd name="connsiteY4" fmla="*/ 0 h 544932"/>
                <a:gd name="connsiteX0-1" fmla="*/ 0 w 6984380"/>
                <a:gd name="connsiteY0-2" fmla="*/ 0 h 1280912"/>
                <a:gd name="connsiteX1-3" fmla="*/ 6984380 w 6984380"/>
                <a:gd name="connsiteY1-4" fmla="*/ 0 h 1280912"/>
                <a:gd name="connsiteX2-5" fmla="*/ 6984380 w 6984380"/>
                <a:gd name="connsiteY2-6" fmla="*/ 544932 h 1280912"/>
                <a:gd name="connsiteX3-7" fmla="*/ 3423424 w 6984380"/>
                <a:gd name="connsiteY3-8" fmla="*/ 1280912 h 1280912"/>
                <a:gd name="connsiteX4-9" fmla="*/ 0 w 6984380"/>
                <a:gd name="connsiteY4-10" fmla="*/ 0 h 1280912"/>
                <a:gd name="connsiteX0-11" fmla="*/ 0 w 7218556"/>
                <a:gd name="connsiteY0-12" fmla="*/ 869795 h 1280912"/>
                <a:gd name="connsiteX1-13" fmla="*/ 7218556 w 7218556"/>
                <a:gd name="connsiteY1-14" fmla="*/ 0 h 1280912"/>
                <a:gd name="connsiteX2-15" fmla="*/ 7218556 w 7218556"/>
                <a:gd name="connsiteY2-16" fmla="*/ 544932 h 1280912"/>
                <a:gd name="connsiteX3-17" fmla="*/ 3657600 w 7218556"/>
                <a:gd name="connsiteY3-18" fmla="*/ 1280912 h 1280912"/>
                <a:gd name="connsiteX4-19" fmla="*/ 0 w 7218556"/>
                <a:gd name="connsiteY4-20" fmla="*/ 869795 h 1280912"/>
                <a:gd name="connsiteX0-21" fmla="*/ 0 w 7218556"/>
                <a:gd name="connsiteY0-22" fmla="*/ 869795 h 1280912"/>
                <a:gd name="connsiteX1-23" fmla="*/ 7218556 w 7218556"/>
                <a:gd name="connsiteY1-24" fmla="*/ 0 h 1280912"/>
                <a:gd name="connsiteX2-25" fmla="*/ 7218556 w 7218556"/>
                <a:gd name="connsiteY2-26" fmla="*/ 544932 h 1280912"/>
                <a:gd name="connsiteX3-27" fmla="*/ 3657600 w 7218556"/>
                <a:gd name="connsiteY3-28" fmla="*/ 1280912 h 1280912"/>
                <a:gd name="connsiteX4-29" fmla="*/ 0 w 7218556"/>
                <a:gd name="connsiteY4-30" fmla="*/ 869795 h 1280912"/>
                <a:gd name="connsiteX0-31" fmla="*/ 0 w 7218556"/>
                <a:gd name="connsiteY0-32" fmla="*/ 913485 h 1324602"/>
                <a:gd name="connsiteX1-33" fmla="*/ 7218556 w 7218556"/>
                <a:gd name="connsiteY1-34" fmla="*/ 43690 h 1324602"/>
                <a:gd name="connsiteX2-35" fmla="*/ 7218556 w 7218556"/>
                <a:gd name="connsiteY2-36" fmla="*/ 588622 h 1324602"/>
                <a:gd name="connsiteX3-37" fmla="*/ 3657600 w 7218556"/>
                <a:gd name="connsiteY3-38" fmla="*/ 1324602 h 1324602"/>
                <a:gd name="connsiteX4-39" fmla="*/ 0 w 7218556"/>
                <a:gd name="connsiteY4-40" fmla="*/ 913485 h 1324602"/>
                <a:gd name="connsiteX0-41" fmla="*/ 0 w 7218556"/>
                <a:gd name="connsiteY0-42" fmla="*/ 914730 h 1325847"/>
                <a:gd name="connsiteX1-43" fmla="*/ 7218556 w 7218556"/>
                <a:gd name="connsiteY1-44" fmla="*/ 44935 h 1325847"/>
                <a:gd name="connsiteX2-45" fmla="*/ 7218556 w 7218556"/>
                <a:gd name="connsiteY2-46" fmla="*/ 589867 h 1325847"/>
                <a:gd name="connsiteX3-47" fmla="*/ 3657600 w 7218556"/>
                <a:gd name="connsiteY3-48" fmla="*/ 1325847 h 1325847"/>
                <a:gd name="connsiteX4-49" fmla="*/ 0 w 7218556"/>
                <a:gd name="connsiteY4-50" fmla="*/ 914730 h 1325847"/>
                <a:gd name="connsiteX0-51" fmla="*/ 0 w 7218556"/>
                <a:gd name="connsiteY0-52" fmla="*/ 914730 h 1325847"/>
                <a:gd name="connsiteX1-53" fmla="*/ 7218556 w 7218556"/>
                <a:gd name="connsiteY1-54" fmla="*/ 44935 h 1325847"/>
                <a:gd name="connsiteX2-55" fmla="*/ 7218556 w 7218556"/>
                <a:gd name="connsiteY2-56" fmla="*/ 589867 h 1325847"/>
                <a:gd name="connsiteX3-57" fmla="*/ 3657600 w 7218556"/>
                <a:gd name="connsiteY3-58" fmla="*/ 1325847 h 1325847"/>
                <a:gd name="connsiteX4-59" fmla="*/ 0 w 7218556"/>
                <a:gd name="connsiteY4-60" fmla="*/ 914730 h 1325847"/>
                <a:gd name="connsiteX0-61" fmla="*/ 0 w 7218556"/>
                <a:gd name="connsiteY0-62" fmla="*/ 914730 h 1325847"/>
                <a:gd name="connsiteX1-63" fmla="*/ 7218556 w 7218556"/>
                <a:gd name="connsiteY1-64" fmla="*/ 44935 h 1325847"/>
                <a:gd name="connsiteX2-65" fmla="*/ 7218556 w 7218556"/>
                <a:gd name="connsiteY2-66" fmla="*/ 589867 h 1325847"/>
                <a:gd name="connsiteX3-67" fmla="*/ 3657600 w 7218556"/>
                <a:gd name="connsiteY3-68" fmla="*/ 1325847 h 1325847"/>
                <a:gd name="connsiteX4-69" fmla="*/ 0 w 7218556"/>
                <a:gd name="connsiteY4-70" fmla="*/ 914730 h 1325847"/>
                <a:gd name="connsiteX0-71" fmla="*/ 0 w 7218556"/>
                <a:gd name="connsiteY0-72" fmla="*/ 914730 h 1335241"/>
                <a:gd name="connsiteX1-73" fmla="*/ 7218556 w 7218556"/>
                <a:gd name="connsiteY1-74" fmla="*/ 44935 h 1335241"/>
                <a:gd name="connsiteX2-75" fmla="*/ 7218556 w 7218556"/>
                <a:gd name="connsiteY2-76" fmla="*/ 589867 h 1335241"/>
                <a:gd name="connsiteX3-77" fmla="*/ 3657600 w 7218556"/>
                <a:gd name="connsiteY3-78" fmla="*/ 1325847 h 1335241"/>
                <a:gd name="connsiteX4-79" fmla="*/ 0 w 7218556"/>
                <a:gd name="connsiteY4-80" fmla="*/ 914730 h 1335241"/>
                <a:gd name="connsiteX0-81" fmla="*/ 0 w 7218556"/>
                <a:gd name="connsiteY0-82" fmla="*/ 914730 h 1333321"/>
                <a:gd name="connsiteX1-83" fmla="*/ 7218556 w 7218556"/>
                <a:gd name="connsiteY1-84" fmla="*/ 44935 h 1333321"/>
                <a:gd name="connsiteX2-85" fmla="*/ 7218556 w 7218556"/>
                <a:gd name="connsiteY2-86" fmla="*/ 589867 h 1333321"/>
                <a:gd name="connsiteX3-87" fmla="*/ 3657600 w 7218556"/>
                <a:gd name="connsiteY3-88" fmla="*/ 1325847 h 1333321"/>
                <a:gd name="connsiteX4-89" fmla="*/ 0 w 7218556"/>
                <a:gd name="connsiteY4-90" fmla="*/ 914730 h 13333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18555" h="1333321">
                  <a:moveTo>
                    <a:pt x="0" y="914730"/>
                  </a:moveTo>
                  <a:cubicBezTo>
                    <a:pt x="2919142" y="1059696"/>
                    <a:pt x="6451600" y="-256147"/>
                    <a:pt x="7218556" y="44935"/>
                  </a:cubicBezTo>
                  <a:lnTo>
                    <a:pt x="7218556" y="589867"/>
                  </a:lnTo>
                  <a:cubicBezTo>
                    <a:pt x="6625063" y="803352"/>
                    <a:pt x="5311698" y="1407129"/>
                    <a:pt x="3657600" y="1325847"/>
                  </a:cubicBezTo>
                  <a:cubicBezTo>
                    <a:pt x="2003502" y="1244565"/>
                    <a:pt x="1219200" y="1051769"/>
                    <a:pt x="0" y="914730"/>
                  </a:cubicBezTo>
                  <a:close/>
                </a:path>
              </a:pathLst>
            </a:custGeom>
            <a:solidFill>
              <a:srgbClr val="85C2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sp>
        <p:nvSpPr>
          <p:cNvPr id="6" name="PA-文本框 50"/>
          <p:cNvSpPr txBox="1"/>
          <p:nvPr>
            <p:custDataLst>
              <p:tags r:id="rId1"/>
            </p:custDataLst>
          </p:nvPr>
        </p:nvSpPr>
        <p:spPr>
          <a:xfrm>
            <a:off x="3957632" y="5780485"/>
            <a:ext cx="6791528" cy="532390"/>
          </a:xfrm>
          <a:prstGeom prst="rect">
            <a:avLst/>
          </a:prstGeom>
          <a:noFill/>
        </p:spPr>
        <p:txBody>
          <a:bodyPr wrap="square" rtlCol="0">
            <a:spAutoFit/>
          </a:bodyPr>
          <a:lstStyle/>
          <a:p>
            <a:pPr>
              <a:lnSpc>
                <a:spcPct val="150000"/>
              </a:lnSpc>
            </a:pP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Brief introduction to the business plan for atmospheric minimalism ppt </a:t>
            </a:r>
            <a:r>
              <a:rPr lang="en-US" altLang="zh-CN" sz="1000" dirty="0" err="1">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templateBrief</a:t>
            </a: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 introduction to the business plan for atmospheric minimalism ppt template</a:t>
            </a:r>
            <a:endParaRPr lang="zh-CN" altLang="en-US"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7" name="文本框 6"/>
          <p:cNvSpPr txBox="1"/>
          <p:nvPr/>
        </p:nvSpPr>
        <p:spPr>
          <a:xfrm>
            <a:off x="3902236" y="4822433"/>
            <a:ext cx="6041863" cy="1015663"/>
          </a:xfrm>
          <a:prstGeom prst="rect">
            <a:avLst/>
          </a:prstGeom>
          <a:noFill/>
        </p:spPr>
        <p:txBody>
          <a:bodyPr wrap="square" rtlCol="0">
            <a:spAutoFit/>
          </a:bodyPr>
          <a:lstStyle>
            <a:defPPr>
              <a:defRPr lang="zh-CN"/>
            </a:defPPr>
            <a:lvl1pPr indent="0">
              <a:buNone/>
              <a:defRPr sz="6000" b="1" spc="30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监控系统</a:t>
            </a:r>
          </a:p>
        </p:txBody>
      </p:sp>
      <p:sp>
        <p:nvSpPr>
          <p:cNvPr id="8" name="文本框 7"/>
          <p:cNvSpPr txBox="1"/>
          <p:nvPr/>
        </p:nvSpPr>
        <p:spPr>
          <a:xfrm>
            <a:off x="3960898" y="4387272"/>
            <a:ext cx="1586012" cy="400110"/>
          </a:xfrm>
          <a:prstGeom prst="rect">
            <a:avLst/>
          </a:prstGeom>
          <a:noFill/>
        </p:spPr>
        <p:txBody>
          <a:bodyPr wrap="none" rtlCol="0">
            <a:spAutoFit/>
          </a:bodyPr>
          <a:lstStyle/>
          <a:p>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rPr>
              <a:t>PART FOUR</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9" name="文本框 8"/>
          <p:cNvSpPr txBox="1"/>
          <p:nvPr/>
        </p:nvSpPr>
        <p:spPr>
          <a:xfrm>
            <a:off x="2118841" y="4606989"/>
            <a:ext cx="1576072" cy="1446550"/>
          </a:xfrm>
          <a:prstGeom prst="rect">
            <a:avLst/>
          </a:prstGeom>
          <a:noFill/>
        </p:spPr>
        <p:txBody>
          <a:bodyPr wrap="none" rtlCol="0">
            <a:spAutoFit/>
          </a:bodyPr>
          <a:lstStyle>
            <a:defPPr>
              <a:defRPr lang="zh-CN"/>
            </a:defPPr>
            <a:lvl1pPr algn="ctr">
              <a:defRPr sz="8800" b="1">
                <a:ln>
                  <a:solidFill>
                    <a:srgbClr val="0DC8BF"/>
                  </a:solidFill>
                </a:ln>
                <a:no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en-US" altLang="zh-CN" dirty="0"/>
              <a:t>04</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dur="5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16" presetClass="entr" presetSubtype="21" dur="500" fill="hold"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2" presetClass="entr" presetSubtype="8" dur="500" fill="hold" grpId="0" nodeType="withEffect">
                                  <p:stCondLst>
                                    <p:cond delay="50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0-#ppt_w/2"/>
                                          </p:val>
                                        </p:tav>
                                        <p:tav tm="100000">
                                          <p:val>
                                            <p:strVal val="#ppt_x"/>
                                          </p:val>
                                        </p:tav>
                                      </p:tavLst>
                                    </p:anim>
                                    <p:anim calcmode="lin" valueType="num">
                                      <p:cBhvr additive="base">
                                        <p:cTn id="14" dur="500" fill="hold"/>
                                        <p:tgtEl>
                                          <p:spTgt spid="9"/>
                                        </p:tgtEl>
                                        <p:attrNameLst>
                                          <p:attrName>ppt_y</p:attrName>
                                        </p:attrNameLst>
                                      </p:cBhvr>
                                      <p:tavLst>
                                        <p:tav tm="0">
                                          <p:val>
                                            <p:strVal val="#ppt_y"/>
                                          </p:val>
                                        </p:tav>
                                        <p:tav tm="100000">
                                          <p:val>
                                            <p:strVal val="#ppt_y"/>
                                          </p:val>
                                        </p:tav>
                                      </p:tavLst>
                                    </p:anim>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7"/>
                                        </p:tgtEl>
                                        <p:attrNameLst>
                                          <p:attrName>style.visibility</p:attrName>
                                        </p:attrNameLst>
                                      </p:cBhvr>
                                      <p:to>
                                        <p:strVal val="visible"/>
                                      </p:to>
                                    </p:set>
                                    <p:anim calcmode="lin" valueType="num">
                                      <p:cBhvr>
                                        <p:cTn id="17"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7"/>
                                        </p:tgtEl>
                                        <p:attrNameLst>
                                          <p:attrName>ppt_y</p:attrName>
                                        </p:attrNameLst>
                                      </p:cBhvr>
                                      <p:tavLst>
                                        <p:tav tm="0">
                                          <p:val>
                                            <p:strVal val="#ppt_y"/>
                                          </p:val>
                                        </p:tav>
                                        <p:tav tm="100000">
                                          <p:val>
                                            <p:strVal val="#ppt_y"/>
                                          </p:val>
                                        </p:tav>
                                      </p:tavLst>
                                    </p:anim>
                                    <p:anim calcmode="lin" valueType="num">
                                      <p:cBhvr>
                                        <p:cTn id="19"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7"/>
                                        </p:tgtEl>
                                      </p:cBhvr>
                                    </p:animEffect>
                                  </p:childTnLst>
                                </p:cTn>
                              </p:par>
                              <p:par>
                                <p:cTn id="22" presetID="2" presetClass="entr" presetSubtype="1" dur="500" fill="hold" grpId="0" nodeType="withEffect">
                                  <p:stCondLst>
                                    <p:cond delay="100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500" fill="hold"/>
                                        <p:tgtEl>
                                          <p:spTgt spid="8"/>
                                        </p:tgtEl>
                                        <p:attrNameLst>
                                          <p:attrName>ppt_x</p:attrName>
                                        </p:attrNameLst>
                                      </p:cBhvr>
                                      <p:tavLst>
                                        <p:tav tm="0">
                                          <p:val>
                                            <p:strVal val="#ppt_x"/>
                                          </p:val>
                                        </p:tav>
                                        <p:tav tm="100000">
                                          <p:val>
                                            <p:strVal val="#ppt_x"/>
                                          </p:val>
                                        </p:tav>
                                      </p:tavLst>
                                    </p:anim>
                                    <p:anim calcmode="lin" valueType="num">
                                      <p:cBhvr additive="base">
                                        <p:cTn id="25" dur="500" fill="hold"/>
                                        <p:tgtEl>
                                          <p:spTgt spid="8"/>
                                        </p:tgtEl>
                                        <p:attrNameLst>
                                          <p:attrName>ppt_y</p:attrName>
                                        </p:attrNameLst>
                                      </p:cBhvr>
                                      <p:tavLst>
                                        <p:tav tm="0">
                                          <p:val>
                                            <p:strVal val="0-#ppt_h/2"/>
                                          </p:val>
                                        </p:tav>
                                        <p:tav tm="100000">
                                          <p:val>
                                            <p:strVal val="#ppt_y"/>
                                          </p:val>
                                        </p:tav>
                                      </p:tavLst>
                                    </p:anim>
                                  </p:childTnLst>
                                </p:cTn>
                              </p:par>
                              <p:par>
                                <p:cTn id="26" presetID="22" presetClass="entr" presetSubtype="1" dur="500" fill="hold" grpId="0" nodeType="withEffect">
                                  <p:stCondLst>
                                    <p:cond delay="1250"/>
                                  </p:stCondLst>
                                  <p:childTnLst>
                                    <p:set>
                                      <p:cBhvr>
                                        <p:cTn id="27" dur="1" fill="hold">
                                          <p:stCondLst>
                                            <p:cond delay="0"/>
                                          </p:stCondLst>
                                        </p:cTn>
                                        <p:tgtEl>
                                          <p:spTgt spid="6"/>
                                        </p:tgtEl>
                                        <p:attrNameLst>
                                          <p:attrName>style.visibility</p:attrName>
                                        </p:attrNameLst>
                                      </p:cBhvr>
                                      <p:to>
                                        <p:strVal val="visible"/>
                                      </p:to>
                                    </p:set>
                                    <p:animEffect transition="in" filter="wipe(up)">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6" grpId="0"/>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圆角 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5" name="矩形 4"/>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6" name="组合 5"/>
          <p:cNvGrpSpPr/>
          <p:nvPr/>
        </p:nvGrpSpPr>
        <p:grpSpPr>
          <a:xfrm>
            <a:off x="4280806" y="226896"/>
            <a:ext cx="3630388" cy="835002"/>
            <a:chOff x="4571604" y="220193"/>
            <a:chExt cx="3630388" cy="835002"/>
          </a:xfrm>
        </p:grpSpPr>
        <p:sp>
          <p:nvSpPr>
            <p:cNvPr id="7" name="文本框 6"/>
            <p:cNvSpPr txBox="1"/>
            <p:nvPr/>
          </p:nvSpPr>
          <p:spPr>
            <a:xfrm>
              <a:off x="5473726" y="220193"/>
              <a:ext cx="1826142"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监控系统</a:t>
              </a:r>
            </a:p>
          </p:txBody>
        </p:sp>
        <p:sp>
          <p:nvSpPr>
            <p:cNvPr id="8" name="文本框 7"/>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522" name="副标题 6"/>
          <p:cNvSpPr/>
          <p:nvPr/>
        </p:nvSpPr>
        <p:spPr>
          <a:xfrm>
            <a:off x="5195752" y="549275"/>
            <a:ext cx="7713662" cy="4903788"/>
          </a:xfrm>
          <a:prstGeom prst="rect">
            <a:avLst/>
          </a:prstGeom>
          <a:noFill/>
          <a:ln w="9525">
            <a:noFill/>
          </a:ln>
        </p:spPr>
        <p:txBody>
          <a:bodyPr/>
          <a:lstStyle/>
          <a:p>
            <a:pPr marL="514350" indent="-514350" eaLnBrk="0" hangingPunct="0">
              <a:lnSpc>
                <a:spcPct val="120000"/>
              </a:lnSpc>
              <a:spcBef>
                <a:spcPct val="20000"/>
              </a:spcBef>
            </a:pPr>
            <a:endParaRPr lang="en-US" altLang="zh-CN" sz="2400" b="1" dirty="0">
              <a:solidFill>
                <a:srgbClr val="000066"/>
              </a:solidFill>
              <a:latin typeface="微软雅黑" panose="020B0503020204020204" pitchFamily="34" charset="-122"/>
              <a:ea typeface="微软雅黑" panose="020B0503020204020204" pitchFamily="34" charset="-122"/>
            </a:endParaRPr>
          </a:p>
          <a:p>
            <a:pPr marL="514350" indent="-514350" eaLnBrk="0" hangingPunct="0">
              <a:lnSpc>
                <a:spcPct val="120000"/>
              </a:lnSpc>
              <a:spcBef>
                <a:spcPct val="20000"/>
              </a:spcBef>
            </a:pPr>
            <a:r>
              <a:rPr lang="en-US" altLang="zh-CN" sz="2800" b="1" dirty="0">
                <a:solidFill>
                  <a:srgbClr val="000066"/>
                </a:solidFill>
                <a:latin typeface="微软雅黑" panose="020B0503020204020204" pitchFamily="34" charset="-122"/>
                <a:ea typeface="微软雅黑" panose="020B0503020204020204" pitchFamily="34" charset="-122"/>
              </a:rPr>
              <a:t> </a:t>
            </a:r>
          </a:p>
          <a:p>
            <a:pPr marL="514350" indent="-514350" algn="ctr" eaLnBrk="0" hangingPunct="0">
              <a:spcBef>
                <a:spcPct val="20000"/>
              </a:spcBef>
            </a:pPr>
            <a:endParaRPr lang="zh-CN" altLang="en-US" sz="3200" dirty="0">
              <a:latin typeface="微软雅黑" panose="020B0503020204020204" pitchFamily="34" charset="-122"/>
              <a:ea typeface="微软雅黑" panose="020B0503020204020204" pitchFamily="34" charset="-122"/>
            </a:endParaRPr>
          </a:p>
        </p:txBody>
      </p:sp>
      <p:sp>
        <p:nvSpPr>
          <p:cNvPr id="2523"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524"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525"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2528" name="矩形 11"/>
          <p:cNvSpPr/>
          <p:nvPr/>
        </p:nvSpPr>
        <p:spPr>
          <a:xfrm>
            <a:off x="589329" y="2518230"/>
            <a:ext cx="4390159" cy="287367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主要对分布在不同地区风电场的风力发电机组和场内变电站的设备运行情况及生产运行数据进行实时采集和监控，使监控中心能够及时准确地了解各风电场的生产运行状况。</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就可以查看到各风机的详细参数，如电能，风速，风向，气温，风机压力，风机温度和转速等 。还可以查看到历史趋势图，实时趋势图，功率预测，报警信息，升压站运行状况及报表信息。</a:t>
            </a: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还可以对风电场的风电机组进行远程控制，如远程开机，停机，偏航，复位等。 </a:t>
            </a:r>
          </a:p>
        </p:txBody>
      </p:sp>
      <p:grpSp>
        <p:nvGrpSpPr>
          <p:cNvPr id="9" name="组合 8"/>
          <p:cNvGrpSpPr/>
          <p:nvPr/>
        </p:nvGrpSpPr>
        <p:grpSpPr>
          <a:xfrm>
            <a:off x="679251" y="2028774"/>
            <a:ext cx="2740736" cy="438001"/>
            <a:chOff x="1713479" y="1960123"/>
            <a:chExt cx="2740736" cy="438001"/>
          </a:xfrm>
        </p:grpSpPr>
        <p:sp>
          <p:nvSpPr>
            <p:cNvPr id="12" name="矩形 11"/>
            <p:cNvSpPr/>
            <p:nvPr/>
          </p:nvSpPr>
          <p:spPr>
            <a:xfrm>
              <a:off x="1961225" y="2022315"/>
              <a:ext cx="2492990" cy="375809"/>
            </a:xfrm>
            <a:prstGeom prst="rect">
              <a:avLst/>
            </a:prstGeom>
          </p:spPr>
          <p:txBody>
            <a:bodyPr wrap="none">
              <a:spAutoFit/>
            </a:bodyPr>
            <a:lstStyle/>
            <a:p>
              <a:pPr marR="0" lvl="0" indent="0" fontAlgn="auto">
                <a:lnSpc>
                  <a:spcPct val="110000"/>
                </a:lnSpc>
                <a:spcBef>
                  <a:spcPct val="0"/>
                </a:spcBef>
                <a:spcAft>
                  <a:spcPct val="0"/>
                </a:spcAft>
                <a:buClrTx/>
                <a:buSzTx/>
                <a:buFontTx/>
                <a:buNone/>
                <a:defRPr/>
              </a:pPr>
              <a:r>
                <a:rPr lang="zh-CN" altLang="en-US" b="1" dirty="0">
                  <a:gradFill>
                    <a:gsLst>
                      <a:gs pos="0">
                        <a:srgbClr val="0DC8BF"/>
                      </a:gs>
                      <a:gs pos="100000">
                        <a:srgbClr val="1EACBB"/>
                      </a:gs>
                    </a:gsLst>
                    <a:lin ang="3240000" scaled="0"/>
                  </a:gradFill>
                  <a:latin typeface="微软雅黑" panose="020B0503020204020204" pitchFamily="34" charset="-122"/>
                  <a:ea typeface="微软雅黑" panose="020B0503020204020204" pitchFamily="34" charset="-122"/>
                  <a:cs typeface="阿里巴巴普惠体" panose="00020600040101010101" pitchFamily="18" charset="-122"/>
                </a:rPr>
                <a:t>远方监控系统主要功能</a:t>
              </a:r>
              <a:endParaRPr lang="en-US" altLang="zh-CN" b="1" dirty="0">
                <a:gradFill>
                  <a:gsLst>
                    <a:gs pos="0">
                      <a:srgbClr val="0DC8BF"/>
                    </a:gs>
                    <a:gs pos="100000">
                      <a:srgbClr val="1EACBB"/>
                    </a:gs>
                  </a:gsLst>
                  <a:lin ang="3240000" scaled="0"/>
                </a:gradFill>
                <a:latin typeface="微软雅黑" panose="020B0503020204020204" pitchFamily="34" charset="-122"/>
                <a:ea typeface="微软雅黑" panose="020B0503020204020204" pitchFamily="34" charset="-122"/>
                <a:cs typeface="阿里巴巴普惠体" panose="00020600040101010101" pitchFamily="18" charset="-122"/>
                <a:sym typeface="+mn-lt"/>
              </a:endParaRPr>
            </a:p>
          </p:txBody>
        </p:sp>
        <p:cxnSp>
          <p:nvCxnSpPr>
            <p:cNvPr id="13" name="直接连接符 12"/>
            <p:cNvCxnSpPr/>
            <p:nvPr/>
          </p:nvCxnSpPr>
          <p:spPr>
            <a:xfrm flipV="1">
              <a:off x="1713479" y="1960123"/>
              <a:ext cx="345302" cy="345303"/>
            </a:xfrm>
            <a:prstGeom prst="line">
              <a:avLst/>
            </a:prstGeom>
            <a:noFill/>
            <a:ln w="25400" cap="flat" cmpd="sng" algn="ctr">
              <a:solidFill>
                <a:schemeClr val="tx1">
                  <a:lumMod val="95000"/>
                  <a:lumOff val="5000"/>
                </a:schemeClr>
              </a:solidFill>
              <a:prstDash val="solid"/>
              <a:miter lim="800000"/>
            </a:ln>
            <a:effectLst/>
          </p:spPr>
        </p:cxnSp>
      </p:grpSp>
      <p:grpSp>
        <p:nvGrpSpPr>
          <p:cNvPr id="16" name="组合 15"/>
          <p:cNvGrpSpPr/>
          <p:nvPr/>
        </p:nvGrpSpPr>
        <p:grpSpPr>
          <a:xfrm>
            <a:off x="7306541" y="1490924"/>
            <a:ext cx="2708676" cy="448067"/>
            <a:chOff x="1713479" y="1960123"/>
            <a:chExt cx="2708676" cy="448067"/>
          </a:xfrm>
        </p:grpSpPr>
        <p:sp>
          <p:nvSpPr>
            <p:cNvPr id="17" name="矩形 16"/>
            <p:cNvSpPr/>
            <p:nvPr/>
          </p:nvSpPr>
          <p:spPr>
            <a:xfrm>
              <a:off x="1961225" y="2022315"/>
              <a:ext cx="2509020" cy="380297"/>
            </a:xfrm>
            <a:prstGeom prst="rect">
              <a:avLst/>
            </a:prstGeom>
          </p:spPr>
          <p:txBody>
            <a:bodyPr wrap="none">
              <a:spAutoFit/>
            </a:bodyPr>
            <a:lstStyle/>
            <a:p>
              <a:pPr>
                <a:lnSpc>
                  <a:spcPct val="110000"/>
                </a:lnSpc>
              </a:pPr>
              <a:r>
                <a:rPr lang="zh-CN" altLang="en-US" b="1" dirty="0">
                  <a:gradFill>
                    <a:gsLst>
                      <a:gs pos="0">
                        <a:srgbClr val="0DC8BF"/>
                      </a:gs>
                      <a:gs pos="100000">
                        <a:srgbClr val="1EACBB"/>
                      </a:gs>
                    </a:gsLst>
                    <a:lin ang="3240000" scaled="0"/>
                  </a:gradFill>
                  <a:latin typeface="微软雅黑" panose="020B0503020204020204" pitchFamily="34" charset="-122"/>
                  <a:ea typeface="微软雅黑" panose="020B0503020204020204" pitchFamily="34" charset="-122"/>
                  <a:cs typeface="阿里巴巴普惠体" panose="00020600040101010101" pitchFamily="18" charset="-122"/>
                </a:rPr>
                <a:t>中央监控系统主要功能</a:t>
              </a:r>
              <a:endParaRPr lang="en-US" altLang="zh-CN" b="1" dirty="0">
                <a:gradFill>
                  <a:gsLst>
                    <a:gs pos="0">
                      <a:srgbClr val="0DC8BF"/>
                    </a:gs>
                    <a:gs pos="100000">
                      <a:srgbClr val="1EACBB"/>
                    </a:gs>
                  </a:gsLst>
                  <a:lin ang="3240000" scaled="0"/>
                </a:gradFill>
                <a:latin typeface="微软雅黑" panose="020B0503020204020204" pitchFamily="34" charset="-122"/>
                <a:ea typeface="微软雅黑" panose="020B0503020204020204" pitchFamily="34" charset="-122"/>
                <a:cs typeface="阿里巴巴普惠体" panose="00020600040101010101" pitchFamily="18" charset="-122"/>
                <a:sym typeface="+mn-lt"/>
              </a:endParaRPr>
            </a:p>
          </p:txBody>
        </p:sp>
        <p:cxnSp>
          <p:nvCxnSpPr>
            <p:cNvPr id="18" name="直接连接符 17"/>
            <p:cNvCxnSpPr/>
            <p:nvPr/>
          </p:nvCxnSpPr>
          <p:spPr>
            <a:xfrm flipV="1">
              <a:off x="1713479" y="1960123"/>
              <a:ext cx="345302" cy="345303"/>
            </a:xfrm>
            <a:prstGeom prst="line">
              <a:avLst/>
            </a:prstGeom>
            <a:noFill/>
            <a:ln w="25400" cap="flat" cmpd="sng" algn="ctr">
              <a:solidFill>
                <a:schemeClr val="tx1">
                  <a:lumMod val="95000"/>
                  <a:lumOff val="5000"/>
                </a:schemeClr>
              </a:solidFill>
              <a:prstDash val="solid"/>
              <a:miter lim="800000"/>
            </a:ln>
            <a:effectLst/>
          </p:spPr>
        </p:cxnSp>
      </p:grpSp>
      <p:sp>
        <p:nvSpPr>
          <p:cNvPr id="20" name="矩形 13"/>
          <p:cNvSpPr/>
          <p:nvPr/>
        </p:nvSpPr>
        <p:spPr>
          <a:xfrm>
            <a:off x="7306540" y="1938991"/>
            <a:ext cx="4390159" cy="633058"/>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2.1 </a:t>
            </a:r>
            <a:r>
              <a:rPr lang="zh-CN" altLang="en-US" sz="1400" dirty="0">
                <a:solidFill>
                  <a:srgbClr val="686769"/>
                </a:solidFill>
                <a:latin typeface="微软雅黑" panose="020B0503020204020204" pitchFamily="34" charset="-122"/>
                <a:ea typeface="微软雅黑" panose="020B0503020204020204" pitchFamily="34" charset="-122"/>
                <a:cs typeface="+mn-ea"/>
              </a:rPr>
              <a:t>硬件配置</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服务器，交换机，电源，报警音响等。</a:t>
            </a:r>
          </a:p>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2.2 </a:t>
            </a:r>
            <a:r>
              <a:rPr lang="zh-CN" altLang="en-US" sz="1400" dirty="0">
                <a:solidFill>
                  <a:srgbClr val="686769"/>
                </a:solidFill>
                <a:latin typeface="微软雅黑" panose="020B0503020204020204" pitchFamily="34" charset="-122"/>
                <a:ea typeface="微软雅黑" panose="020B0503020204020204" pitchFamily="34" charset="-122"/>
                <a:cs typeface="+mn-ea"/>
              </a:rPr>
              <a:t>监控软件功能</a:t>
            </a:r>
          </a:p>
        </p:txBody>
      </p:sp>
      <p:sp>
        <p:nvSpPr>
          <p:cNvPr id="21" name="Rectangle 3"/>
          <p:cNvSpPr/>
          <p:nvPr/>
        </p:nvSpPr>
        <p:spPr>
          <a:xfrm>
            <a:off x="7306540" y="2683661"/>
            <a:ext cx="4390159" cy="3433825"/>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监视风电机组运行状态</a:t>
            </a:r>
          </a:p>
          <a:p>
            <a:pPr marL="285750" lvl="1"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监视整个风电场的运行状态</a:t>
            </a:r>
          </a:p>
          <a:p>
            <a:pPr marL="285750" lvl="1"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风电机组运行模式：并网、急停、维护等</a:t>
            </a:r>
          </a:p>
          <a:p>
            <a:pPr marL="285750" lvl="1"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风电机组运行参数：有功、无功、转速，温度等</a:t>
            </a:r>
          </a:p>
          <a:p>
            <a:pPr marL="285750" lvl="1"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风电机组报警信息显示</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风电机组控制</a:t>
            </a:r>
          </a:p>
          <a:p>
            <a:pPr marL="285750" lvl="1"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风电机组启停控制</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风电机组维护模式控制趋势图</a:t>
            </a:r>
          </a:p>
          <a:p>
            <a:pPr marL="285750" lvl="1"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全场趋势图</a:t>
            </a:r>
          </a:p>
          <a:p>
            <a:pPr marL="285750" lvl="1"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每台风电机组趋势图，可比较分析</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报警</a:t>
            </a:r>
          </a:p>
          <a:p>
            <a:pPr marL="285750" lvl="1"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报警数据显示，保存</a:t>
            </a:r>
          </a:p>
        </p:txBody>
      </p:sp>
      <p:pic>
        <p:nvPicPr>
          <p:cNvPr id="26" name="图片 25" descr="黑色的风车&#10;&#10;中度可信度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28796" y="990600"/>
            <a:ext cx="3320751" cy="4897006"/>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nodeType="afterGroup">
                            <p:stCondLst>
                              <p:cond delay="500"/>
                            </p:stCondLst>
                            <p:childTnLst>
                              <p:par>
                                <p:cTn id="9" presetID="2" presetClass="entr" presetSubtype="4" dur="50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 presetClass="entr" presetSubtype="4" dur="500" fill="hold" nodeType="after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5" name="矩形 4"/>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6" name="组合 5"/>
          <p:cNvGrpSpPr/>
          <p:nvPr/>
        </p:nvGrpSpPr>
        <p:grpSpPr>
          <a:xfrm>
            <a:off x="4280806" y="226896"/>
            <a:ext cx="3630388" cy="835002"/>
            <a:chOff x="4571604" y="220193"/>
            <a:chExt cx="3630388" cy="835002"/>
          </a:xfrm>
        </p:grpSpPr>
        <p:sp>
          <p:nvSpPr>
            <p:cNvPr id="7" name="文本框 6"/>
            <p:cNvSpPr txBox="1"/>
            <p:nvPr/>
          </p:nvSpPr>
          <p:spPr>
            <a:xfrm>
              <a:off x="5473726" y="220193"/>
              <a:ext cx="1826142"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监控系统</a:t>
              </a:r>
            </a:p>
          </p:txBody>
        </p:sp>
        <p:sp>
          <p:nvSpPr>
            <p:cNvPr id="8" name="文本框 7"/>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692"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693"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694"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2695" name="矩形 10"/>
          <p:cNvSpPr/>
          <p:nvPr/>
        </p:nvSpPr>
        <p:spPr>
          <a:xfrm>
            <a:off x="838201" y="1846797"/>
            <a:ext cx="4694010" cy="3993978"/>
          </a:xfrm>
          <a:prstGeom prst="rect">
            <a:avLst/>
          </a:prstGeom>
          <a:noFill/>
          <a:ln w="12700">
            <a:solidFill>
              <a:srgbClr val="0DC8BF"/>
            </a:solidFill>
          </a:ln>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采用音箱实现语音报警历史数据保存</a:t>
            </a:r>
          </a:p>
          <a:p>
            <a:pPr marL="285750" lvl="1"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保存</a:t>
            </a:r>
            <a:r>
              <a:rPr lang="en-US" altLang="zh-CN" sz="1400" dirty="0">
                <a:solidFill>
                  <a:srgbClr val="686769"/>
                </a:solidFill>
                <a:latin typeface="微软雅黑" panose="020B0503020204020204" pitchFamily="34" charset="-122"/>
                <a:ea typeface="微软雅黑" panose="020B0503020204020204" pitchFamily="34" charset="-122"/>
                <a:cs typeface="+mn-ea"/>
              </a:rPr>
              <a:t>20</a:t>
            </a:r>
            <a:r>
              <a:rPr lang="zh-CN" altLang="en-US" sz="1400" dirty="0">
                <a:solidFill>
                  <a:srgbClr val="686769"/>
                </a:solidFill>
                <a:latin typeface="微软雅黑" panose="020B0503020204020204" pitchFamily="34" charset="-122"/>
                <a:ea typeface="微软雅黑" panose="020B0503020204020204" pitchFamily="34" charset="-122"/>
                <a:cs typeface="+mn-ea"/>
              </a:rPr>
              <a:t>年，实时数据，日报表、周报表、月报表、年报表</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风电场发电量的数据统计</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风电机组可利用率分析</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风电机组功率曲线</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风电机组各种停机故障原因查询功能</a:t>
            </a: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Arial" panose="020B0604020202020204" pitchFamily="34" charset="0"/>
              <a:buChar char="•"/>
            </a:pPr>
            <a:r>
              <a:rPr lang="en-US" altLang="zh-CN" sz="1400" dirty="0">
                <a:solidFill>
                  <a:srgbClr val="686769"/>
                </a:solidFill>
                <a:latin typeface="微软雅黑" panose="020B0503020204020204" pitchFamily="34" charset="-122"/>
                <a:ea typeface="微软雅黑" panose="020B0503020204020204" pitchFamily="34" charset="-122"/>
                <a:cs typeface="+mn-ea"/>
              </a:rPr>
              <a:t>2.2</a:t>
            </a:r>
            <a:r>
              <a:rPr lang="zh-CN" altLang="en-US" sz="1400" dirty="0">
                <a:solidFill>
                  <a:srgbClr val="686769"/>
                </a:solidFill>
                <a:latin typeface="微软雅黑" panose="020B0503020204020204" pitchFamily="34" charset="-122"/>
                <a:ea typeface="微软雅黑" panose="020B0503020204020204" pitchFamily="34" charset="-122"/>
                <a:cs typeface="+mn-ea"/>
              </a:rPr>
              <a:t>风电场升压站电气接线图。可监视到各电气设备</a:t>
            </a:r>
          </a:p>
          <a:p>
            <a:pPr marL="285750" indent="-285750" algn="just">
              <a:lnSpc>
                <a:spcPct val="130000"/>
              </a:lnSpc>
              <a:buFont typeface="Arial" panose="020B0604020202020204" pitchFamily="34" charset="0"/>
              <a:buChar char="•"/>
            </a:pPr>
            <a:r>
              <a:rPr lang="en-US" altLang="zh-CN" sz="1400" dirty="0">
                <a:solidFill>
                  <a:srgbClr val="686769"/>
                </a:solidFill>
                <a:latin typeface="微软雅黑" panose="020B0503020204020204" pitchFamily="34" charset="-122"/>
                <a:ea typeface="微软雅黑" panose="020B0503020204020204" pitchFamily="34" charset="-122"/>
                <a:cs typeface="+mn-ea"/>
              </a:rPr>
              <a:t>2.3</a:t>
            </a:r>
            <a:r>
              <a:rPr lang="zh-CN" altLang="en-US" sz="1400" dirty="0">
                <a:solidFill>
                  <a:srgbClr val="686769"/>
                </a:solidFill>
                <a:latin typeface="微软雅黑" panose="020B0503020204020204" pitchFamily="34" charset="-122"/>
                <a:ea typeface="微软雅黑" panose="020B0503020204020204" pitchFamily="34" charset="-122"/>
                <a:cs typeface="+mn-ea"/>
              </a:rPr>
              <a:t>工作票系统</a:t>
            </a:r>
          </a:p>
          <a:p>
            <a:pPr marL="285750" indent="-285750" algn="just">
              <a:lnSpc>
                <a:spcPct val="130000"/>
              </a:lnSpc>
              <a:buFont typeface="Arial" panose="020B0604020202020204" pitchFamily="34" charset="0"/>
              <a:buChar char="•"/>
            </a:pPr>
            <a:r>
              <a:rPr lang="en-US" altLang="zh-CN" sz="1400" dirty="0">
                <a:solidFill>
                  <a:srgbClr val="686769"/>
                </a:solidFill>
                <a:latin typeface="微软雅黑" panose="020B0503020204020204" pitchFamily="34" charset="-122"/>
                <a:ea typeface="微软雅黑" panose="020B0503020204020204" pitchFamily="34" charset="-122"/>
                <a:cs typeface="+mn-ea"/>
              </a:rPr>
              <a:t>2.4</a:t>
            </a:r>
            <a:r>
              <a:rPr lang="zh-CN" altLang="en-US" sz="1400" dirty="0">
                <a:solidFill>
                  <a:srgbClr val="686769"/>
                </a:solidFill>
                <a:latin typeface="微软雅黑" panose="020B0503020204020204" pitchFamily="34" charset="-122"/>
                <a:ea typeface="微软雅黑" panose="020B0503020204020204" pitchFamily="34" charset="-122"/>
                <a:cs typeface="+mn-ea"/>
              </a:rPr>
              <a:t>风机震动在线监测与诊断系统</a:t>
            </a:r>
          </a:p>
          <a:p>
            <a:pPr marL="285750" indent="-285750" algn="just">
              <a:lnSpc>
                <a:spcPct val="130000"/>
              </a:lnSpc>
              <a:buFont typeface="Arial" panose="020B0604020202020204" pitchFamily="34" charset="0"/>
              <a:buChar char="•"/>
            </a:pPr>
            <a:r>
              <a:rPr lang="en-US" altLang="zh-CN" sz="1400" dirty="0">
                <a:solidFill>
                  <a:srgbClr val="686769"/>
                </a:solidFill>
                <a:latin typeface="微软雅黑" panose="020B0503020204020204" pitchFamily="34" charset="-122"/>
                <a:ea typeface="微软雅黑" panose="020B0503020204020204" pitchFamily="34" charset="-122"/>
                <a:cs typeface="+mn-ea"/>
              </a:rPr>
              <a:t>2.5</a:t>
            </a:r>
            <a:r>
              <a:rPr lang="zh-CN" altLang="en-US" sz="1400" dirty="0">
                <a:solidFill>
                  <a:srgbClr val="686769"/>
                </a:solidFill>
                <a:latin typeface="微软雅黑" panose="020B0503020204020204" pitchFamily="34" charset="-122"/>
                <a:ea typeface="微软雅黑" panose="020B0503020204020204" pitchFamily="34" charset="-122"/>
                <a:cs typeface="+mn-ea"/>
              </a:rPr>
              <a:t>功率曲线预测系统</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提高发电效率</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配合电网调度</a:t>
            </a:r>
          </a:p>
        </p:txBody>
      </p:sp>
      <p:sp>
        <p:nvSpPr>
          <p:cNvPr id="2696" name="矩形 11"/>
          <p:cNvSpPr/>
          <p:nvPr/>
        </p:nvSpPr>
        <p:spPr>
          <a:xfrm>
            <a:off x="2316164" y="2528889"/>
            <a:ext cx="7748587" cy="701675"/>
          </a:xfrm>
          <a:prstGeom prst="rect">
            <a:avLst/>
          </a:prstGeom>
          <a:noFill/>
          <a:ln w="9525">
            <a:noFill/>
          </a:ln>
        </p:spPr>
        <p:txBody>
          <a:bodyPr>
            <a:spAutoFit/>
          </a:bodyPr>
          <a:lstStyle/>
          <a:p>
            <a:pPr lvl="1"/>
            <a:endParaRPr lang="zh-CN" altLang="en-US" sz="2000" dirty="0">
              <a:latin typeface="微软雅黑" panose="020B0503020204020204" pitchFamily="34" charset="-122"/>
              <a:ea typeface="微软雅黑" panose="020B0503020204020204" pitchFamily="34" charset="-122"/>
            </a:endParaRPr>
          </a:p>
          <a:p>
            <a:pPr lvl="1"/>
            <a:endParaRPr lang="zh-CN" altLang="en-US" sz="2000" dirty="0">
              <a:latin typeface="微软雅黑" panose="020B0503020204020204" pitchFamily="34" charset="-122"/>
              <a:ea typeface="微软雅黑" panose="020B0503020204020204" pitchFamily="34" charset="-122"/>
            </a:endParaRPr>
          </a:p>
        </p:txBody>
      </p:sp>
      <p:pic>
        <p:nvPicPr>
          <p:cNvPr id="10" name="图片 9" descr="图示&#10;&#10;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32211" y="1239697"/>
            <a:ext cx="6164489" cy="4623367"/>
          </a:xfrm>
          <a:prstGeom prst="rect">
            <a:avLst/>
          </a:prstGeom>
        </p:spPr>
      </p:pic>
      <p:sp>
        <p:nvSpPr>
          <p:cNvPr id="2697" name="圆角矩形标注 15"/>
          <p:cNvSpPr/>
          <p:nvPr/>
        </p:nvSpPr>
        <p:spPr>
          <a:xfrm>
            <a:off x="5528927" y="5183991"/>
            <a:ext cx="4276949" cy="768154"/>
          </a:xfrm>
          <a:prstGeom prst="wedgeRoundRectCallout">
            <a:avLst>
              <a:gd name="adj1" fmla="val -59849"/>
              <a:gd name="adj2" fmla="val -22647"/>
              <a:gd name="adj3" fmla="val 16667"/>
            </a:avLst>
          </a:prstGeom>
          <a:gradFill>
            <a:gsLst>
              <a:gs pos="0">
                <a:srgbClr val="0DC8BF"/>
              </a:gs>
              <a:gs pos="100000">
                <a:srgbClr val="1EACBB"/>
              </a:gs>
            </a:gsLst>
            <a:lin ang="3240000" scaled="0"/>
          </a:gradFill>
        </p:spPr>
        <p:txBody>
          <a:bodyPr wrap="square" rtlCol="0">
            <a:spAutoFit/>
          </a:bodyPr>
          <a:lstStyle/>
          <a:p>
            <a:pPr>
              <a:lnSpc>
                <a:spcPct val="110000"/>
              </a:lnSpc>
            </a:pP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根据德国、丹麦的经验：若风机检修全部在小风期或者无风期。每年的发电量提高</a:t>
            </a: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2%</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，以</a:t>
            </a: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50MW</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的风场为例，每年经济效益超过</a:t>
            </a: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120</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万元</a:t>
            </a: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且受电网公司青睐</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2" dur="500" fill="hold" grpId="0" nodeType="clickEffect">
                                  <p:stCondLst>
                                    <p:cond delay="0"/>
                                  </p:stCondLst>
                                  <p:childTnLst>
                                    <p:set>
                                      <p:cBhvr additive="base">
                                        <p:cTn id="6" dur="1" fill="hold">
                                          <p:stCondLst>
                                            <p:cond delay="0"/>
                                          </p:stCondLst>
                                        </p:cTn>
                                        <p:tgtEl>
                                          <p:spTgt spid="2697"/>
                                        </p:tgtEl>
                                        <p:attrNameLst>
                                          <p:attrName>style.visibility</p:attrName>
                                        </p:attrNameLst>
                                      </p:cBhvr>
                                      <p:to>
                                        <p:strVal val="visible"/>
                                      </p:to>
                                    </p:set>
                                    <p:anim calcmode="lin" valueType="num">
                                      <p:cBhvr additive="base">
                                        <p:cTn id="7" dur="500" fill="hold"/>
                                        <p:tgtEl>
                                          <p:spTgt spid="2697"/>
                                        </p:tgtEl>
                                        <p:attrNameLst>
                                          <p:attrName>ppt_x</p:attrName>
                                        </p:attrNameLst>
                                      </p:cBhvr>
                                      <p:tavLst>
                                        <p:tav tm="0">
                                          <p:val>
                                            <p:strVal val="1+#ppt_w/2"/>
                                          </p:val>
                                        </p:tav>
                                        <p:tav tm="100000">
                                          <p:val>
                                            <p:strVal val="#ppt_x"/>
                                          </p:val>
                                        </p:tav>
                                      </p:tavLst>
                                    </p:anim>
                                    <p:anim calcmode="lin" valueType="num">
                                      <p:cBhvr additive="base">
                                        <p:cTn id="8" dur="500" fill="hold"/>
                                        <p:tgtEl>
                                          <p:spTgt spid="2697"/>
                                        </p:tgtEl>
                                        <p:attrNameLst>
                                          <p:attrName>ppt_y</p:attrName>
                                        </p:attrNameLst>
                                      </p:cBhvr>
                                      <p:tavLst>
                                        <p:tav tm="0">
                                          <p:val>
                                            <p:strVal val="#ppt_y"/>
                                          </p:val>
                                        </p:tav>
                                        <p:tav tm="100000">
                                          <p:val>
                                            <p:strVal val="#ppt_y"/>
                                          </p:val>
                                        </p:tav>
                                      </p:tavLst>
                                    </p:anim>
                                  </p:childTnLst>
                                </p:cTn>
                              </p:par>
                              <p:par>
                                <p:cTn id="9" presetID="16" presetClass="entr" presetSubtype="21" dur="5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69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5" name="矩形 4"/>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6" name="组合 5"/>
          <p:cNvGrpSpPr/>
          <p:nvPr/>
        </p:nvGrpSpPr>
        <p:grpSpPr>
          <a:xfrm>
            <a:off x="4280806" y="226896"/>
            <a:ext cx="3630388" cy="835002"/>
            <a:chOff x="4571604" y="220193"/>
            <a:chExt cx="3630388" cy="835002"/>
          </a:xfrm>
        </p:grpSpPr>
        <p:sp>
          <p:nvSpPr>
            <p:cNvPr id="7" name="文本框 6"/>
            <p:cNvSpPr txBox="1"/>
            <p:nvPr/>
          </p:nvSpPr>
          <p:spPr>
            <a:xfrm>
              <a:off x="5473726" y="220193"/>
              <a:ext cx="1826142"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监控系统</a:t>
              </a:r>
            </a:p>
          </p:txBody>
        </p:sp>
        <p:sp>
          <p:nvSpPr>
            <p:cNvPr id="8" name="文本框 7"/>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711"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12"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13"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2714" name="AutoShape 2"/>
          <p:cNvSpPr/>
          <p:nvPr/>
        </p:nvSpPr>
        <p:spPr>
          <a:xfrm>
            <a:off x="863148" y="1662240"/>
            <a:ext cx="1909081"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主窗口说明</a:t>
            </a:r>
          </a:p>
        </p:txBody>
      </p:sp>
      <p:sp>
        <p:nvSpPr>
          <p:cNvPr id="2715" name="矩形 13"/>
          <p:cNvSpPr/>
          <p:nvPr/>
        </p:nvSpPr>
        <p:spPr>
          <a:xfrm>
            <a:off x="863149" y="2359199"/>
            <a:ext cx="5639252" cy="3513847"/>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DL</a:t>
            </a:r>
            <a:r>
              <a:rPr lang="zh-CN" altLang="en-US" sz="1400" dirty="0">
                <a:solidFill>
                  <a:srgbClr val="686769"/>
                </a:solidFill>
                <a:latin typeface="微软雅黑" panose="020B0503020204020204" pitchFamily="34" charset="-122"/>
                <a:ea typeface="微软雅黑" panose="020B0503020204020204" pitchFamily="34" charset="-122"/>
                <a:cs typeface="+mn-ea"/>
              </a:rPr>
              <a:t>风电场一期：东汽监控系统</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阜特科技（优秀）</a:t>
            </a:r>
          </a:p>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DL</a:t>
            </a:r>
            <a:r>
              <a:rPr lang="zh-CN" altLang="en-US" sz="1400" dirty="0">
                <a:solidFill>
                  <a:srgbClr val="686769"/>
                </a:solidFill>
                <a:latin typeface="微软雅黑" panose="020B0503020204020204" pitchFamily="34" charset="-122"/>
                <a:ea typeface="微软雅黑" panose="020B0503020204020204" pitchFamily="34" charset="-122"/>
                <a:cs typeface="+mn-ea"/>
              </a:rPr>
              <a:t>风电场二期：联合动力监控系统</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自研</a:t>
            </a:r>
          </a:p>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DL</a:t>
            </a:r>
            <a:r>
              <a:rPr lang="zh-CN" altLang="en-US" sz="1400" dirty="0">
                <a:solidFill>
                  <a:srgbClr val="686769"/>
                </a:solidFill>
                <a:latin typeface="微软雅黑" panose="020B0503020204020204" pitchFamily="34" charset="-122"/>
                <a:ea typeface="微软雅黑" panose="020B0503020204020204" pitchFamily="34" charset="-122"/>
                <a:cs typeface="+mn-ea"/>
              </a:rPr>
              <a:t>风电场二期扩建：明阳风电场</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自研</a:t>
            </a:r>
          </a:p>
          <a:p>
            <a:pPr algn="just">
              <a:lnSpc>
                <a:spcPct val="130000"/>
              </a:lnSpc>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algn="just">
              <a:lnSpc>
                <a:spcPct val="130000"/>
              </a:lnSpc>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个人看法：</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总部远方监控系统：远方管理方便，信息共享及。但成本提高，无现成案例，可靠性未知，实际意义有限，需酌情考虑。</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监控系统需功能齐全，稳定可靠，主次分明，简洁明了。</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风机间数据既要独立详尽，又要有综合对比突出。</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人性化人机界面。多运用图表，曲线，柱图。多采用绿红黄蓝等色彩，一目了然。</a:t>
            </a:r>
          </a:p>
          <a:p>
            <a:pPr marL="285750" indent="-285750" algn="just">
              <a:lnSpc>
                <a:spcPct val="130000"/>
              </a:lnSpc>
              <a:buFont typeface="Wingdings" panose="05000000000000000000" pitchFamily="2" charset="2"/>
              <a:buChar char="Ø"/>
            </a:pPr>
            <a:endParaRPr lang="zh-CN" altLang="en-US" sz="1400" dirty="0">
              <a:solidFill>
                <a:srgbClr val="686769"/>
              </a:solidFill>
              <a:latin typeface="微软雅黑" panose="020B0503020204020204" pitchFamily="34" charset="-122"/>
              <a:ea typeface="微软雅黑" panose="020B0503020204020204" pitchFamily="34" charset="-122"/>
              <a:cs typeface="+mn-ea"/>
            </a:endParaRPr>
          </a:p>
        </p:txBody>
      </p:sp>
      <p:sp>
        <p:nvSpPr>
          <p:cNvPr id="2716" name="圆角矩形标注 14"/>
          <p:cNvSpPr/>
          <p:nvPr/>
        </p:nvSpPr>
        <p:spPr>
          <a:xfrm>
            <a:off x="5667689" y="2359199"/>
            <a:ext cx="2246767" cy="690473"/>
          </a:xfrm>
          <a:prstGeom prst="wedgeRoundRectCallout">
            <a:avLst>
              <a:gd name="adj1" fmla="val -25838"/>
              <a:gd name="adj2" fmla="val 95291"/>
              <a:gd name="adj3" fmla="val 16667"/>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政府保护，政策导向。</a:t>
            </a:r>
            <a:endParaRPr lang="en-US" altLang="zh-CN" sz="16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endParaRPr>
          </a:p>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形成竞争，优劣对比。</a:t>
            </a:r>
          </a:p>
        </p:txBody>
      </p:sp>
      <p:pic>
        <p:nvPicPr>
          <p:cNvPr id="10" name="图片 9" descr="图片包含 游戏机, 物体&#10;&#10;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4609" y="1307342"/>
            <a:ext cx="4552091" cy="455209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2" presetClass="entr" presetSubtype="2" dur="500" fill="hold" grpId="0" nodeType="clickEffect">
                                  <p:stCondLst>
                                    <p:cond delay="0"/>
                                  </p:stCondLst>
                                  <p:childTnLst>
                                    <p:set>
                                      <p:cBhvr additive="base">
                                        <p:cTn id="6" dur="1" fill="hold">
                                          <p:stCondLst>
                                            <p:cond delay="0"/>
                                          </p:stCondLst>
                                        </p:cTn>
                                        <p:tgtEl>
                                          <p:spTgt spid="2716"/>
                                        </p:tgtEl>
                                        <p:attrNameLst>
                                          <p:attrName>style.visibility</p:attrName>
                                        </p:attrNameLst>
                                      </p:cBhvr>
                                      <p:to>
                                        <p:strVal val="visible"/>
                                      </p:to>
                                    </p:set>
                                    <p:anim calcmode="lin" valueType="num">
                                      <p:cBhvr additive="base">
                                        <p:cTn id="7" dur="500" fill="hold"/>
                                        <p:tgtEl>
                                          <p:spTgt spid="2716"/>
                                        </p:tgtEl>
                                        <p:attrNameLst>
                                          <p:attrName>ppt_x</p:attrName>
                                        </p:attrNameLst>
                                      </p:cBhvr>
                                      <p:tavLst>
                                        <p:tav tm="0">
                                          <p:val>
                                            <p:strVal val="1+#ppt_w/2"/>
                                          </p:val>
                                        </p:tav>
                                        <p:tav tm="100000">
                                          <p:val>
                                            <p:strVal val="#ppt_x"/>
                                          </p:val>
                                        </p:tav>
                                      </p:tavLst>
                                    </p:anim>
                                    <p:anim calcmode="lin" valueType="num">
                                      <p:cBhvr additive="base">
                                        <p:cTn id="8" dur="500" fill="hold"/>
                                        <p:tgtEl>
                                          <p:spTgt spid="2716"/>
                                        </p:tgtEl>
                                        <p:attrNameLst>
                                          <p:attrName>ppt_y</p:attrName>
                                        </p:attrNameLst>
                                      </p:cBhvr>
                                      <p:tavLst>
                                        <p:tav tm="0">
                                          <p:val>
                                            <p:strVal val="#ppt_y"/>
                                          </p:val>
                                        </p:tav>
                                        <p:tav tm="100000">
                                          <p:val>
                                            <p:strVal val="#ppt_y"/>
                                          </p:val>
                                        </p:tav>
                                      </p:tavLst>
                                    </p:anim>
                                  </p:childTnLst>
                                </p:cTn>
                              </p:par>
                              <p:par>
                                <p:cTn id="9" presetID="16" presetClass="entr" presetSubtype="21" dur="5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71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6"/>
          <p:cNvSpPr/>
          <p:nvPr/>
        </p:nvSpPr>
        <p:spPr>
          <a:xfrm>
            <a:off x="0" y="-20558"/>
            <a:ext cx="12218008" cy="3786652"/>
          </a:xfrm>
          <a:custGeom>
            <a:avLst/>
            <a:gdLst>
              <a:gd name="connsiteX0" fmla="*/ 0 w 12192000"/>
              <a:gd name="connsiteY0" fmla="*/ 0 h 3436523"/>
              <a:gd name="connsiteX1" fmla="*/ 12192000 w 12192000"/>
              <a:gd name="connsiteY1" fmla="*/ 0 h 3436523"/>
              <a:gd name="connsiteX2" fmla="*/ 12192000 w 12192000"/>
              <a:gd name="connsiteY2" fmla="*/ 3436523 h 3436523"/>
              <a:gd name="connsiteX3" fmla="*/ 0 w 12192000"/>
              <a:gd name="connsiteY3" fmla="*/ 3436523 h 3436523"/>
              <a:gd name="connsiteX4" fmla="*/ 0 w 12192000"/>
              <a:gd name="connsiteY4" fmla="*/ 0 h 3436523"/>
              <a:gd name="connsiteX0-1" fmla="*/ 0 w 12192000"/>
              <a:gd name="connsiteY0-2" fmla="*/ 0 h 3436523"/>
              <a:gd name="connsiteX1-3" fmla="*/ 12192000 w 12192000"/>
              <a:gd name="connsiteY1-4" fmla="*/ 0 h 3436523"/>
              <a:gd name="connsiteX2-5" fmla="*/ 12192000 w 12192000"/>
              <a:gd name="connsiteY2-6" fmla="*/ 3436523 h 3436523"/>
              <a:gd name="connsiteX3-7" fmla="*/ 5052447 w 12192000"/>
              <a:gd name="connsiteY3-8" fmla="*/ 3414688 h 3436523"/>
              <a:gd name="connsiteX4-9" fmla="*/ 0 w 12192000"/>
              <a:gd name="connsiteY4-10" fmla="*/ 3436523 h 3436523"/>
              <a:gd name="connsiteX5" fmla="*/ 0 w 12192000"/>
              <a:gd name="connsiteY5" fmla="*/ 0 h 3436523"/>
              <a:gd name="connsiteX0-11" fmla="*/ 0 w 12192000"/>
              <a:gd name="connsiteY0-12" fmla="*/ 0 h 3436523"/>
              <a:gd name="connsiteX1-13" fmla="*/ 12192000 w 12192000"/>
              <a:gd name="connsiteY1-14" fmla="*/ 0 h 3436523"/>
              <a:gd name="connsiteX2-15" fmla="*/ 12192000 w 12192000"/>
              <a:gd name="connsiteY2-16" fmla="*/ 3436523 h 3436523"/>
              <a:gd name="connsiteX3-17" fmla="*/ 3192651 w 12192000"/>
              <a:gd name="connsiteY3-18" fmla="*/ 3151217 h 3436523"/>
              <a:gd name="connsiteX4-19" fmla="*/ 5052447 w 12192000"/>
              <a:gd name="connsiteY4-20" fmla="*/ 3414688 h 3436523"/>
              <a:gd name="connsiteX5-21" fmla="*/ 0 w 12192000"/>
              <a:gd name="connsiteY5-22" fmla="*/ 3436523 h 3436523"/>
              <a:gd name="connsiteX6" fmla="*/ 0 w 12192000"/>
              <a:gd name="connsiteY6" fmla="*/ 0 h 3436523"/>
              <a:gd name="connsiteX0-23" fmla="*/ 0 w 12192000"/>
              <a:gd name="connsiteY0-24" fmla="*/ 0 h 3786656"/>
              <a:gd name="connsiteX1-25" fmla="*/ 12192000 w 12192000"/>
              <a:gd name="connsiteY1-26" fmla="*/ 0 h 3786656"/>
              <a:gd name="connsiteX2-27" fmla="*/ 12192000 w 12192000"/>
              <a:gd name="connsiteY2-28" fmla="*/ 3436523 h 3786656"/>
              <a:gd name="connsiteX3-29" fmla="*/ 6664271 w 12192000"/>
              <a:gd name="connsiteY3-30" fmla="*/ 3786647 h 3786656"/>
              <a:gd name="connsiteX4-31" fmla="*/ 5052447 w 12192000"/>
              <a:gd name="connsiteY4-32" fmla="*/ 3414688 h 3786656"/>
              <a:gd name="connsiteX5-33" fmla="*/ 0 w 12192000"/>
              <a:gd name="connsiteY5-34" fmla="*/ 3436523 h 3786656"/>
              <a:gd name="connsiteX6-35" fmla="*/ 0 w 12192000"/>
              <a:gd name="connsiteY6-36" fmla="*/ 0 h 3786656"/>
              <a:gd name="connsiteX0-37" fmla="*/ 0 w 12192000"/>
              <a:gd name="connsiteY0-38" fmla="*/ 0 h 3786656"/>
              <a:gd name="connsiteX1-39" fmla="*/ 12192000 w 12192000"/>
              <a:gd name="connsiteY1-40" fmla="*/ 0 h 3786656"/>
              <a:gd name="connsiteX2-41" fmla="*/ 12192000 w 12192000"/>
              <a:gd name="connsiteY2-42" fmla="*/ 3436523 h 3786656"/>
              <a:gd name="connsiteX3-43" fmla="*/ 6664271 w 12192000"/>
              <a:gd name="connsiteY3-44" fmla="*/ 3786647 h 3786656"/>
              <a:gd name="connsiteX4-45" fmla="*/ 3766088 w 12192000"/>
              <a:gd name="connsiteY4-46" fmla="*/ 3197712 h 3786656"/>
              <a:gd name="connsiteX5-47" fmla="*/ 0 w 12192000"/>
              <a:gd name="connsiteY5-48" fmla="*/ 3436523 h 3786656"/>
              <a:gd name="connsiteX6-49" fmla="*/ 0 w 12192000"/>
              <a:gd name="connsiteY6-50" fmla="*/ 0 h 3786656"/>
              <a:gd name="connsiteX0-51" fmla="*/ 0 w 12192000"/>
              <a:gd name="connsiteY0-52" fmla="*/ 0 h 3786656"/>
              <a:gd name="connsiteX1-53" fmla="*/ 12192000 w 12192000"/>
              <a:gd name="connsiteY1-54" fmla="*/ 0 h 3786656"/>
              <a:gd name="connsiteX2-55" fmla="*/ 12192000 w 12192000"/>
              <a:gd name="connsiteY2-56" fmla="*/ 3436523 h 3786656"/>
              <a:gd name="connsiteX3-57" fmla="*/ 6664271 w 12192000"/>
              <a:gd name="connsiteY3-58" fmla="*/ 3786647 h 3786656"/>
              <a:gd name="connsiteX4-59" fmla="*/ 3766088 w 12192000"/>
              <a:gd name="connsiteY4-60" fmla="*/ 3197712 h 3786656"/>
              <a:gd name="connsiteX5-61" fmla="*/ 0 w 12192000"/>
              <a:gd name="connsiteY5-62" fmla="*/ 3436523 h 3786656"/>
              <a:gd name="connsiteX6-63" fmla="*/ 0 w 12192000"/>
              <a:gd name="connsiteY6-64" fmla="*/ 0 h 3786656"/>
              <a:gd name="connsiteX0-65" fmla="*/ 0 w 12192000"/>
              <a:gd name="connsiteY0-66" fmla="*/ 0 h 3786656"/>
              <a:gd name="connsiteX1-67" fmla="*/ 12192000 w 12192000"/>
              <a:gd name="connsiteY1-68" fmla="*/ 0 h 3786656"/>
              <a:gd name="connsiteX2-69" fmla="*/ 12192000 w 12192000"/>
              <a:gd name="connsiteY2-70" fmla="*/ 3436523 h 3786656"/>
              <a:gd name="connsiteX3-71" fmla="*/ 6664271 w 12192000"/>
              <a:gd name="connsiteY3-72" fmla="*/ 3786647 h 3786656"/>
              <a:gd name="connsiteX4-73" fmla="*/ 3766088 w 12192000"/>
              <a:gd name="connsiteY4-74" fmla="*/ 3197712 h 3786656"/>
              <a:gd name="connsiteX5-75" fmla="*/ 0 w 12192000"/>
              <a:gd name="connsiteY5-76" fmla="*/ 3436523 h 3786656"/>
              <a:gd name="connsiteX6-77" fmla="*/ 0 w 12192000"/>
              <a:gd name="connsiteY6-78" fmla="*/ 0 h 3786656"/>
              <a:gd name="connsiteX0-79" fmla="*/ 0 w 12207498"/>
              <a:gd name="connsiteY0-80" fmla="*/ 0 h 3786651"/>
              <a:gd name="connsiteX1-81" fmla="*/ 12192000 w 12207498"/>
              <a:gd name="connsiteY1-82" fmla="*/ 0 h 3786651"/>
              <a:gd name="connsiteX2-83" fmla="*/ 12207498 w 12207498"/>
              <a:gd name="connsiteY2-84" fmla="*/ 3095561 h 3786651"/>
              <a:gd name="connsiteX3-85" fmla="*/ 6664271 w 12207498"/>
              <a:gd name="connsiteY3-86" fmla="*/ 3786647 h 3786651"/>
              <a:gd name="connsiteX4-87" fmla="*/ 3766088 w 12207498"/>
              <a:gd name="connsiteY4-88" fmla="*/ 3197712 h 3786651"/>
              <a:gd name="connsiteX5-89" fmla="*/ 0 w 12207498"/>
              <a:gd name="connsiteY5-90" fmla="*/ 3436523 h 3786651"/>
              <a:gd name="connsiteX6-91" fmla="*/ 0 w 12207498"/>
              <a:gd name="connsiteY6-92" fmla="*/ 0 h 3786651"/>
              <a:gd name="connsiteX0-93" fmla="*/ 0 w 12218008"/>
              <a:gd name="connsiteY0-94" fmla="*/ 0 h 3786652"/>
              <a:gd name="connsiteX1-95" fmla="*/ 12192000 w 12218008"/>
              <a:gd name="connsiteY1-96" fmla="*/ 0 h 3786652"/>
              <a:gd name="connsiteX2-97" fmla="*/ 12218008 w 12218008"/>
              <a:gd name="connsiteY2-98" fmla="*/ 3169134 h 3786652"/>
              <a:gd name="connsiteX3-99" fmla="*/ 6664271 w 12218008"/>
              <a:gd name="connsiteY3-100" fmla="*/ 3786647 h 3786652"/>
              <a:gd name="connsiteX4-101" fmla="*/ 3766088 w 12218008"/>
              <a:gd name="connsiteY4-102" fmla="*/ 3197712 h 3786652"/>
              <a:gd name="connsiteX5-103" fmla="*/ 0 w 12218008"/>
              <a:gd name="connsiteY5-104" fmla="*/ 3436523 h 3786652"/>
              <a:gd name="connsiteX6-105" fmla="*/ 0 w 12218008"/>
              <a:gd name="connsiteY6-106" fmla="*/ 0 h 37866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Lst>
            <a:rect l="l" t="t" r="r" b="b"/>
            <a:pathLst>
              <a:path w="12218008" h="3786652">
                <a:moveTo>
                  <a:pt x="0" y="0"/>
                </a:moveTo>
                <a:lnTo>
                  <a:pt x="12192000" y="0"/>
                </a:lnTo>
                <a:lnTo>
                  <a:pt x="12218008" y="3169134"/>
                </a:lnTo>
                <a:cubicBezTo>
                  <a:pt x="9869154" y="3167022"/>
                  <a:pt x="9013125" y="3788759"/>
                  <a:pt x="6664271" y="3786647"/>
                </a:cubicBezTo>
                <a:lnTo>
                  <a:pt x="3766088" y="3197712"/>
                </a:lnTo>
                <a:cubicBezTo>
                  <a:pt x="2510725" y="3277316"/>
                  <a:pt x="1177872" y="3093448"/>
                  <a:pt x="0" y="3436523"/>
                </a:cubicBezTo>
                <a:lnTo>
                  <a:pt x="0" y="0"/>
                </a:lnTo>
                <a:close/>
              </a:path>
            </a:pathLst>
          </a:custGeom>
          <a:blipFill dpi="0" rotWithShape="1">
            <a:blip r:embed="rId3"/>
            <a:tile tx="0" ty="0" sx="100000" sy="100000" flip="none" algn="b"/>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17" name="组合 16"/>
          <p:cNvGrpSpPr/>
          <p:nvPr/>
        </p:nvGrpSpPr>
        <p:grpSpPr>
          <a:xfrm>
            <a:off x="-11151" y="2526223"/>
            <a:ext cx="12229159" cy="1544453"/>
            <a:chOff x="-11151" y="2535878"/>
            <a:chExt cx="12203151" cy="1333321"/>
          </a:xfrm>
          <a:effectLst>
            <a:outerShdw blurRad="190500" dist="63500" dir="2700000" algn="tl" rotWithShape="0">
              <a:prstClr val="black">
                <a:alpha val="25000"/>
              </a:prstClr>
            </a:outerShdw>
          </a:effectLst>
        </p:grpSpPr>
        <p:sp>
          <p:nvSpPr>
            <p:cNvPr id="18" name="矩形 2"/>
            <p:cNvSpPr/>
            <p:nvPr/>
          </p:nvSpPr>
          <p:spPr>
            <a:xfrm>
              <a:off x="-11151" y="2798232"/>
              <a:ext cx="6402285" cy="718734"/>
            </a:xfrm>
            <a:custGeom>
              <a:avLst/>
              <a:gdLst>
                <a:gd name="connsiteX0" fmla="*/ 0 w 6391134"/>
                <a:gd name="connsiteY0" fmla="*/ 0 h 931991"/>
                <a:gd name="connsiteX1" fmla="*/ 6391134 w 6391134"/>
                <a:gd name="connsiteY1" fmla="*/ 0 h 931991"/>
                <a:gd name="connsiteX2" fmla="*/ 6391134 w 6391134"/>
                <a:gd name="connsiteY2" fmla="*/ 931991 h 931991"/>
                <a:gd name="connsiteX3" fmla="*/ 0 w 6391134"/>
                <a:gd name="connsiteY3" fmla="*/ 931991 h 931991"/>
                <a:gd name="connsiteX4" fmla="*/ 0 w 6391134"/>
                <a:gd name="connsiteY4" fmla="*/ 0 h 931991"/>
                <a:gd name="connsiteX0-1" fmla="*/ 0 w 6391134"/>
                <a:gd name="connsiteY0-2" fmla="*/ 0 h 931991"/>
                <a:gd name="connsiteX1-3" fmla="*/ 6391134 w 6391134"/>
                <a:gd name="connsiteY1-4" fmla="*/ 524107 h 931991"/>
                <a:gd name="connsiteX2-5" fmla="*/ 6391134 w 6391134"/>
                <a:gd name="connsiteY2-6" fmla="*/ 931991 h 931991"/>
                <a:gd name="connsiteX3-7" fmla="*/ 0 w 6391134"/>
                <a:gd name="connsiteY3-8" fmla="*/ 931991 h 931991"/>
                <a:gd name="connsiteX4-9" fmla="*/ 0 w 6391134"/>
                <a:gd name="connsiteY4-10" fmla="*/ 0 h 931991"/>
                <a:gd name="connsiteX0-11" fmla="*/ 11151 w 6402285"/>
                <a:gd name="connsiteY0-12" fmla="*/ 0 h 931991"/>
                <a:gd name="connsiteX1-13" fmla="*/ 6402285 w 6402285"/>
                <a:gd name="connsiteY1-14" fmla="*/ 524107 h 931991"/>
                <a:gd name="connsiteX2-15" fmla="*/ 6402285 w 6402285"/>
                <a:gd name="connsiteY2-16" fmla="*/ 931991 h 931991"/>
                <a:gd name="connsiteX3-17" fmla="*/ 0 w 6402285"/>
                <a:gd name="connsiteY3-18" fmla="*/ 363279 h 931991"/>
                <a:gd name="connsiteX4-19" fmla="*/ 11151 w 6402285"/>
                <a:gd name="connsiteY4-20" fmla="*/ 0 h 931991"/>
                <a:gd name="connsiteX0-21" fmla="*/ 11151 w 6402285"/>
                <a:gd name="connsiteY0-22" fmla="*/ 0 h 931991"/>
                <a:gd name="connsiteX1-23" fmla="*/ 6402285 w 6402285"/>
                <a:gd name="connsiteY1-24" fmla="*/ 524107 h 931991"/>
                <a:gd name="connsiteX2-25" fmla="*/ 6402285 w 6402285"/>
                <a:gd name="connsiteY2-26" fmla="*/ 931991 h 931991"/>
                <a:gd name="connsiteX3-27" fmla="*/ 0 w 6402285"/>
                <a:gd name="connsiteY3-28" fmla="*/ 363279 h 931991"/>
                <a:gd name="connsiteX4-29" fmla="*/ 11151 w 6402285"/>
                <a:gd name="connsiteY4-30" fmla="*/ 0 h 931991"/>
                <a:gd name="connsiteX0-31" fmla="*/ 11151 w 6402285"/>
                <a:gd name="connsiteY0-32" fmla="*/ 191938 h 1123929"/>
                <a:gd name="connsiteX1-33" fmla="*/ 6402285 w 6402285"/>
                <a:gd name="connsiteY1-34" fmla="*/ 716045 h 1123929"/>
                <a:gd name="connsiteX2-35" fmla="*/ 6402285 w 6402285"/>
                <a:gd name="connsiteY2-36" fmla="*/ 1123929 h 1123929"/>
                <a:gd name="connsiteX3-37" fmla="*/ 0 w 6402285"/>
                <a:gd name="connsiteY3-38" fmla="*/ 555217 h 1123929"/>
                <a:gd name="connsiteX4-39" fmla="*/ 11151 w 6402285"/>
                <a:gd name="connsiteY4-40" fmla="*/ 191938 h 1123929"/>
                <a:gd name="connsiteX0-41" fmla="*/ 11151 w 6402285"/>
                <a:gd name="connsiteY0-42" fmla="*/ 191938 h 733636"/>
                <a:gd name="connsiteX1-43" fmla="*/ 6402285 w 6402285"/>
                <a:gd name="connsiteY1-44" fmla="*/ 716045 h 733636"/>
                <a:gd name="connsiteX2-45" fmla="*/ 5153348 w 6402285"/>
                <a:gd name="connsiteY2-46" fmla="*/ 733636 h 733636"/>
                <a:gd name="connsiteX3-47" fmla="*/ 0 w 6402285"/>
                <a:gd name="connsiteY3-48" fmla="*/ 555217 h 733636"/>
                <a:gd name="connsiteX4-49" fmla="*/ 11151 w 6402285"/>
                <a:gd name="connsiteY4-50" fmla="*/ 191938 h 733636"/>
                <a:gd name="connsiteX0-51" fmla="*/ 11151 w 6402285"/>
                <a:gd name="connsiteY0-52" fmla="*/ 191938 h 762784"/>
                <a:gd name="connsiteX1-53" fmla="*/ 6402285 w 6402285"/>
                <a:gd name="connsiteY1-54" fmla="*/ 716045 h 762784"/>
                <a:gd name="connsiteX2-55" fmla="*/ 5153348 w 6402285"/>
                <a:gd name="connsiteY2-56" fmla="*/ 733636 h 762784"/>
                <a:gd name="connsiteX3-57" fmla="*/ 0 w 6402285"/>
                <a:gd name="connsiteY3-58" fmla="*/ 555217 h 762784"/>
                <a:gd name="connsiteX4-59" fmla="*/ 11151 w 6402285"/>
                <a:gd name="connsiteY4-60" fmla="*/ 191938 h 762784"/>
                <a:gd name="connsiteX0-61" fmla="*/ 11151 w 6402285"/>
                <a:gd name="connsiteY0-62" fmla="*/ 191938 h 762784"/>
                <a:gd name="connsiteX1-63" fmla="*/ 6402285 w 6402285"/>
                <a:gd name="connsiteY1-64" fmla="*/ 716045 h 762784"/>
                <a:gd name="connsiteX2-65" fmla="*/ 5153348 w 6402285"/>
                <a:gd name="connsiteY2-66" fmla="*/ 733636 h 762784"/>
                <a:gd name="connsiteX3-67" fmla="*/ 0 w 6402285"/>
                <a:gd name="connsiteY3-68" fmla="*/ 555217 h 762784"/>
                <a:gd name="connsiteX4-69" fmla="*/ 11151 w 6402285"/>
                <a:gd name="connsiteY4-70" fmla="*/ 191938 h 762784"/>
                <a:gd name="connsiteX0-71" fmla="*/ 11151 w 6402285"/>
                <a:gd name="connsiteY0-72" fmla="*/ 191938 h 762784"/>
                <a:gd name="connsiteX1-73" fmla="*/ 6402285 w 6402285"/>
                <a:gd name="connsiteY1-74" fmla="*/ 716045 h 762784"/>
                <a:gd name="connsiteX2-75" fmla="*/ 5153348 w 6402285"/>
                <a:gd name="connsiteY2-76" fmla="*/ 733636 h 762784"/>
                <a:gd name="connsiteX3-77" fmla="*/ 0 w 6402285"/>
                <a:gd name="connsiteY3-78" fmla="*/ 555217 h 762784"/>
                <a:gd name="connsiteX4-79" fmla="*/ 11151 w 6402285"/>
                <a:gd name="connsiteY4-80" fmla="*/ 191938 h 762784"/>
                <a:gd name="connsiteX0-81" fmla="*/ 11151 w 6402285"/>
                <a:gd name="connsiteY0-82" fmla="*/ 191938 h 716808"/>
                <a:gd name="connsiteX1-83" fmla="*/ 6402285 w 6402285"/>
                <a:gd name="connsiteY1-84" fmla="*/ 716045 h 716808"/>
                <a:gd name="connsiteX2-85" fmla="*/ 4640392 w 6402285"/>
                <a:gd name="connsiteY2-86" fmla="*/ 622124 h 716808"/>
                <a:gd name="connsiteX3-87" fmla="*/ 0 w 6402285"/>
                <a:gd name="connsiteY3-88" fmla="*/ 555217 h 716808"/>
                <a:gd name="connsiteX4-89" fmla="*/ 11151 w 6402285"/>
                <a:gd name="connsiteY4-90" fmla="*/ 191938 h 716808"/>
                <a:gd name="connsiteX0-91" fmla="*/ 11151 w 6402285"/>
                <a:gd name="connsiteY0-92" fmla="*/ 191938 h 720424"/>
                <a:gd name="connsiteX1-93" fmla="*/ 6402285 w 6402285"/>
                <a:gd name="connsiteY1-94" fmla="*/ 716045 h 720424"/>
                <a:gd name="connsiteX2-95" fmla="*/ 4640392 w 6402285"/>
                <a:gd name="connsiteY2-96" fmla="*/ 622124 h 720424"/>
                <a:gd name="connsiteX3-97" fmla="*/ 0 w 6402285"/>
                <a:gd name="connsiteY3-98" fmla="*/ 555217 h 720424"/>
                <a:gd name="connsiteX4-99" fmla="*/ 11151 w 6402285"/>
                <a:gd name="connsiteY4-100" fmla="*/ 191938 h 720424"/>
                <a:gd name="connsiteX0-101" fmla="*/ 11151 w 6402285"/>
                <a:gd name="connsiteY0-102" fmla="*/ 191938 h 720424"/>
                <a:gd name="connsiteX1-103" fmla="*/ 6402285 w 6402285"/>
                <a:gd name="connsiteY1-104" fmla="*/ 716045 h 720424"/>
                <a:gd name="connsiteX2-105" fmla="*/ 4640392 w 6402285"/>
                <a:gd name="connsiteY2-106" fmla="*/ 622124 h 720424"/>
                <a:gd name="connsiteX3-107" fmla="*/ 0 w 6402285"/>
                <a:gd name="connsiteY3-108" fmla="*/ 555217 h 720424"/>
                <a:gd name="connsiteX4-109" fmla="*/ 11151 w 6402285"/>
                <a:gd name="connsiteY4-110" fmla="*/ 191938 h 720424"/>
                <a:gd name="connsiteX0-111" fmla="*/ 11151 w 6402285"/>
                <a:gd name="connsiteY0-112" fmla="*/ 191938 h 720424"/>
                <a:gd name="connsiteX1-113" fmla="*/ 6402285 w 6402285"/>
                <a:gd name="connsiteY1-114" fmla="*/ 716045 h 720424"/>
                <a:gd name="connsiteX2-115" fmla="*/ 4640392 w 6402285"/>
                <a:gd name="connsiteY2-116" fmla="*/ 622124 h 720424"/>
                <a:gd name="connsiteX3-117" fmla="*/ 0 w 6402285"/>
                <a:gd name="connsiteY3-118" fmla="*/ 555217 h 720424"/>
                <a:gd name="connsiteX4-119" fmla="*/ 11151 w 6402285"/>
                <a:gd name="connsiteY4-120" fmla="*/ 191938 h 720424"/>
                <a:gd name="connsiteX0-121" fmla="*/ 11151 w 6402285"/>
                <a:gd name="connsiteY0-122" fmla="*/ 191938 h 720424"/>
                <a:gd name="connsiteX1-123" fmla="*/ 6402285 w 6402285"/>
                <a:gd name="connsiteY1-124" fmla="*/ 716045 h 720424"/>
                <a:gd name="connsiteX2-125" fmla="*/ 4640392 w 6402285"/>
                <a:gd name="connsiteY2-126" fmla="*/ 622124 h 720424"/>
                <a:gd name="connsiteX3-127" fmla="*/ 0 w 6402285"/>
                <a:gd name="connsiteY3-128" fmla="*/ 555217 h 720424"/>
                <a:gd name="connsiteX4-129" fmla="*/ 11151 w 6402285"/>
                <a:gd name="connsiteY4-130" fmla="*/ 191938 h 720424"/>
                <a:gd name="connsiteX0-131" fmla="*/ 11151 w 6402285"/>
                <a:gd name="connsiteY0-132" fmla="*/ 191938 h 718734"/>
                <a:gd name="connsiteX1-133" fmla="*/ 6402285 w 6402285"/>
                <a:gd name="connsiteY1-134" fmla="*/ 716045 h 718734"/>
                <a:gd name="connsiteX2-135" fmla="*/ 4640392 w 6402285"/>
                <a:gd name="connsiteY2-136" fmla="*/ 622124 h 718734"/>
                <a:gd name="connsiteX3-137" fmla="*/ 0 w 6402285"/>
                <a:gd name="connsiteY3-138" fmla="*/ 555217 h 718734"/>
                <a:gd name="connsiteX4-139" fmla="*/ 11151 w 6402285"/>
                <a:gd name="connsiteY4-140" fmla="*/ 191938 h 718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02285" h="718734">
                  <a:moveTo>
                    <a:pt x="11151" y="191938"/>
                  </a:moveTo>
                  <a:cubicBezTo>
                    <a:pt x="981802" y="-101711"/>
                    <a:pt x="3669741" y="-150033"/>
                    <a:pt x="6402285" y="716045"/>
                  </a:cubicBezTo>
                  <a:cubicBezTo>
                    <a:pt x="5985973" y="721909"/>
                    <a:pt x="5513904" y="727773"/>
                    <a:pt x="4640392" y="622124"/>
                  </a:cubicBezTo>
                  <a:cubicBezTo>
                    <a:pt x="1484102" y="116602"/>
                    <a:pt x="156612" y="525480"/>
                    <a:pt x="0" y="555217"/>
                  </a:cubicBezTo>
                  <a:lnTo>
                    <a:pt x="11151" y="191938"/>
                  </a:lnTo>
                  <a:close/>
                </a:path>
              </a:pathLst>
            </a:custGeom>
            <a:solidFill>
              <a:srgbClr val="0092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19" name="矩形 3"/>
            <p:cNvSpPr/>
            <p:nvPr/>
          </p:nvSpPr>
          <p:spPr>
            <a:xfrm>
              <a:off x="4973444" y="2535878"/>
              <a:ext cx="7218556" cy="1333321"/>
            </a:xfrm>
            <a:custGeom>
              <a:avLst/>
              <a:gdLst>
                <a:gd name="connsiteX0" fmla="*/ 0 w 6984380"/>
                <a:gd name="connsiteY0" fmla="*/ 0 h 544932"/>
                <a:gd name="connsiteX1" fmla="*/ 6984380 w 6984380"/>
                <a:gd name="connsiteY1" fmla="*/ 0 h 544932"/>
                <a:gd name="connsiteX2" fmla="*/ 6984380 w 6984380"/>
                <a:gd name="connsiteY2" fmla="*/ 544932 h 544932"/>
                <a:gd name="connsiteX3" fmla="*/ 0 w 6984380"/>
                <a:gd name="connsiteY3" fmla="*/ 544932 h 544932"/>
                <a:gd name="connsiteX4" fmla="*/ 0 w 6984380"/>
                <a:gd name="connsiteY4" fmla="*/ 0 h 544932"/>
                <a:gd name="connsiteX0-1" fmla="*/ 0 w 6984380"/>
                <a:gd name="connsiteY0-2" fmla="*/ 0 h 1280912"/>
                <a:gd name="connsiteX1-3" fmla="*/ 6984380 w 6984380"/>
                <a:gd name="connsiteY1-4" fmla="*/ 0 h 1280912"/>
                <a:gd name="connsiteX2-5" fmla="*/ 6984380 w 6984380"/>
                <a:gd name="connsiteY2-6" fmla="*/ 544932 h 1280912"/>
                <a:gd name="connsiteX3-7" fmla="*/ 3423424 w 6984380"/>
                <a:gd name="connsiteY3-8" fmla="*/ 1280912 h 1280912"/>
                <a:gd name="connsiteX4-9" fmla="*/ 0 w 6984380"/>
                <a:gd name="connsiteY4-10" fmla="*/ 0 h 1280912"/>
                <a:gd name="connsiteX0-11" fmla="*/ 0 w 7218556"/>
                <a:gd name="connsiteY0-12" fmla="*/ 869795 h 1280912"/>
                <a:gd name="connsiteX1-13" fmla="*/ 7218556 w 7218556"/>
                <a:gd name="connsiteY1-14" fmla="*/ 0 h 1280912"/>
                <a:gd name="connsiteX2-15" fmla="*/ 7218556 w 7218556"/>
                <a:gd name="connsiteY2-16" fmla="*/ 544932 h 1280912"/>
                <a:gd name="connsiteX3-17" fmla="*/ 3657600 w 7218556"/>
                <a:gd name="connsiteY3-18" fmla="*/ 1280912 h 1280912"/>
                <a:gd name="connsiteX4-19" fmla="*/ 0 w 7218556"/>
                <a:gd name="connsiteY4-20" fmla="*/ 869795 h 1280912"/>
                <a:gd name="connsiteX0-21" fmla="*/ 0 w 7218556"/>
                <a:gd name="connsiteY0-22" fmla="*/ 869795 h 1280912"/>
                <a:gd name="connsiteX1-23" fmla="*/ 7218556 w 7218556"/>
                <a:gd name="connsiteY1-24" fmla="*/ 0 h 1280912"/>
                <a:gd name="connsiteX2-25" fmla="*/ 7218556 w 7218556"/>
                <a:gd name="connsiteY2-26" fmla="*/ 544932 h 1280912"/>
                <a:gd name="connsiteX3-27" fmla="*/ 3657600 w 7218556"/>
                <a:gd name="connsiteY3-28" fmla="*/ 1280912 h 1280912"/>
                <a:gd name="connsiteX4-29" fmla="*/ 0 w 7218556"/>
                <a:gd name="connsiteY4-30" fmla="*/ 869795 h 1280912"/>
                <a:gd name="connsiteX0-31" fmla="*/ 0 w 7218556"/>
                <a:gd name="connsiteY0-32" fmla="*/ 913485 h 1324602"/>
                <a:gd name="connsiteX1-33" fmla="*/ 7218556 w 7218556"/>
                <a:gd name="connsiteY1-34" fmla="*/ 43690 h 1324602"/>
                <a:gd name="connsiteX2-35" fmla="*/ 7218556 w 7218556"/>
                <a:gd name="connsiteY2-36" fmla="*/ 588622 h 1324602"/>
                <a:gd name="connsiteX3-37" fmla="*/ 3657600 w 7218556"/>
                <a:gd name="connsiteY3-38" fmla="*/ 1324602 h 1324602"/>
                <a:gd name="connsiteX4-39" fmla="*/ 0 w 7218556"/>
                <a:gd name="connsiteY4-40" fmla="*/ 913485 h 1324602"/>
                <a:gd name="connsiteX0-41" fmla="*/ 0 w 7218556"/>
                <a:gd name="connsiteY0-42" fmla="*/ 914730 h 1325847"/>
                <a:gd name="connsiteX1-43" fmla="*/ 7218556 w 7218556"/>
                <a:gd name="connsiteY1-44" fmla="*/ 44935 h 1325847"/>
                <a:gd name="connsiteX2-45" fmla="*/ 7218556 w 7218556"/>
                <a:gd name="connsiteY2-46" fmla="*/ 589867 h 1325847"/>
                <a:gd name="connsiteX3-47" fmla="*/ 3657600 w 7218556"/>
                <a:gd name="connsiteY3-48" fmla="*/ 1325847 h 1325847"/>
                <a:gd name="connsiteX4-49" fmla="*/ 0 w 7218556"/>
                <a:gd name="connsiteY4-50" fmla="*/ 914730 h 1325847"/>
                <a:gd name="connsiteX0-51" fmla="*/ 0 w 7218556"/>
                <a:gd name="connsiteY0-52" fmla="*/ 914730 h 1325847"/>
                <a:gd name="connsiteX1-53" fmla="*/ 7218556 w 7218556"/>
                <a:gd name="connsiteY1-54" fmla="*/ 44935 h 1325847"/>
                <a:gd name="connsiteX2-55" fmla="*/ 7218556 w 7218556"/>
                <a:gd name="connsiteY2-56" fmla="*/ 589867 h 1325847"/>
                <a:gd name="connsiteX3-57" fmla="*/ 3657600 w 7218556"/>
                <a:gd name="connsiteY3-58" fmla="*/ 1325847 h 1325847"/>
                <a:gd name="connsiteX4-59" fmla="*/ 0 w 7218556"/>
                <a:gd name="connsiteY4-60" fmla="*/ 914730 h 1325847"/>
                <a:gd name="connsiteX0-61" fmla="*/ 0 w 7218556"/>
                <a:gd name="connsiteY0-62" fmla="*/ 914730 h 1325847"/>
                <a:gd name="connsiteX1-63" fmla="*/ 7218556 w 7218556"/>
                <a:gd name="connsiteY1-64" fmla="*/ 44935 h 1325847"/>
                <a:gd name="connsiteX2-65" fmla="*/ 7218556 w 7218556"/>
                <a:gd name="connsiteY2-66" fmla="*/ 589867 h 1325847"/>
                <a:gd name="connsiteX3-67" fmla="*/ 3657600 w 7218556"/>
                <a:gd name="connsiteY3-68" fmla="*/ 1325847 h 1325847"/>
                <a:gd name="connsiteX4-69" fmla="*/ 0 w 7218556"/>
                <a:gd name="connsiteY4-70" fmla="*/ 914730 h 1325847"/>
                <a:gd name="connsiteX0-71" fmla="*/ 0 w 7218556"/>
                <a:gd name="connsiteY0-72" fmla="*/ 914730 h 1335241"/>
                <a:gd name="connsiteX1-73" fmla="*/ 7218556 w 7218556"/>
                <a:gd name="connsiteY1-74" fmla="*/ 44935 h 1335241"/>
                <a:gd name="connsiteX2-75" fmla="*/ 7218556 w 7218556"/>
                <a:gd name="connsiteY2-76" fmla="*/ 589867 h 1335241"/>
                <a:gd name="connsiteX3-77" fmla="*/ 3657600 w 7218556"/>
                <a:gd name="connsiteY3-78" fmla="*/ 1325847 h 1335241"/>
                <a:gd name="connsiteX4-79" fmla="*/ 0 w 7218556"/>
                <a:gd name="connsiteY4-80" fmla="*/ 914730 h 1335241"/>
                <a:gd name="connsiteX0-81" fmla="*/ 0 w 7218556"/>
                <a:gd name="connsiteY0-82" fmla="*/ 914730 h 1333321"/>
                <a:gd name="connsiteX1-83" fmla="*/ 7218556 w 7218556"/>
                <a:gd name="connsiteY1-84" fmla="*/ 44935 h 1333321"/>
                <a:gd name="connsiteX2-85" fmla="*/ 7218556 w 7218556"/>
                <a:gd name="connsiteY2-86" fmla="*/ 589867 h 1333321"/>
                <a:gd name="connsiteX3-87" fmla="*/ 3657600 w 7218556"/>
                <a:gd name="connsiteY3-88" fmla="*/ 1325847 h 1333321"/>
                <a:gd name="connsiteX4-89" fmla="*/ 0 w 7218556"/>
                <a:gd name="connsiteY4-90" fmla="*/ 914730 h 13333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18555" h="1333321">
                  <a:moveTo>
                    <a:pt x="0" y="914730"/>
                  </a:moveTo>
                  <a:cubicBezTo>
                    <a:pt x="2919142" y="1059696"/>
                    <a:pt x="6451600" y="-256147"/>
                    <a:pt x="7218556" y="44935"/>
                  </a:cubicBezTo>
                  <a:lnTo>
                    <a:pt x="7218556" y="589867"/>
                  </a:lnTo>
                  <a:cubicBezTo>
                    <a:pt x="6625063" y="803352"/>
                    <a:pt x="5311698" y="1407129"/>
                    <a:pt x="3657600" y="1325847"/>
                  </a:cubicBezTo>
                  <a:cubicBezTo>
                    <a:pt x="2003502" y="1244565"/>
                    <a:pt x="1219200" y="1051769"/>
                    <a:pt x="0" y="914730"/>
                  </a:cubicBezTo>
                  <a:close/>
                </a:path>
              </a:pathLst>
            </a:custGeom>
            <a:solidFill>
              <a:srgbClr val="85C2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sp>
        <p:nvSpPr>
          <p:cNvPr id="2" name="PA-文本框 50"/>
          <p:cNvSpPr txBox="1"/>
          <p:nvPr>
            <p:custDataLst>
              <p:tags r:id="rId1"/>
            </p:custDataLst>
          </p:nvPr>
        </p:nvSpPr>
        <p:spPr>
          <a:xfrm>
            <a:off x="3957632" y="5780485"/>
            <a:ext cx="6791528" cy="532390"/>
          </a:xfrm>
          <a:prstGeom prst="rect">
            <a:avLst/>
          </a:prstGeom>
          <a:noFill/>
        </p:spPr>
        <p:txBody>
          <a:bodyPr wrap="square" rtlCol="0">
            <a:spAutoFit/>
          </a:bodyPr>
          <a:lstStyle/>
          <a:p>
            <a:pPr>
              <a:lnSpc>
                <a:spcPct val="150000"/>
              </a:lnSpc>
            </a:pP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Brief introduction to the business plan for atmospheric minimalism ppt </a:t>
            </a:r>
            <a:r>
              <a:rPr lang="en-US" altLang="zh-CN" sz="1000" dirty="0" err="1">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templateBrief</a:t>
            </a: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 introduction to the business plan for atmospheric minimalism ppt template</a:t>
            </a:r>
            <a:endParaRPr lang="zh-CN" altLang="en-US"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3" name="文本框 2"/>
          <p:cNvSpPr txBox="1"/>
          <p:nvPr/>
        </p:nvSpPr>
        <p:spPr>
          <a:xfrm>
            <a:off x="3902236" y="4822433"/>
            <a:ext cx="6041863" cy="1015663"/>
          </a:xfrm>
          <a:prstGeom prst="rect">
            <a:avLst/>
          </a:prstGeom>
          <a:noFill/>
        </p:spPr>
        <p:txBody>
          <a:bodyPr wrap="square" rtlCol="0">
            <a:spAutoFit/>
          </a:bodyPr>
          <a:lstStyle>
            <a:defPPr>
              <a:defRPr lang="zh-CN"/>
            </a:defPPr>
            <a:lvl1pPr indent="0">
              <a:buNone/>
              <a:defRPr sz="6000" b="1" spc="30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维护与检修</a:t>
            </a:r>
          </a:p>
        </p:txBody>
      </p:sp>
      <p:sp>
        <p:nvSpPr>
          <p:cNvPr id="4" name="文本框 3"/>
          <p:cNvSpPr txBox="1"/>
          <p:nvPr/>
        </p:nvSpPr>
        <p:spPr>
          <a:xfrm>
            <a:off x="3960898" y="4387272"/>
            <a:ext cx="1409681" cy="400110"/>
          </a:xfrm>
          <a:prstGeom prst="rect">
            <a:avLst/>
          </a:prstGeom>
          <a:noFill/>
        </p:spPr>
        <p:txBody>
          <a:bodyPr wrap="none" rtlCol="0">
            <a:spAutoFit/>
          </a:bodyPr>
          <a:lstStyle/>
          <a:p>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rPr>
              <a:t>PART FIVE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5" name="文本框 4"/>
          <p:cNvSpPr txBox="1"/>
          <p:nvPr/>
        </p:nvSpPr>
        <p:spPr>
          <a:xfrm>
            <a:off x="2118841" y="4606989"/>
            <a:ext cx="1576072" cy="1446550"/>
          </a:xfrm>
          <a:prstGeom prst="rect">
            <a:avLst/>
          </a:prstGeom>
          <a:noFill/>
        </p:spPr>
        <p:txBody>
          <a:bodyPr wrap="none" rtlCol="0">
            <a:spAutoFit/>
          </a:bodyPr>
          <a:lstStyle>
            <a:defPPr>
              <a:defRPr lang="zh-CN"/>
            </a:defPPr>
            <a:lvl1pPr algn="ctr">
              <a:defRPr sz="4000" b="1">
                <a:gradFill>
                  <a:gsLst>
                    <a:gs pos="95000">
                      <a:srgbClr val="0DC8BF"/>
                    </a:gs>
                    <a:gs pos="0">
                      <a:srgbClr val="1EAEBA"/>
                    </a:gs>
                  </a:gsLst>
                  <a:lin ang="5400000" scaled="0"/>
                </a:gradFill>
                <a:effectLst>
                  <a:outerShdw dist="25400" dir="2700000" sx="101000" sy="101000" algn="tl">
                    <a:schemeClr val="bg1"/>
                  </a:outerShdw>
                </a:effectLst>
                <a:latin typeface="阿里巴巴普惠体" panose="00020600040101010101" pitchFamily="18" charset="-122"/>
                <a:ea typeface="阿里巴巴普惠体" panose="00020600040101010101" pitchFamily="18" charset="-122"/>
                <a:cs typeface="阿里巴巴普惠体" panose="00020600040101010101" pitchFamily="18" charset="-122"/>
              </a:defRPr>
            </a:lvl1pPr>
          </a:lstStyle>
          <a:p>
            <a:r>
              <a:rPr lang="en-US" altLang="zh-CN" sz="8800" dirty="0">
                <a:ln>
                  <a:solidFill>
                    <a:srgbClr val="0DC8BF"/>
                  </a:solidFill>
                </a:ln>
                <a:noFill/>
                <a:latin typeface="钉钉进步体" panose="00020600040101010101" pitchFamily="18" charset="-122"/>
                <a:ea typeface="钉钉进步体" panose="00020600040101010101" pitchFamily="18" charset="-122"/>
              </a:rPr>
              <a:t>05</a:t>
            </a:r>
            <a:endParaRPr lang="zh-CN" altLang="en-US" sz="8800" dirty="0">
              <a:ln>
                <a:solidFill>
                  <a:srgbClr val="0DC8BF"/>
                </a:solidFill>
              </a:ln>
              <a:noFill/>
              <a:latin typeface="钉钉进步体" panose="00020600040101010101" pitchFamily="18" charset="-122"/>
              <a:ea typeface="钉钉进步体" panose="00020600040101010101" pitchFamily="1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dur="5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16" presetClass="entr" presetSubtype="21" dur="500" fill="hold"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2" presetClass="entr" presetSubtype="8" dur="50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anim calcmode="lin" valueType="num">
                                      <p:cBhvr>
                                        <p:cTn id="1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
                                        </p:tgtEl>
                                      </p:cBhvr>
                                    </p:animEffect>
                                  </p:childTnLst>
                                </p:cTn>
                              </p:par>
                              <p:par>
                                <p:cTn id="22" presetID="2" presetClass="entr" presetSubtype="1" dur="500" fill="hold" grpId="0" nodeType="withEffect">
                                  <p:stCondLst>
                                    <p:cond delay="10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0-#ppt_h/2"/>
                                          </p:val>
                                        </p:tav>
                                        <p:tav tm="100000">
                                          <p:val>
                                            <p:strVal val="#ppt_y"/>
                                          </p:val>
                                        </p:tav>
                                      </p:tavLst>
                                    </p:anim>
                                  </p:childTnLst>
                                </p:cTn>
                              </p:par>
                              <p:par>
                                <p:cTn id="26" presetID="22" presetClass="entr" presetSubtype="1" dur="500" fill="hold" grpId="0" nodeType="withEffect">
                                  <p:stCondLst>
                                    <p:cond delay="125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p:bldP spid="3" grpId="0"/>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5" name="矩形 4"/>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6" name="组合 5"/>
          <p:cNvGrpSpPr/>
          <p:nvPr/>
        </p:nvGrpSpPr>
        <p:grpSpPr>
          <a:xfrm>
            <a:off x="4280806" y="226896"/>
            <a:ext cx="3630388" cy="835002"/>
            <a:chOff x="4571604" y="220193"/>
            <a:chExt cx="3630388" cy="835002"/>
          </a:xfrm>
        </p:grpSpPr>
        <p:sp>
          <p:nvSpPr>
            <p:cNvPr id="7" name="文本框 6"/>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维护与检修</a:t>
              </a:r>
            </a:p>
          </p:txBody>
        </p:sp>
        <p:sp>
          <p:nvSpPr>
            <p:cNvPr id="8" name="文本框 7"/>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711"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12"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13"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11" name="矩形 11"/>
          <p:cNvSpPr/>
          <p:nvPr/>
        </p:nvSpPr>
        <p:spPr>
          <a:xfrm>
            <a:off x="840186" y="2516605"/>
            <a:ext cx="7748587" cy="1281112"/>
          </a:xfrm>
          <a:prstGeom prst="rect">
            <a:avLst/>
          </a:prstGeom>
          <a:noFill/>
          <a:ln w="9525">
            <a:noFill/>
          </a:ln>
        </p:spPr>
        <p:txBody>
          <a:bodyPr>
            <a:spAutoFit/>
          </a:bodyPr>
          <a:lstStyle/>
          <a:p>
            <a:pPr>
              <a:lnSpc>
                <a:spcPct val="13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SHFS</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rPr>
              <a:t>400</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台</a:t>
            </a:r>
          </a:p>
          <a:p>
            <a:pPr>
              <a:lnSpc>
                <a:spcPct val="13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      </a:t>
            </a:r>
          </a:p>
          <a:p>
            <a:pPr>
              <a:lnSpc>
                <a:spcPct val="13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             </a:t>
            </a:r>
            <a:r>
              <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rPr>
              <a:t>100</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人</a:t>
            </a:r>
          </a:p>
        </p:txBody>
      </p:sp>
      <p:sp>
        <p:nvSpPr>
          <p:cNvPr id="12" name="燕尾形箭头 11"/>
          <p:cNvSpPr/>
          <p:nvPr/>
        </p:nvSpPr>
        <p:spPr>
          <a:xfrm>
            <a:off x="2821385" y="2876967"/>
            <a:ext cx="1619250" cy="46038"/>
          </a:xfrm>
          <a:prstGeom prst="notchedRightArrow">
            <a:avLst>
              <a:gd name="adj1" fmla="val 50000"/>
              <a:gd name="adj2" fmla="val 49175"/>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3" name="燕尾形箭头 12"/>
          <p:cNvSpPr/>
          <p:nvPr/>
        </p:nvSpPr>
        <p:spPr>
          <a:xfrm>
            <a:off x="2821385" y="3597692"/>
            <a:ext cx="1619250" cy="46038"/>
          </a:xfrm>
          <a:prstGeom prst="notchedRightArrow">
            <a:avLst>
              <a:gd name="adj1" fmla="val 50000"/>
              <a:gd name="adj2" fmla="val 49175"/>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4" name="TextBox 13"/>
          <p:cNvSpPr/>
          <p:nvPr/>
        </p:nvSpPr>
        <p:spPr>
          <a:xfrm>
            <a:off x="3093642" y="2546570"/>
            <a:ext cx="1620837" cy="307777"/>
          </a:xfrm>
          <a:prstGeom prst="rect">
            <a:avLst/>
          </a:prstGeom>
          <a:noFill/>
          <a:ln w="9525">
            <a:noFill/>
          </a:ln>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收入</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5W/</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台</a:t>
            </a:r>
          </a:p>
        </p:txBody>
      </p:sp>
      <p:sp>
        <p:nvSpPr>
          <p:cNvPr id="15" name="TextBox 14"/>
          <p:cNvSpPr/>
          <p:nvPr/>
        </p:nvSpPr>
        <p:spPr>
          <a:xfrm>
            <a:off x="3051969" y="3305196"/>
            <a:ext cx="1620837" cy="307777"/>
          </a:xfrm>
          <a:prstGeom prst="rect">
            <a:avLst/>
          </a:prstGeom>
          <a:noFill/>
          <a:ln w="9525">
            <a:noFill/>
          </a:ln>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支出</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10W/</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人</a:t>
            </a:r>
          </a:p>
        </p:txBody>
      </p:sp>
      <p:sp>
        <p:nvSpPr>
          <p:cNvPr id="16" name="TextBox 15"/>
          <p:cNvSpPr/>
          <p:nvPr/>
        </p:nvSpPr>
        <p:spPr>
          <a:xfrm>
            <a:off x="4440636" y="2516605"/>
            <a:ext cx="1082675" cy="366712"/>
          </a:xfrm>
          <a:prstGeom prst="rect">
            <a:avLst/>
          </a:prstGeom>
          <a:noFill/>
          <a:ln w="9525">
            <a:noFill/>
          </a:ln>
        </p:spPr>
        <p:txBody>
          <a:bodyPr>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2000W</a:t>
            </a:r>
          </a:p>
        </p:txBody>
      </p:sp>
      <p:sp>
        <p:nvSpPr>
          <p:cNvPr id="17" name="TextBox 16"/>
          <p:cNvSpPr/>
          <p:nvPr/>
        </p:nvSpPr>
        <p:spPr>
          <a:xfrm>
            <a:off x="4440636" y="3237330"/>
            <a:ext cx="1082675" cy="366712"/>
          </a:xfrm>
          <a:prstGeom prst="rect">
            <a:avLst/>
          </a:prstGeom>
          <a:noFill/>
          <a:ln w="9525">
            <a:noFill/>
          </a:ln>
        </p:spPr>
        <p:txBody>
          <a:bodyPr>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1000W</a:t>
            </a:r>
          </a:p>
        </p:txBody>
      </p:sp>
      <p:sp>
        <p:nvSpPr>
          <p:cNvPr id="18" name="燕尾形箭头 17"/>
          <p:cNvSpPr/>
          <p:nvPr/>
        </p:nvSpPr>
        <p:spPr>
          <a:xfrm rot="-20340000" flipV="1">
            <a:off x="5337572" y="2961105"/>
            <a:ext cx="547688" cy="76200"/>
          </a:xfrm>
          <a:prstGeom prst="notchedRightArrow">
            <a:avLst>
              <a:gd name="adj1" fmla="val 50000"/>
              <a:gd name="adj2" fmla="val 48848"/>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燕尾形箭头 19"/>
          <p:cNvSpPr/>
          <p:nvPr/>
        </p:nvSpPr>
        <p:spPr>
          <a:xfrm rot="-1080000" flipV="1">
            <a:off x="5339160" y="3323055"/>
            <a:ext cx="546100" cy="76200"/>
          </a:xfrm>
          <a:prstGeom prst="notchedRightArrow">
            <a:avLst>
              <a:gd name="adj1" fmla="val 50000"/>
              <a:gd name="adj2" fmla="val 48839"/>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Box 20"/>
          <p:cNvSpPr/>
          <p:nvPr/>
        </p:nvSpPr>
        <p:spPr>
          <a:xfrm>
            <a:off x="5987655" y="3011208"/>
            <a:ext cx="2341563" cy="366713"/>
          </a:xfrm>
          <a:prstGeom prst="rect">
            <a:avLst/>
          </a:prstGeom>
          <a:noFill/>
          <a:ln w="9525">
            <a:noFill/>
          </a:ln>
        </p:spPr>
        <p:txBody>
          <a:bodyPr>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理论利润</a:t>
            </a:r>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1000W/</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年</a:t>
            </a:r>
          </a:p>
        </p:txBody>
      </p:sp>
      <p:sp>
        <p:nvSpPr>
          <p:cNvPr id="21" name="矩形 11"/>
          <p:cNvSpPr/>
          <p:nvPr/>
        </p:nvSpPr>
        <p:spPr>
          <a:xfrm>
            <a:off x="840186" y="4497805"/>
            <a:ext cx="7927975" cy="1281112"/>
          </a:xfrm>
          <a:prstGeom prst="rect">
            <a:avLst/>
          </a:prstGeom>
          <a:noFill/>
          <a:ln w="9525">
            <a:noFill/>
          </a:ln>
        </p:spPr>
        <p:txBody>
          <a:bodyPr>
            <a:spAutoFit/>
          </a:bodyPr>
          <a:lstStyle/>
          <a:p>
            <a:pPr>
              <a:lnSpc>
                <a:spcPct val="13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中南院：</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1600MW      </a:t>
            </a:r>
          </a:p>
          <a:p>
            <a:pPr>
              <a:lnSpc>
                <a:spcPct val="13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rPr>
              <a:t>      </a:t>
            </a:r>
          </a:p>
          <a:p>
            <a:pPr>
              <a:lnSpc>
                <a:spcPct val="130000"/>
              </a:lnSpc>
            </a:pP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                                            理论</a:t>
            </a:r>
            <a:r>
              <a:rPr lang="en-US" altLang="zh-CN" sz="2000" b="1" dirty="0">
                <a:solidFill>
                  <a:schemeClr val="tx1">
                    <a:lumMod val="85000"/>
                    <a:lumOff val="15000"/>
                  </a:schemeClr>
                </a:solidFill>
                <a:latin typeface="微软雅黑" panose="020B0503020204020204" pitchFamily="34" charset="-122"/>
                <a:ea typeface="微软雅黑" panose="020B0503020204020204" pitchFamily="34" charset="-122"/>
              </a:rPr>
              <a:t>200</a:t>
            </a:r>
            <a:r>
              <a:rPr lang="zh-CN" altLang="en-US" sz="2000" b="1" dirty="0">
                <a:solidFill>
                  <a:schemeClr val="tx1">
                    <a:lumMod val="85000"/>
                    <a:lumOff val="15000"/>
                  </a:schemeClr>
                </a:solidFill>
                <a:latin typeface="微软雅黑" panose="020B0503020204020204" pitchFamily="34" charset="-122"/>
                <a:ea typeface="微软雅黑" panose="020B0503020204020204" pitchFamily="34" charset="-122"/>
              </a:rPr>
              <a:t>人</a:t>
            </a:r>
          </a:p>
        </p:txBody>
      </p:sp>
      <p:sp>
        <p:nvSpPr>
          <p:cNvPr id="22" name="燕尾形箭头 22"/>
          <p:cNvSpPr/>
          <p:nvPr/>
        </p:nvSpPr>
        <p:spPr>
          <a:xfrm>
            <a:off x="3060601" y="4784627"/>
            <a:ext cx="1079500" cy="44450"/>
          </a:xfrm>
          <a:prstGeom prst="notchedRightArrow">
            <a:avLst>
              <a:gd name="adj1" fmla="val 50000"/>
              <a:gd name="adj2" fmla="val 48908"/>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r>
              <a:rPr lang="en-US" dirty="0">
                <a:solidFill>
                  <a:schemeClr val="tx1">
                    <a:lumMod val="85000"/>
                    <a:lumOff val="15000"/>
                  </a:schemeClr>
                </a:solidFill>
                <a:latin typeface="微软雅黑" panose="020B0503020204020204" pitchFamily="34" charset="-122"/>
                <a:ea typeface="微软雅黑" panose="020B0503020204020204" pitchFamily="34" charset="-122"/>
              </a:rPr>
              <a:t>               </a:t>
            </a: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3" name="TextBox 23"/>
          <p:cNvSpPr/>
          <p:nvPr/>
        </p:nvSpPr>
        <p:spPr>
          <a:xfrm>
            <a:off x="3128500" y="4485276"/>
            <a:ext cx="1620837" cy="307777"/>
          </a:xfrm>
          <a:prstGeom prst="rect">
            <a:avLst/>
          </a:prstGeom>
          <a:noFill/>
          <a:ln w="9525">
            <a:noFill/>
          </a:ln>
        </p:spPr>
        <p:txBody>
          <a:bodyPr wrap="square">
            <a:spAutoFit/>
          </a:bodyPr>
          <a:lstStyle/>
          <a:p>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2MW/ </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台</a:t>
            </a:r>
          </a:p>
        </p:txBody>
      </p:sp>
      <p:sp>
        <p:nvSpPr>
          <p:cNvPr id="24" name="矩形 24"/>
          <p:cNvSpPr/>
          <p:nvPr/>
        </p:nvSpPr>
        <p:spPr>
          <a:xfrm>
            <a:off x="4197208" y="4497805"/>
            <a:ext cx="845103" cy="369332"/>
          </a:xfrm>
          <a:prstGeom prst="rect">
            <a:avLst/>
          </a:prstGeom>
          <a:noFill/>
          <a:ln w="9525">
            <a:noFill/>
          </a:ln>
        </p:spPr>
        <p:txBody>
          <a:bodyPr wrap="none">
            <a:spAutoFit/>
          </a:bodyPr>
          <a:lstStyle/>
          <a:p>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800</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台</a:t>
            </a:r>
          </a:p>
        </p:txBody>
      </p:sp>
      <p:sp>
        <p:nvSpPr>
          <p:cNvPr id="25" name="燕尾形箭头 25"/>
          <p:cNvSpPr/>
          <p:nvPr/>
        </p:nvSpPr>
        <p:spPr>
          <a:xfrm>
            <a:off x="5036531" y="4858167"/>
            <a:ext cx="1258887" cy="44450"/>
          </a:xfrm>
          <a:prstGeom prst="notchedRightArrow">
            <a:avLst>
              <a:gd name="adj1" fmla="val 50000"/>
              <a:gd name="adj2" fmla="val 48644"/>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TextBox 26"/>
          <p:cNvSpPr/>
          <p:nvPr/>
        </p:nvSpPr>
        <p:spPr>
          <a:xfrm>
            <a:off x="5099419" y="4536725"/>
            <a:ext cx="1865322" cy="307777"/>
          </a:xfrm>
          <a:prstGeom prst="rect">
            <a:avLst/>
          </a:prstGeom>
          <a:noFill/>
          <a:ln w="9525">
            <a:noFill/>
          </a:ln>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理论</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5W/</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台</a:t>
            </a:r>
          </a:p>
        </p:txBody>
      </p:sp>
      <p:sp>
        <p:nvSpPr>
          <p:cNvPr id="27" name="矩形 27"/>
          <p:cNvSpPr/>
          <p:nvPr/>
        </p:nvSpPr>
        <p:spPr>
          <a:xfrm>
            <a:off x="6295418" y="4497805"/>
            <a:ext cx="958917" cy="369332"/>
          </a:xfrm>
          <a:prstGeom prst="rect">
            <a:avLst/>
          </a:prstGeom>
          <a:noFill/>
          <a:ln w="9525">
            <a:noFill/>
          </a:ln>
        </p:spPr>
        <p:txBody>
          <a:bodyPr wrap="none">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4000W</a:t>
            </a:r>
          </a:p>
        </p:txBody>
      </p:sp>
      <p:sp>
        <p:nvSpPr>
          <p:cNvPr id="28" name="燕尾形箭头 28"/>
          <p:cNvSpPr/>
          <p:nvPr/>
        </p:nvSpPr>
        <p:spPr>
          <a:xfrm>
            <a:off x="5036531" y="5758280"/>
            <a:ext cx="1258887" cy="44450"/>
          </a:xfrm>
          <a:prstGeom prst="notchedRightArrow">
            <a:avLst>
              <a:gd name="adj1" fmla="val 50000"/>
              <a:gd name="adj2" fmla="val 48644"/>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TextBox 29"/>
          <p:cNvSpPr/>
          <p:nvPr/>
        </p:nvSpPr>
        <p:spPr>
          <a:xfrm>
            <a:off x="5099418" y="5436838"/>
            <a:ext cx="1658876" cy="307777"/>
          </a:xfrm>
          <a:prstGeom prst="rect">
            <a:avLst/>
          </a:prstGeom>
          <a:noFill/>
          <a:ln w="9525">
            <a:noFill/>
          </a:ln>
        </p:spPr>
        <p:txBody>
          <a:bodyPr wrap="square">
            <a:spAutoFit/>
          </a:bodyPr>
          <a:lstStyle/>
          <a:p>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支出</a:t>
            </a:r>
            <a:r>
              <a:rPr lang="en-US" altLang="zh-CN" sz="1400" dirty="0">
                <a:solidFill>
                  <a:schemeClr val="tx1">
                    <a:lumMod val="85000"/>
                    <a:lumOff val="15000"/>
                  </a:schemeClr>
                </a:solidFill>
                <a:latin typeface="微软雅黑" panose="020B0503020204020204" pitchFamily="34" charset="-122"/>
                <a:ea typeface="微软雅黑" panose="020B0503020204020204" pitchFamily="34" charset="-122"/>
              </a:rPr>
              <a:t>10W/</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人</a:t>
            </a:r>
          </a:p>
        </p:txBody>
      </p:sp>
      <p:sp>
        <p:nvSpPr>
          <p:cNvPr id="30" name="矩形 30"/>
          <p:cNvSpPr/>
          <p:nvPr/>
        </p:nvSpPr>
        <p:spPr>
          <a:xfrm>
            <a:off x="6295418" y="5397917"/>
            <a:ext cx="958917" cy="369332"/>
          </a:xfrm>
          <a:prstGeom prst="rect">
            <a:avLst/>
          </a:prstGeom>
          <a:noFill/>
          <a:ln w="9525">
            <a:noFill/>
          </a:ln>
        </p:spPr>
        <p:txBody>
          <a:bodyPr wrap="none">
            <a:spAutoFit/>
          </a:bodyPr>
          <a:lstStyle/>
          <a:p>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2000W</a:t>
            </a:r>
          </a:p>
        </p:txBody>
      </p:sp>
      <p:sp>
        <p:nvSpPr>
          <p:cNvPr id="31" name="燕尾形箭头 31"/>
          <p:cNvSpPr/>
          <p:nvPr/>
        </p:nvSpPr>
        <p:spPr>
          <a:xfrm rot="-20340000" flipV="1">
            <a:off x="7012967" y="4948656"/>
            <a:ext cx="546100" cy="77787"/>
          </a:xfrm>
          <a:prstGeom prst="notchedRightArrow">
            <a:avLst>
              <a:gd name="adj1" fmla="val 50000"/>
              <a:gd name="adj2" fmla="val 48850"/>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88" name="燕尾形箭头 32"/>
          <p:cNvSpPr/>
          <p:nvPr/>
        </p:nvSpPr>
        <p:spPr>
          <a:xfrm rot="-1080000" flipV="1">
            <a:off x="7014555" y="5483642"/>
            <a:ext cx="546100" cy="76200"/>
          </a:xfrm>
          <a:prstGeom prst="notchedRightArrow">
            <a:avLst>
              <a:gd name="adj1" fmla="val 50000"/>
              <a:gd name="adj2" fmla="val 48839"/>
            </a:avLst>
          </a:prstGeom>
          <a:solidFill>
            <a:srgbClr val="BBE0E3"/>
          </a:solidFill>
          <a:ln w="25400" cap="flat" cmpd="sng">
            <a:solidFill>
              <a:srgbClr val="89A4A7"/>
            </a:solidFill>
            <a:prstDash val="solid"/>
            <a:miter/>
            <a:headEnd type="none" w="med" len="med"/>
            <a:tailEnd type="none" w="med" len="med"/>
          </a:ln>
        </p:spPr>
        <p:txBody>
          <a:bodyPr anchor="ctr" anchorCtr="0"/>
          <a:lstStyle/>
          <a:p>
            <a:pPr algn="ctr"/>
            <a:endParaRPr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89" name="TextBox 33"/>
          <p:cNvSpPr/>
          <p:nvPr/>
        </p:nvSpPr>
        <p:spPr>
          <a:xfrm>
            <a:off x="7554870" y="5102276"/>
            <a:ext cx="2233613" cy="366712"/>
          </a:xfrm>
          <a:prstGeom prst="rect">
            <a:avLst/>
          </a:prstGeom>
          <a:noFill/>
          <a:ln w="9525">
            <a:noFill/>
          </a:ln>
        </p:spPr>
        <p:txBody>
          <a:bodyPr>
            <a:spAutoFit/>
          </a:bodyPr>
          <a:lstStyle/>
          <a:p>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节约</a:t>
            </a:r>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2000W/</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年</a:t>
            </a:r>
          </a:p>
        </p:txBody>
      </p:sp>
      <p:sp>
        <p:nvSpPr>
          <p:cNvPr id="2690" name="圆角矩形标注 37"/>
          <p:cNvSpPr/>
          <p:nvPr/>
        </p:nvSpPr>
        <p:spPr>
          <a:xfrm>
            <a:off x="9881471" y="5112183"/>
            <a:ext cx="1741731" cy="768154"/>
          </a:xfrm>
          <a:prstGeom prst="wedgeRoundRectCallout">
            <a:avLst>
              <a:gd name="adj1" fmla="val -68416"/>
              <a:gd name="adj2" fmla="val 21568"/>
              <a:gd name="adj3" fmla="val 16667"/>
            </a:avLst>
          </a:prstGeom>
          <a:gradFill>
            <a:gsLst>
              <a:gs pos="0">
                <a:srgbClr val="0DC8BF"/>
              </a:gs>
              <a:gs pos="100000">
                <a:srgbClr val="1EACBB"/>
              </a:gs>
            </a:gsLst>
            <a:lin ang="3240000" scaled="0"/>
          </a:gradFill>
        </p:spPr>
        <p:txBody>
          <a:bodyPr wrap="square" rtlCol="0">
            <a:spAutoFit/>
          </a:bodyPr>
          <a:lstStyle/>
          <a:p>
            <a:pPr>
              <a:lnSpc>
                <a:spcPct val="110000"/>
              </a:lnSpc>
            </a:pP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自检</a:t>
            </a: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15</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年，理论节约</a:t>
            </a: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3</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亿元！若再外包</a:t>
            </a:r>
            <a:r>
              <a:rPr lang="en-US" altLang="zh-CN"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800</a:t>
            </a: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台呢？</a:t>
            </a:r>
          </a:p>
        </p:txBody>
      </p:sp>
      <p:sp>
        <p:nvSpPr>
          <p:cNvPr id="2691" name="AutoShape 2"/>
          <p:cNvSpPr/>
          <p:nvPr/>
        </p:nvSpPr>
        <p:spPr>
          <a:xfrm>
            <a:off x="776287" y="1683544"/>
            <a:ext cx="2489427"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人力资源成本分析</a:t>
            </a:r>
          </a:p>
        </p:txBody>
      </p:sp>
      <p:sp>
        <p:nvSpPr>
          <p:cNvPr id="2692" name="矩形 2691"/>
          <p:cNvSpPr/>
          <p:nvPr/>
        </p:nvSpPr>
        <p:spPr>
          <a:xfrm>
            <a:off x="776287" y="2397147"/>
            <a:ext cx="8536385" cy="1437640"/>
          </a:xfrm>
          <a:prstGeom prst="rect">
            <a:avLst/>
          </a:prstGeom>
          <a:noFill/>
          <a:ln>
            <a:solidFill>
              <a:srgbClr val="0DC8B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sp>
        <p:nvSpPr>
          <p:cNvPr id="2693" name="矩形 2692"/>
          <p:cNvSpPr/>
          <p:nvPr/>
        </p:nvSpPr>
        <p:spPr>
          <a:xfrm>
            <a:off x="776288" y="4327978"/>
            <a:ext cx="8536386" cy="1669107"/>
          </a:xfrm>
          <a:prstGeom prst="rect">
            <a:avLst/>
          </a:prstGeom>
          <a:noFill/>
          <a:ln>
            <a:solidFill>
              <a:srgbClr val="0DC8B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endParaRPr>
          </a:p>
        </p:txBody>
      </p:sp>
      <p:pic>
        <p:nvPicPr>
          <p:cNvPr id="2695" name="图片 2694" descr="黑色的风车&#10;&#10;中度可信度描述已自动生成"/>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444877" y="-122356"/>
            <a:ext cx="3407527" cy="5024973"/>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2" presetClass="entr" presetSubtype="8" dur="1000" fill="hold" grpId="0" nodeType="clickEffect">
                                  <p:stCondLst>
                                    <p:cond delay="0"/>
                                  </p:stCondLst>
                                  <p:childTnLst>
                                    <p:set>
                                      <p:cBhvr additive="base">
                                        <p:cTn id="11" dur="1" fill="hold">
                                          <p:stCondLst>
                                            <p:cond delay="0"/>
                                          </p:stCondLst>
                                        </p:cTn>
                                        <p:tgtEl>
                                          <p:spTgt spid="2690"/>
                                        </p:tgtEl>
                                        <p:attrNameLst>
                                          <p:attrName>style.visibility</p:attrName>
                                        </p:attrNameLst>
                                      </p:cBhvr>
                                      <p:to>
                                        <p:strVal val="visible"/>
                                      </p:to>
                                    </p:set>
                                    <p:anim calcmode="lin" valueType="num">
                                      <p:cBhvr additive="base">
                                        <p:cTn id="12" dur="1000" fill="hold"/>
                                        <p:tgtEl>
                                          <p:spTgt spid="2690"/>
                                        </p:tgtEl>
                                        <p:attrNameLst>
                                          <p:attrName>ppt_x</p:attrName>
                                        </p:attrNameLst>
                                      </p:cBhvr>
                                      <p:tavLst>
                                        <p:tav tm="0">
                                          <p:val>
                                            <p:strVal val="0-#ppt_w/2"/>
                                          </p:val>
                                        </p:tav>
                                        <p:tav tm="100000">
                                          <p:val>
                                            <p:strVal val="#ppt_x"/>
                                          </p:val>
                                        </p:tav>
                                      </p:tavLst>
                                    </p:anim>
                                    <p:anim calcmode="lin" valueType="num">
                                      <p:cBhvr additive="base">
                                        <p:cTn id="13" dur="1000" fill="hold"/>
                                        <p:tgtEl>
                                          <p:spTgt spid="26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69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5" name="矩形 4"/>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6" name="组合 5"/>
          <p:cNvGrpSpPr/>
          <p:nvPr/>
        </p:nvGrpSpPr>
        <p:grpSpPr>
          <a:xfrm>
            <a:off x="4280806" y="226896"/>
            <a:ext cx="3630388" cy="835002"/>
            <a:chOff x="4571604" y="220193"/>
            <a:chExt cx="3630388" cy="835002"/>
          </a:xfrm>
        </p:grpSpPr>
        <p:sp>
          <p:nvSpPr>
            <p:cNvPr id="7" name="文本框 6"/>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维护与检修</a:t>
              </a:r>
            </a:p>
          </p:txBody>
        </p:sp>
        <p:sp>
          <p:nvSpPr>
            <p:cNvPr id="8" name="文本框 7"/>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711"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12"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13"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2" name="AutoShape 2"/>
          <p:cNvSpPr/>
          <p:nvPr/>
        </p:nvSpPr>
        <p:spPr>
          <a:xfrm>
            <a:off x="853205" y="1300649"/>
            <a:ext cx="2248825" cy="496720"/>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备品备件和检修管理</a:t>
            </a:r>
          </a:p>
        </p:txBody>
      </p:sp>
      <p:sp>
        <p:nvSpPr>
          <p:cNvPr id="9" name="矩形 8"/>
          <p:cNvSpPr/>
          <p:nvPr/>
        </p:nvSpPr>
        <p:spPr>
          <a:xfrm>
            <a:off x="853205" y="1916359"/>
            <a:ext cx="5513227" cy="1873398"/>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DL</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风电场：</a:t>
            </a:r>
            <a:r>
              <a:rPr lang="zh-CN" altLang="en-US" sz="1400" dirty="0">
                <a:solidFill>
                  <a:srgbClr val="686769"/>
                </a:solidFill>
                <a:latin typeface="微软雅黑" panose="020B0503020204020204" pitchFamily="34" charset="-122"/>
                <a:ea typeface="微软雅黑" panose="020B0503020204020204" pitchFamily="34" charset="-122"/>
                <a:cs typeface="+mn-ea"/>
              </a:rPr>
              <a:t>备品备件与检修独立</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设备出了问题，一般为换。因此，设备运行效率高，隐患少，但是成本加高。</a:t>
            </a:r>
            <a:endParaRPr lang="en-US" altLang="zh-CN" sz="1400" dirty="0">
              <a:solidFill>
                <a:srgbClr val="686769"/>
              </a:solidFill>
              <a:latin typeface="微软雅黑" panose="020B0503020204020204" pitchFamily="34" charset="-122"/>
              <a:ea typeface="微软雅黑" panose="020B0503020204020204" pitchFamily="34" charset="-122"/>
              <a:cs typeface="+mn-ea"/>
            </a:endParaRPr>
          </a:p>
          <a:p>
            <a:pPr marL="285750" indent="-285750" algn="just">
              <a:lnSpc>
                <a:spcPct val="130000"/>
              </a:lnSpc>
              <a:buFont typeface="Wingdings" panose="05000000000000000000" pitchFamily="2" charset="2"/>
              <a:buChar char="Ø"/>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中南院：</a:t>
            </a:r>
            <a:r>
              <a:rPr lang="zh-CN" altLang="en-US" sz="1400" dirty="0">
                <a:solidFill>
                  <a:srgbClr val="686769"/>
                </a:solidFill>
                <a:latin typeface="微软雅黑" panose="020B0503020204020204" pitchFamily="34" charset="-122"/>
                <a:ea typeface="微软雅黑" panose="020B0503020204020204" pitchFamily="34" charset="-122"/>
                <a:cs typeface="+mn-ea"/>
              </a:rPr>
              <a:t>备品备件与检修整合</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设备使用效率最大化，成本有节约。检修人员素质要求高，建立高效管理机制。</a:t>
            </a:r>
          </a:p>
          <a:p>
            <a:pPr marL="285750" indent="-285750" algn="just">
              <a:lnSpc>
                <a:spcPct val="130000"/>
              </a:lnSpc>
              <a:buFont typeface="Wingdings" panose="05000000000000000000" pitchFamily="2" charset="2"/>
              <a:buChar char="Ø"/>
            </a:pP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cs typeface="+mn-ea"/>
              </a:rPr>
              <a:t>组织结构：</a:t>
            </a:r>
            <a:r>
              <a:rPr lang="zh-CN" altLang="en-US" sz="1400" dirty="0">
                <a:solidFill>
                  <a:srgbClr val="686769"/>
                </a:solidFill>
                <a:latin typeface="微软雅黑" panose="020B0503020204020204" pitchFamily="34" charset="-122"/>
                <a:ea typeface="微软雅黑" panose="020B0503020204020204" pitchFamily="34" charset="-122"/>
                <a:cs typeface="+mn-ea"/>
              </a:rPr>
              <a:t>项目负责人（技术负责人）</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机务负责人（安全员）文职，驾驶员，其他（基本按每人分配四台风机）</a:t>
            </a:r>
          </a:p>
        </p:txBody>
      </p:sp>
      <p:sp>
        <p:nvSpPr>
          <p:cNvPr id="10" name="AutoShape 2"/>
          <p:cNvSpPr/>
          <p:nvPr/>
        </p:nvSpPr>
        <p:spPr>
          <a:xfrm>
            <a:off x="6813532" y="1300649"/>
            <a:ext cx="2248825" cy="496720"/>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检修安全常识</a:t>
            </a:r>
          </a:p>
        </p:txBody>
      </p:sp>
      <p:sp>
        <p:nvSpPr>
          <p:cNvPr id="2694" name="矩形 10"/>
          <p:cNvSpPr/>
          <p:nvPr/>
        </p:nvSpPr>
        <p:spPr>
          <a:xfrm>
            <a:off x="6724651" y="1960994"/>
            <a:ext cx="5131706" cy="203344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“四不伤害”</a:t>
            </a: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不害人，不害己，不被害，监督他人。</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手套，安全带，安全帽，防护服，绝缘靴。</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不饮酒，不疲劳。</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停机。</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至少两人在场，通讯畅通。</a:t>
            </a:r>
          </a:p>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进仓，风速小于</a:t>
            </a:r>
            <a:r>
              <a:rPr lang="en-US" altLang="zh-CN" sz="1400" dirty="0">
                <a:solidFill>
                  <a:srgbClr val="686769"/>
                </a:solidFill>
                <a:latin typeface="微软雅黑" panose="020B0503020204020204" pitchFamily="34" charset="-122"/>
                <a:ea typeface="微软雅黑" panose="020B0503020204020204" pitchFamily="34" charset="-122"/>
                <a:cs typeface="+mn-ea"/>
              </a:rPr>
              <a:t>15m/s</a:t>
            </a:r>
            <a:r>
              <a:rPr lang="zh-CN" altLang="en-US" sz="1400" dirty="0">
                <a:solidFill>
                  <a:srgbClr val="686769"/>
                </a:solidFill>
                <a:latin typeface="微软雅黑" panose="020B0503020204020204" pitchFamily="34" charset="-122"/>
                <a:ea typeface="微软雅黑" panose="020B0503020204020204" pitchFamily="34" charset="-122"/>
                <a:cs typeface="+mn-ea"/>
              </a:rPr>
              <a:t>。</a:t>
            </a: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p:txBody>
      </p:sp>
      <p:sp>
        <p:nvSpPr>
          <p:cNvPr id="2697" name="矩形 8"/>
          <p:cNvSpPr/>
          <p:nvPr/>
        </p:nvSpPr>
        <p:spPr>
          <a:xfrm>
            <a:off x="853205" y="4502081"/>
            <a:ext cx="4933459" cy="203344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专业技术培训和安全生产培训</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登高证，电工证等</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必备知识</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熟知风机位置与代号。</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熟知就生与安全用具，如高空，电击，烧伤（每年培训）</a:t>
            </a:r>
          </a:p>
          <a:p>
            <a:pPr marL="285750" indent="-285750" algn="just">
              <a:lnSpc>
                <a:spcPct val="130000"/>
              </a:lnSpc>
              <a:buFont typeface="Arial" panose="020B0604020202020204" pitchFamily="34" charset="0"/>
              <a:buChar char="•"/>
            </a:pPr>
            <a:r>
              <a:rPr lang="zh-CN" altLang="en-US" sz="1400" dirty="0">
                <a:solidFill>
                  <a:srgbClr val="686769"/>
                </a:solidFill>
                <a:latin typeface="微软雅黑" panose="020B0503020204020204" pitchFamily="34" charset="-122"/>
                <a:ea typeface="微软雅黑" panose="020B0503020204020204" pitchFamily="34" charset="-122"/>
                <a:cs typeface="+mn-ea"/>
              </a:rPr>
              <a:t>熟读运行手册，维护手册，故障分析，操作程序，规范。</a:t>
            </a:r>
          </a:p>
          <a:p>
            <a:pPr marL="285750" indent="-285750" algn="just">
              <a:lnSpc>
                <a:spcPct val="130000"/>
              </a:lnSpc>
              <a:buFont typeface="Wingdings" panose="05000000000000000000" pitchFamily="2" charset="2"/>
              <a:buChar char="Ø"/>
            </a:pPr>
            <a:endParaRPr lang="en-US" altLang="zh-CN" sz="1400" dirty="0">
              <a:solidFill>
                <a:srgbClr val="686769"/>
              </a:solidFill>
              <a:latin typeface="微软雅黑" panose="020B0503020204020204" pitchFamily="34" charset="-122"/>
              <a:ea typeface="微软雅黑" panose="020B0503020204020204" pitchFamily="34" charset="-122"/>
              <a:cs typeface="+mn-ea"/>
            </a:endParaRPr>
          </a:p>
        </p:txBody>
      </p:sp>
      <p:sp>
        <p:nvSpPr>
          <p:cNvPr id="2706" name="矩形 10"/>
          <p:cNvSpPr/>
          <p:nvPr/>
        </p:nvSpPr>
        <p:spPr>
          <a:xfrm>
            <a:off x="6724651" y="4565098"/>
            <a:ext cx="4756149" cy="1473288"/>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日常维护：只要进现场，对关键设备检查。看一看，听一听。</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半年维护</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一年维护</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两年维护</a:t>
            </a:r>
          </a:p>
        </p:txBody>
      </p:sp>
      <p:sp>
        <p:nvSpPr>
          <p:cNvPr id="2707" name="AutoShape 2"/>
          <p:cNvSpPr/>
          <p:nvPr/>
        </p:nvSpPr>
        <p:spPr>
          <a:xfrm>
            <a:off x="853205" y="3938018"/>
            <a:ext cx="2248825" cy="496720"/>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技术人员基本要求</a:t>
            </a:r>
          </a:p>
        </p:txBody>
      </p:sp>
      <p:sp>
        <p:nvSpPr>
          <p:cNvPr id="2708" name="AutoShape 2"/>
          <p:cNvSpPr/>
          <p:nvPr/>
        </p:nvSpPr>
        <p:spPr>
          <a:xfrm>
            <a:off x="6813532" y="3938018"/>
            <a:ext cx="2248825" cy="496720"/>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sz="16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定期维护</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圆角 3"/>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5" name="矩形 4"/>
          <p:cNvSpPr/>
          <p:nvPr/>
        </p:nvSpPr>
        <p:spPr>
          <a:xfrm>
            <a:off x="0" y="1149323"/>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6" name="组合 5"/>
          <p:cNvGrpSpPr/>
          <p:nvPr/>
        </p:nvGrpSpPr>
        <p:grpSpPr>
          <a:xfrm>
            <a:off x="4280806" y="226896"/>
            <a:ext cx="3630388" cy="835002"/>
            <a:chOff x="4571604" y="220193"/>
            <a:chExt cx="3630388" cy="835002"/>
          </a:xfrm>
        </p:grpSpPr>
        <p:sp>
          <p:nvSpPr>
            <p:cNvPr id="7" name="文本框 6"/>
            <p:cNvSpPr txBox="1"/>
            <p:nvPr/>
          </p:nvSpPr>
          <p:spPr>
            <a:xfrm>
              <a:off x="5268541" y="220193"/>
              <a:ext cx="2236510"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维护与检修</a:t>
              </a:r>
            </a:p>
          </p:txBody>
        </p:sp>
        <p:sp>
          <p:nvSpPr>
            <p:cNvPr id="8" name="文本框 7"/>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2797"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98"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799"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2800" name="AutoShape 2"/>
          <p:cNvSpPr/>
          <p:nvPr/>
        </p:nvSpPr>
        <p:spPr>
          <a:xfrm>
            <a:off x="575665" y="1953688"/>
            <a:ext cx="1102588" cy="454025"/>
          </a:xfrm>
          <a:prstGeom prst="rect">
            <a:avLst/>
          </a:prstGeom>
          <a:noFill/>
          <a:ln w="9525">
            <a:noFill/>
          </a:ln>
        </p:spPr>
        <p:txBody>
          <a:bodyPr anchor="ctr" anchorCtr="0"/>
          <a:lstStyle/>
          <a:p>
            <a:pPr algn="ct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维护内容</a:t>
            </a:r>
          </a:p>
        </p:txBody>
      </p:sp>
      <p:sp>
        <p:nvSpPr>
          <p:cNvPr id="9" name="任意多边形 39"/>
          <p:cNvSpPr/>
          <p:nvPr/>
        </p:nvSpPr>
        <p:spPr>
          <a:xfrm>
            <a:off x="639522" y="1639659"/>
            <a:ext cx="974874" cy="1082082"/>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noFill/>
          <a:ln w="9525" cap="flat" cmpd="sng" algn="ctr">
            <a:solidFill>
              <a:srgbClr val="1EACBB"/>
            </a:solid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1" name="矩形 8"/>
          <p:cNvSpPr/>
          <p:nvPr/>
        </p:nvSpPr>
        <p:spPr>
          <a:xfrm>
            <a:off x="1854509" y="2142279"/>
            <a:ext cx="3744913" cy="35298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裂缝，螺栓，电缆，照明，防雷接地等。</a:t>
            </a:r>
          </a:p>
        </p:txBody>
      </p:sp>
      <p:sp>
        <p:nvSpPr>
          <p:cNvPr id="12" name="AutoShape 2"/>
          <p:cNvSpPr/>
          <p:nvPr/>
        </p:nvSpPr>
        <p:spPr>
          <a:xfrm>
            <a:off x="1854509" y="1732096"/>
            <a:ext cx="1979613" cy="427425"/>
          </a:xfrm>
          <a:prstGeom prst="rect">
            <a:avLst/>
          </a:prstGeom>
          <a:noFill/>
        </p:spPr>
        <p:txBody>
          <a:bodyPr wrap="square" rtlCol="0">
            <a:spAutoFit/>
          </a:bodyPr>
          <a:lstStyle/>
          <a:p>
            <a:pPr algn="just">
              <a:lnSpc>
                <a:spcPct val="130000"/>
              </a:lnSpc>
            </a:pPr>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cs typeface="+mn-ea"/>
              </a:rPr>
              <a:t>2.1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mn-ea"/>
              </a:rPr>
              <a:t>基础与塔架</a:t>
            </a:r>
          </a:p>
        </p:txBody>
      </p:sp>
      <p:sp>
        <p:nvSpPr>
          <p:cNvPr id="13" name="矩形 14"/>
          <p:cNvSpPr/>
          <p:nvPr/>
        </p:nvSpPr>
        <p:spPr>
          <a:xfrm>
            <a:off x="1854509" y="2442403"/>
            <a:ext cx="3744913" cy="203344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损伤，裂纹，腐蚀，噪音</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雷击：烧黑，裂开，咔嗒声 </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结冰：超过</a:t>
            </a:r>
            <a:r>
              <a:rPr lang="en-US" altLang="zh-CN" sz="1400" dirty="0">
                <a:solidFill>
                  <a:srgbClr val="686769"/>
                </a:solidFill>
                <a:latin typeface="微软雅黑" panose="020B0503020204020204" pitchFamily="34" charset="-122"/>
                <a:ea typeface="微软雅黑" panose="020B0503020204020204" pitchFamily="34" charset="-122"/>
                <a:cs typeface="+mn-ea"/>
              </a:rPr>
              <a:t>1cm</a:t>
            </a:r>
            <a:r>
              <a:rPr lang="zh-CN" altLang="en-US" sz="1400" dirty="0">
                <a:solidFill>
                  <a:srgbClr val="686769"/>
                </a:solidFill>
                <a:latin typeface="微软雅黑" panose="020B0503020204020204" pitchFamily="34" charset="-122"/>
                <a:ea typeface="微软雅黑" panose="020B0503020204020204" pitchFamily="34" charset="-122"/>
                <a:cs typeface="+mn-ea"/>
              </a:rPr>
              <a:t>，停机</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修复</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需</a:t>
            </a:r>
            <a:r>
              <a:rPr lang="en-US" altLang="zh-CN" sz="1400" dirty="0">
                <a:solidFill>
                  <a:srgbClr val="686769"/>
                </a:solidFill>
                <a:latin typeface="微软雅黑" panose="020B0503020204020204" pitchFamily="34" charset="-122"/>
                <a:ea typeface="微软雅黑" panose="020B0503020204020204" pitchFamily="34" charset="-122"/>
                <a:cs typeface="+mn-ea"/>
              </a:rPr>
              <a:t>10</a:t>
            </a:r>
            <a:r>
              <a:rPr lang="zh-CN" altLang="en-US" sz="1400" dirty="0">
                <a:solidFill>
                  <a:srgbClr val="686769"/>
                </a:solidFill>
                <a:latin typeface="微软雅黑" panose="020B0503020204020204" pitchFamily="34" charset="-122"/>
                <a:ea typeface="微软雅黑" panose="020B0503020204020204" pitchFamily="34" charset="-122"/>
                <a:cs typeface="+mn-ea"/>
              </a:rPr>
              <a:t>℃以上</a:t>
            </a:r>
            <a:r>
              <a:rPr lang="en-US" altLang="zh-CN" sz="1400" dirty="0">
                <a:solidFill>
                  <a:srgbClr val="686769"/>
                </a:solidFill>
                <a:latin typeface="微软雅黑" panose="020B0503020204020204" pitchFamily="34" charset="-122"/>
                <a:ea typeface="微软雅黑" panose="020B0503020204020204" pitchFamily="34" charset="-122"/>
                <a:cs typeface="+mn-ea"/>
              </a:rPr>
              <a:t>):</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清洗修复材料</a:t>
            </a:r>
            <a:r>
              <a:rPr lang="en-US" altLang="zh-CN" sz="1400" dirty="0">
                <a:solidFill>
                  <a:srgbClr val="686769"/>
                </a:solidFill>
                <a:latin typeface="微软雅黑" panose="020B0503020204020204" pitchFamily="34" charset="-122"/>
                <a:ea typeface="微软雅黑" panose="020B0503020204020204" pitchFamily="34" charset="-122"/>
                <a:cs typeface="+mn-ea"/>
              </a:rPr>
              <a:t>:</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丙酮清洗，</a:t>
            </a:r>
          </a:p>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环氧树脂固化剂</a:t>
            </a:r>
          </a:p>
        </p:txBody>
      </p:sp>
      <p:sp>
        <p:nvSpPr>
          <p:cNvPr id="14" name="圆角矩形标注 18"/>
          <p:cNvSpPr/>
          <p:nvPr/>
        </p:nvSpPr>
        <p:spPr>
          <a:xfrm>
            <a:off x="4465947" y="4213426"/>
            <a:ext cx="1800225" cy="318669"/>
          </a:xfrm>
          <a:prstGeom prst="wedgeRoundRectCallout">
            <a:avLst>
              <a:gd name="adj1" fmla="val -69176"/>
              <a:gd name="adj2" fmla="val -24787"/>
              <a:gd name="adj3" fmla="val 16667"/>
            </a:avLst>
          </a:prstGeom>
          <a:gradFill>
            <a:gsLst>
              <a:gs pos="0">
                <a:srgbClr val="0DC8BF"/>
              </a:gs>
              <a:gs pos="100000">
                <a:srgbClr val="1EACBB"/>
              </a:gs>
            </a:gsLst>
            <a:lin ang="3240000" scaled="0"/>
          </a:gradFill>
        </p:spPr>
        <p:txBody>
          <a:bodyPr wrap="square" rtlCol="0">
            <a:spAutoFit/>
          </a:bodyPr>
          <a:lstStyle/>
          <a:p>
            <a:pPr>
              <a:lnSpc>
                <a:spcPct val="110000"/>
              </a:lnSpc>
            </a:pP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高山防雷，防尘，防潮</a:t>
            </a:r>
          </a:p>
        </p:txBody>
      </p:sp>
      <p:sp>
        <p:nvSpPr>
          <p:cNvPr id="17" name="矩形 16"/>
          <p:cNvSpPr/>
          <p:nvPr/>
        </p:nvSpPr>
        <p:spPr>
          <a:xfrm>
            <a:off x="7710607" y="2142128"/>
            <a:ext cx="3970646" cy="2313518"/>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轴承，齿轮：齿断裂，损伤，点蚀，杂物，噪音，螺栓等。</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油脂检查：颜色，浓度，有无渗透。及时更换。</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温度</a:t>
            </a:r>
            <a:r>
              <a:rPr lang="en-US" altLang="zh-CN" sz="1400" dirty="0">
                <a:solidFill>
                  <a:srgbClr val="686769"/>
                </a:solidFill>
                <a:latin typeface="微软雅黑" panose="020B0503020204020204" pitchFamily="34" charset="-122"/>
                <a:ea typeface="微软雅黑" panose="020B0503020204020204" pitchFamily="34" charset="-122"/>
                <a:cs typeface="+mn-ea"/>
              </a:rPr>
              <a:t>:</a:t>
            </a:r>
            <a:r>
              <a:rPr lang="zh-CN" altLang="en-US" sz="1400" dirty="0">
                <a:solidFill>
                  <a:srgbClr val="686769"/>
                </a:solidFill>
                <a:latin typeface="微软雅黑" panose="020B0503020204020204" pitchFamily="34" charset="-122"/>
                <a:ea typeface="微软雅黑" panose="020B0503020204020204" pitchFamily="34" charset="-122"/>
                <a:cs typeface="+mn-ea"/>
              </a:rPr>
              <a:t>油位，轴承缺陷，环境温度</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传感器</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叶片角度校准</a:t>
            </a:r>
          </a:p>
          <a:p>
            <a:pPr marL="285750" indent="-285750" algn="just">
              <a:lnSpc>
                <a:spcPct val="130000"/>
              </a:lnSpc>
              <a:buFont typeface="Wingdings" panose="05000000000000000000" pitchFamily="2" charset="2"/>
              <a:buChar char="Ø"/>
            </a:pPr>
            <a:r>
              <a:rPr lang="zh-CN" altLang="en-US" sz="1400" dirty="0">
                <a:solidFill>
                  <a:srgbClr val="686769"/>
                </a:solidFill>
                <a:latin typeface="微软雅黑" panose="020B0503020204020204" pitchFamily="34" charset="-122"/>
                <a:ea typeface="微软雅黑" panose="020B0503020204020204" pitchFamily="34" charset="-122"/>
                <a:cs typeface="+mn-ea"/>
              </a:rPr>
              <a:t> 蓄电池：充电器，容量（大于</a:t>
            </a:r>
            <a:r>
              <a:rPr lang="en-US" altLang="zh-CN" sz="1400" dirty="0">
                <a:solidFill>
                  <a:srgbClr val="686769"/>
                </a:solidFill>
                <a:latin typeface="微软雅黑" panose="020B0503020204020204" pitchFamily="34" charset="-122"/>
                <a:ea typeface="微软雅黑" panose="020B0503020204020204" pitchFamily="34" charset="-122"/>
                <a:cs typeface="+mn-ea"/>
              </a:rPr>
              <a:t>87.5%</a:t>
            </a:r>
            <a:r>
              <a:rPr lang="zh-CN" altLang="en-US" sz="1400" dirty="0">
                <a:solidFill>
                  <a:srgbClr val="686769"/>
                </a:solidFill>
                <a:latin typeface="微软雅黑" panose="020B0503020204020204" pitchFamily="34" charset="-122"/>
                <a:ea typeface="微软雅黑" panose="020B0503020204020204" pitchFamily="34" charset="-122"/>
                <a:cs typeface="+mn-ea"/>
              </a:rPr>
              <a:t>）</a:t>
            </a:r>
          </a:p>
        </p:txBody>
      </p:sp>
      <p:sp>
        <p:nvSpPr>
          <p:cNvPr id="22" name="AutoShape 2"/>
          <p:cNvSpPr/>
          <p:nvPr/>
        </p:nvSpPr>
        <p:spPr>
          <a:xfrm>
            <a:off x="6425946" y="2040704"/>
            <a:ext cx="1102588" cy="454025"/>
          </a:xfrm>
          <a:prstGeom prst="rect">
            <a:avLst/>
          </a:prstGeom>
          <a:noFill/>
          <a:ln w="9525">
            <a:noFill/>
          </a:ln>
        </p:spPr>
        <p:txBody>
          <a:bodyPr anchor="ctr" anchorCtr="0"/>
          <a:lstStyle/>
          <a:p>
            <a:pPr algn="ct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变桨系统 </a:t>
            </a:r>
            <a:r>
              <a:rPr lang="en-US" altLang="zh-CN" b="1" dirty="0">
                <a:solidFill>
                  <a:srgbClr val="FF0000"/>
                </a:solidFill>
                <a:latin typeface="微软雅黑" panose="020B0503020204020204" pitchFamily="34" charset="-122"/>
                <a:ea typeface="微软雅黑" panose="020B0503020204020204" pitchFamily="34" charset="-122"/>
              </a:rPr>
              <a:t>※</a:t>
            </a:r>
            <a:endParaRPr lang="zh-CN" altLang="en-US" b="1" dirty="0">
              <a:solidFill>
                <a:srgbClr val="FF0000"/>
              </a:solidFill>
              <a:latin typeface="微软雅黑" panose="020B0503020204020204" pitchFamily="34" charset="-122"/>
              <a:ea typeface="微软雅黑" panose="020B0503020204020204" pitchFamily="34" charset="-122"/>
            </a:endParaRPr>
          </a:p>
        </p:txBody>
      </p:sp>
      <p:sp>
        <p:nvSpPr>
          <p:cNvPr id="23" name="任意多边形 39"/>
          <p:cNvSpPr/>
          <p:nvPr/>
        </p:nvSpPr>
        <p:spPr>
          <a:xfrm>
            <a:off x="6489803" y="1639659"/>
            <a:ext cx="974874" cy="1082082"/>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noFill/>
          <a:ln w="9525" cap="flat" cmpd="sng" algn="ctr">
            <a:solidFill>
              <a:srgbClr val="1EACBB"/>
            </a:solid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5" name="AutoShape 2"/>
          <p:cNvSpPr/>
          <p:nvPr/>
        </p:nvSpPr>
        <p:spPr>
          <a:xfrm>
            <a:off x="7704790" y="1732096"/>
            <a:ext cx="1979613" cy="427425"/>
          </a:xfrm>
          <a:prstGeom prst="rect">
            <a:avLst/>
          </a:prstGeom>
          <a:noFill/>
        </p:spPr>
        <p:txBody>
          <a:bodyPr wrap="square" rtlCol="0">
            <a:spAutoFit/>
          </a:bodyPr>
          <a:lstStyle/>
          <a:p>
            <a:pPr algn="just">
              <a:lnSpc>
                <a:spcPct val="130000"/>
              </a:lnSpc>
            </a:pPr>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cs typeface="+mn-ea"/>
              </a:rPr>
              <a:t>2.1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cs typeface="+mn-ea"/>
              </a:rPr>
              <a:t>基础与塔架</a:t>
            </a:r>
          </a:p>
        </p:txBody>
      </p:sp>
      <p:sp>
        <p:nvSpPr>
          <p:cNvPr id="27" name="圆角矩形标注 18"/>
          <p:cNvSpPr/>
          <p:nvPr/>
        </p:nvSpPr>
        <p:spPr>
          <a:xfrm>
            <a:off x="7884178" y="4639518"/>
            <a:ext cx="1800225" cy="318669"/>
          </a:xfrm>
          <a:prstGeom prst="wedgeRoundRectCallout">
            <a:avLst>
              <a:gd name="adj1" fmla="val -69176"/>
              <a:gd name="adj2" fmla="val -24787"/>
              <a:gd name="adj3" fmla="val 16667"/>
            </a:avLst>
          </a:prstGeom>
          <a:gradFill>
            <a:gsLst>
              <a:gs pos="0">
                <a:srgbClr val="0DC8BF"/>
              </a:gs>
              <a:gs pos="100000">
                <a:srgbClr val="1EACBB"/>
              </a:gs>
            </a:gsLst>
            <a:lin ang="3240000" scaled="0"/>
          </a:gradFill>
        </p:spPr>
        <p:txBody>
          <a:bodyPr wrap="square" rtlCol="0">
            <a:spAutoFit/>
          </a:bodyPr>
          <a:lstStyle/>
          <a:p>
            <a:pPr>
              <a:lnSpc>
                <a:spcPct val="110000"/>
              </a:lnSpc>
            </a:pP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油脂有害，切勿接触！</a:t>
            </a:r>
          </a:p>
        </p:txBody>
      </p:sp>
      <p:sp>
        <p:nvSpPr>
          <p:cNvPr id="28" name="AutoShape 2"/>
          <p:cNvSpPr/>
          <p:nvPr/>
        </p:nvSpPr>
        <p:spPr>
          <a:xfrm>
            <a:off x="560080" y="5192098"/>
            <a:ext cx="1102588" cy="454025"/>
          </a:xfrm>
          <a:prstGeom prst="rect">
            <a:avLst/>
          </a:prstGeom>
          <a:noFill/>
          <a:ln w="9525">
            <a:noFill/>
          </a:ln>
        </p:spPr>
        <p:txBody>
          <a:bodyPr anchor="ctr" anchorCtr="0"/>
          <a:lstStyle/>
          <a:p>
            <a:pPr algn="ct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主轴和</a:t>
            </a:r>
            <a:endParaRPr lang="en-US" altLang="zh-CN" b="1" dirty="0">
              <a:solidFill>
                <a:schemeClr val="tx1">
                  <a:lumMod val="95000"/>
                  <a:lumOff val="5000"/>
                </a:schemeClr>
              </a:solidFill>
              <a:latin typeface="微软雅黑" panose="020B0503020204020204" pitchFamily="34" charset="-122"/>
              <a:ea typeface="微软雅黑" panose="020B0503020204020204" pitchFamily="34" charset="-122"/>
            </a:endParaRPr>
          </a:p>
          <a:p>
            <a:pPr algn="ct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联轴器</a:t>
            </a:r>
          </a:p>
        </p:txBody>
      </p:sp>
      <p:sp>
        <p:nvSpPr>
          <p:cNvPr id="29" name="任意多边形 39"/>
          <p:cNvSpPr/>
          <p:nvPr/>
        </p:nvSpPr>
        <p:spPr>
          <a:xfrm>
            <a:off x="623937" y="4791053"/>
            <a:ext cx="974874" cy="1082082"/>
          </a:xfrm>
          <a:custGeom>
            <a:avLst/>
            <a:gdLst>
              <a:gd name="connsiteX0" fmla="*/ 1460180 w 2920360"/>
              <a:gd name="connsiteY0" fmla="*/ 0 h 3241526"/>
              <a:gd name="connsiteX1" fmla="*/ 1620290 w 2920360"/>
              <a:gd name="connsiteY1" fmla="*/ 42589 h 3241526"/>
              <a:gd name="connsiteX2" fmla="*/ 2760176 w 2920360"/>
              <a:gd name="connsiteY2" fmla="*/ 694444 h 3241526"/>
              <a:gd name="connsiteX3" fmla="*/ 2877272 w 2920360"/>
              <a:gd name="connsiteY3" fmla="*/ 810381 h 3241526"/>
              <a:gd name="connsiteX4" fmla="*/ 2920286 w 2920360"/>
              <a:gd name="connsiteY4" fmla="*/ 958261 h 3241526"/>
              <a:gd name="connsiteX5" fmla="*/ 2920286 w 2920360"/>
              <a:gd name="connsiteY5" fmla="*/ 2266702 h 3241526"/>
              <a:gd name="connsiteX6" fmla="*/ 2877272 w 2920360"/>
              <a:gd name="connsiteY6" fmla="*/ 2431145 h 3241526"/>
              <a:gd name="connsiteX7" fmla="*/ 2763761 w 2920360"/>
              <a:gd name="connsiteY7" fmla="*/ 2544716 h 3241526"/>
              <a:gd name="connsiteX8" fmla="*/ 1623875 w 2920360"/>
              <a:gd name="connsiteY8" fmla="*/ 3196571 h 3241526"/>
              <a:gd name="connsiteX9" fmla="*/ 1460180 w 2920360"/>
              <a:gd name="connsiteY9" fmla="*/ 3241526 h 3241526"/>
              <a:gd name="connsiteX10" fmla="*/ 1295291 w 2920360"/>
              <a:gd name="connsiteY10" fmla="*/ 3195388 h 3241526"/>
              <a:gd name="connsiteX11" fmla="*/ 155404 w 2920360"/>
              <a:gd name="connsiteY11" fmla="*/ 2544716 h 3241526"/>
              <a:gd name="connsiteX12" fmla="*/ 41893 w 2920360"/>
              <a:gd name="connsiteY12" fmla="*/ 2431145 h 3241526"/>
              <a:gd name="connsiteX13" fmla="*/ 74 w 2920360"/>
              <a:gd name="connsiteY13" fmla="*/ 2269068 h 3241526"/>
              <a:gd name="connsiteX14" fmla="*/ 74 w 2920360"/>
              <a:gd name="connsiteY14" fmla="*/ 965359 h 3241526"/>
              <a:gd name="connsiteX15" fmla="*/ 41893 w 2920360"/>
              <a:gd name="connsiteY15" fmla="*/ 810381 h 3241526"/>
              <a:gd name="connsiteX16" fmla="*/ 156599 w 2920360"/>
              <a:gd name="connsiteY16" fmla="*/ 696810 h 3241526"/>
              <a:gd name="connsiteX17" fmla="*/ 1301265 w 2920360"/>
              <a:gd name="connsiteY17" fmla="*/ 42589 h 3241526"/>
              <a:gd name="connsiteX18" fmla="*/ 1460180 w 2920360"/>
              <a:gd name="connsiteY18" fmla="*/ 0 h 324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920360" h="3241526">
                <a:moveTo>
                  <a:pt x="1460180" y="0"/>
                </a:moveTo>
                <a:cubicBezTo>
                  <a:pt x="1518728" y="0"/>
                  <a:pt x="1572496" y="15379"/>
                  <a:pt x="1620290" y="42589"/>
                </a:cubicBezTo>
                <a:lnTo>
                  <a:pt x="2760176" y="694444"/>
                </a:lnTo>
                <a:cubicBezTo>
                  <a:pt x="2806776" y="721653"/>
                  <a:pt x="2848595" y="760694"/>
                  <a:pt x="2877272" y="810381"/>
                </a:cubicBezTo>
                <a:cubicBezTo>
                  <a:pt x="2904753" y="856520"/>
                  <a:pt x="2919091" y="907391"/>
                  <a:pt x="2920286" y="958261"/>
                </a:cubicBezTo>
                <a:lnTo>
                  <a:pt x="2920286" y="2266702"/>
                </a:lnTo>
                <a:cubicBezTo>
                  <a:pt x="2921481" y="2322305"/>
                  <a:pt x="2908338" y="2379091"/>
                  <a:pt x="2877272" y="2431145"/>
                </a:cubicBezTo>
                <a:cubicBezTo>
                  <a:pt x="2849790" y="2479649"/>
                  <a:pt x="2810360" y="2518689"/>
                  <a:pt x="2763761" y="2544716"/>
                </a:cubicBezTo>
                <a:lnTo>
                  <a:pt x="1623875" y="3196571"/>
                </a:lnTo>
                <a:cubicBezTo>
                  <a:pt x="1576081" y="3224964"/>
                  <a:pt x="1519923" y="3241526"/>
                  <a:pt x="1460180" y="3241526"/>
                </a:cubicBezTo>
                <a:cubicBezTo>
                  <a:pt x="1399243" y="3241526"/>
                  <a:pt x="1343085" y="3224964"/>
                  <a:pt x="1295291" y="3195388"/>
                </a:cubicBezTo>
                <a:lnTo>
                  <a:pt x="155404" y="2544716"/>
                </a:lnTo>
                <a:cubicBezTo>
                  <a:pt x="110000" y="2517506"/>
                  <a:pt x="70570" y="2479649"/>
                  <a:pt x="41893" y="2431145"/>
                </a:cubicBezTo>
                <a:cubicBezTo>
                  <a:pt x="12022" y="2380274"/>
                  <a:pt x="-1121" y="2324671"/>
                  <a:pt x="74" y="2269068"/>
                </a:cubicBezTo>
                <a:lnTo>
                  <a:pt x="74" y="965359"/>
                </a:lnTo>
                <a:cubicBezTo>
                  <a:pt x="74" y="913306"/>
                  <a:pt x="13217" y="858886"/>
                  <a:pt x="41893" y="810381"/>
                </a:cubicBezTo>
                <a:cubicBezTo>
                  <a:pt x="70570" y="761877"/>
                  <a:pt x="110000" y="722836"/>
                  <a:pt x="156599" y="696810"/>
                </a:cubicBezTo>
                <a:lnTo>
                  <a:pt x="1301265" y="42589"/>
                </a:lnTo>
                <a:cubicBezTo>
                  <a:pt x="1347864" y="15379"/>
                  <a:pt x="1401633" y="0"/>
                  <a:pt x="1460180" y="0"/>
                </a:cubicBezTo>
                <a:close/>
              </a:path>
            </a:pathLst>
          </a:custGeom>
          <a:noFill/>
          <a:ln w="9525" cap="flat" cmpd="sng" algn="ctr">
            <a:solidFill>
              <a:srgbClr val="1EACBB"/>
            </a:solid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0" name="AutoShape 2"/>
          <p:cNvSpPr/>
          <p:nvPr/>
        </p:nvSpPr>
        <p:spPr>
          <a:xfrm>
            <a:off x="1838924" y="5043582"/>
            <a:ext cx="2795363" cy="352982"/>
          </a:xfrm>
          <a:prstGeom prst="rect">
            <a:avLst/>
          </a:prstGeom>
          <a:noFill/>
        </p:spPr>
        <p:txBody>
          <a:bodyPr wrap="square" rtlCol="0">
            <a:spAutoFit/>
          </a:bodyPr>
          <a:lstStyle/>
          <a:p>
            <a:pPr marL="285750" indent="-285750" algn="just">
              <a:lnSpc>
                <a:spcPct val="130000"/>
              </a:lnSpc>
              <a:buFont typeface="Wingdings" panose="05000000000000000000" pitchFamily="2" charset="2"/>
              <a:buChar char="Ø"/>
            </a:pPr>
            <a:r>
              <a:rPr lang="en-US" altLang="zh-CN" sz="1400" dirty="0">
                <a:solidFill>
                  <a:srgbClr val="686769"/>
                </a:solidFill>
                <a:latin typeface="微软雅黑" panose="020B0503020204020204" pitchFamily="34" charset="-122"/>
                <a:ea typeface="微软雅黑" panose="020B0503020204020204" pitchFamily="34" charset="-122"/>
                <a:cs typeface="+mn-ea"/>
              </a:rPr>
              <a:t> </a:t>
            </a:r>
            <a:r>
              <a:rPr lang="zh-CN" altLang="en-US" sz="1400" dirty="0">
                <a:solidFill>
                  <a:srgbClr val="686769"/>
                </a:solidFill>
                <a:latin typeface="微软雅黑" panose="020B0503020204020204" pitchFamily="34" charset="-122"/>
                <a:ea typeface="微软雅黑" panose="020B0503020204020204" pitchFamily="34" charset="-122"/>
                <a:cs typeface="+mn-ea"/>
              </a:rPr>
              <a:t>裂缝，螺栓，油脂等。</a:t>
            </a:r>
          </a:p>
        </p:txBody>
      </p:sp>
      <p:sp>
        <p:nvSpPr>
          <p:cNvPr id="31" name="圆角矩形标注 18"/>
          <p:cNvSpPr/>
          <p:nvPr/>
        </p:nvSpPr>
        <p:spPr>
          <a:xfrm>
            <a:off x="4466730" y="5192098"/>
            <a:ext cx="1800225" cy="316966"/>
          </a:xfrm>
          <a:prstGeom prst="wedgeRoundRectCallout">
            <a:avLst>
              <a:gd name="adj1" fmla="val -69176"/>
              <a:gd name="adj2" fmla="val -24787"/>
              <a:gd name="adj3" fmla="val 16667"/>
            </a:avLst>
          </a:prstGeom>
          <a:gradFill>
            <a:gsLst>
              <a:gs pos="0">
                <a:srgbClr val="0DC8BF"/>
              </a:gs>
              <a:gs pos="100000">
                <a:srgbClr val="1EACBB"/>
              </a:gs>
            </a:gsLst>
            <a:lin ang="3240000" scaled="0"/>
          </a:gradFill>
        </p:spPr>
        <p:txBody>
          <a:bodyPr wrap="square" rtlCol="0">
            <a:spAutoFit/>
          </a:bodyPr>
          <a:lstStyle/>
          <a:p>
            <a:pPr>
              <a:lnSpc>
                <a:spcPct val="110000"/>
              </a:lnSpc>
            </a:pPr>
            <a:r>
              <a:rPr lang="zh-CN" altLang="en-US" sz="1200"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传动链是故障多发点。</a:t>
            </a:r>
          </a:p>
        </p:txBody>
      </p:sp>
      <p:sp>
        <p:nvSpPr>
          <p:cNvPr id="2"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nodeType="afterGroup">
                            <p:stCondLst>
                              <p:cond delay="500"/>
                            </p:stCondLst>
                            <p:childTnLst>
                              <p:par>
                                <p:cTn id="9" presetID="37" presetClass="entr" presetSubtype="0" dur="100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900" decel="100000" fill="hold"/>
                                        <p:tgtEl>
                                          <p:spTgt spid="9"/>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childTnLst>
                          </p:cTn>
                        </p:par>
                      </p:childTnLst>
                    </p:cTn>
                  </p:par>
                  <p:par>
                    <p:cTn id="15" fill="hold" nodeType="clickPar">
                      <p:stCondLst>
                        <p:cond delay="indefinite"/>
                        <p:cond evt="onBegin" delay="0">
                          <p:tn val="14"/>
                        </p:cond>
                      </p:stCondLst>
                      <p:childTnLst>
                        <p:par>
                          <p:cTn id="16" fill="hold">
                            <p:stCondLst>
                              <p:cond delay="0"/>
                            </p:stCondLst>
                            <p:childTnLst>
                              <p:par>
                                <p:cTn id="17" presetID="2" presetClass="entr" presetSubtype="8" dur="500" fill="hold" grpId="0" nodeType="clickEffect">
                                  <p:stCondLst>
                                    <p:cond delay="0"/>
                                  </p:stCondLst>
                                  <p:childTnLst>
                                    <p:set>
                                      <p:cBhvr additive="base">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childTnLst>
                          </p:cTn>
                        </p:par>
                        <p:par>
                          <p:cTn id="21" fill="hold" nodeType="afterGroup">
                            <p:stCondLst>
                              <p:cond delay="500"/>
                            </p:stCondLst>
                            <p:childTnLst>
                              <p:par>
                                <p:cTn id="22" presetID="37" presetClass="entr" presetSubtype="0" dur="1000"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900" decel="100000" fill="hold"/>
                                        <p:tgtEl>
                                          <p:spTgt spid="23"/>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childTnLst>
                          </p:cTn>
                        </p:par>
                      </p:childTnLst>
                    </p:cTn>
                  </p:par>
                  <p:par>
                    <p:cTn id="28" fill="hold" nodeType="clickPar">
                      <p:stCondLst>
                        <p:cond delay="indefinite"/>
                        <p:cond evt="onBegin" delay="0">
                          <p:tn val="27"/>
                        </p:cond>
                      </p:stCondLst>
                      <p:childTnLst>
                        <p:par>
                          <p:cTn id="29" fill="hold">
                            <p:stCondLst>
                              <p:cond delay="0"/>
                            </p:stCondLst>
                            <p:childTnLst>
                              <p:par>
                                <p:cTn id="30" presetID="2" presetClass="entr" presetSubtype="8" dur="500" fill="hold" grpId="0" nodeType="clickEffect">
                                  <p:stCondLst>
                                    <p:cond delay="0"/>
                                  </p:stCondLst>
                                  <p:childTnLst>
                                    <p:set>
                                      <p:cBhvr additive="base">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0-#ppt_w/2"/>
                                          </p:val>
                                        </p:tav>
                                        <p:tav tm="100000">
                                          <p:val>
                                            <p:strVal val="#ppt_x"/>
                                          </p:val>
                                        </p:tav>
                                      </p:tavLst>
                                    </p:anim>
                                    <p:anim calcmode="lin" valueType="num">
                                      <p:cBhvr additive="base">
                                        <p:cTn id="33" dur="500" fill="hold"/>
                                        <p:tgtEl>
                                          <p:spTgt spid="27"/>
                                        </p:tgtEl>
                                        <p:attrNameLst>
                                          <p:attrName>ppt_y</p:attrName>
                                        </p:attrNameLst>
                                      </p:cBhvr>
                                      <p:tavLst>
                                        <p:tav tm="0">
                                          <p:val>
                                            <p:strVal val="#ppt_y"/>
                                          </p:val>
                                        </p:tav>
                                        <p:tav tm="100000">
                                          <p:val>
                                            <p:strVal val="#ppt_y"/>
                                          </p:val>
                                        </p:tav>
                                      </p:tavLst>
                                    </p:anim>
                                  </p:childTnLst>
                                </p:cTn>
                              </p:par>
                            </p:childTnLst>
                          </p:cTn>
                        </p:par>
                        <p:par>
                          <p:cTn id="34" fill="hold" nodeType="afterGroup">
                            <p:stCondLst>
                              <p:cond delay="500"/>
                            </p:stCondLst>
                            <p:childTnLst>
                              <p:par>
                                <p:cTn id="35" presetID="37" presetClass="entr" presetSubtype="0" dur="1000"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1000"/>
                                        <p:tgtEl>
                                          <p:spTgt spid="29"/>
                                        </p:tgtEl>
                                      </p:cBhvr>
                                    </p:animEffect>
                                    <p:anim calcmode="lin" valueType="num">
                                      <p:cBhvr>
                                        <p:cTn id="38" dur="1000" fill="hold"/>
                                        <p:tgtEl>
                                          <p:spTgt spid="29"/>
                                        </p:tgtEl>
                                        <p:attrNameLst>
                                          <p:attrName>ppt_x</p:attrName>
                                        </p:attrNameLst>
                                      </p:cBhvr>
                                      <p:tavLst>
                                        <p:tav tm="0">
                                          <p:val>
                                            <p:strVal val="#ppt_x"/>
                                          </p:val>
                                        </p:tav>
                                        <p:tav tm="100000">
                                          <p:val>
                                            <p:strVal val="#ppt_x"/>
                                          </p:val>
                                        </p:tav>
                                      </p:tavLst>
                                    </p:anim>
                                    <p:anim calcmode="lin" valueType="num">
                                      <p:cBhvr>
                                        <p:cTn id="39" dur="900" decel="100000" fill="hold"/>
                                        <p:tgtEl>
                                          <p:spTgt spid="29"/>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childTnLst>
                    </p:cTn>
                  </p:par>
                  <p:par>
                    <p:cTn id="41" fill="hold" nodeType="clickPar">
                      <p:stCondLst>
                        <p:cond delay="indefinite"/>
                        <p:cond evt="onBegin" delay="0">
                          <p:tn val="40"/>
                        </p:cond>
                      </p:stCondLst>
                      <p:childTnLst>
                        <p:par>
                          <p:cTn id="42" fill="hold">
                            <p:stCondLst>
                              <p:cond delay="0"/>
                            </p:stCondLst>
                            <p:childTnLst>
                              <p:par>
                                <p:cTn id="43" presetID="2" presetClass="entr" presetSubtype="8" dur="500" fill="hold" grpId="0" nodeType="clickEffect">
                                  <p:stCondLst>
                                    <p:cond delay="0"/>
                                  </p:stCondLst>
                                  <p:childTnLst>
                                    <p:set>
                                      <p:cBhvr additive="base">
                                        <p:cTn id="44" dur="1" fill="hold">
                                          <p:stCondLst>
                                            <p:cond delay="0"/>
                                          </p:stCondLst>
                                        </p:cTn>
                                        <p:tgtEl>
                                          <p:spTgt spid="31"/>
                                        </p:tgtEl>
                                        <p:attrNameLst>
                                          <p:attrName>style.visibility</p:attrName>
                                        </p:attrNameLst>
                                      </p:cBhvr>
                                      <p:to>
                                        <p:strVal val="visible"/>
                                      </p:to>
                                    </p:set>
                                    <p:anim calcmode="lin" valueType="num">
                                      <p:cBhvr additive="base">
                                        <p:cTn id="45" dur="500" fill="hold"/>
                                        <p:tgtEl>
                                          <p:spTgt spid="31"/>
                                        </p:tgtEl>
                                        <p:attrNameLst>
                                          <p:attrName>ppt_x</p:attrName>
                                        </p:attrNameLst>
                                      </p:cBhvr>
                                      <p:tavLst>
                                        <p:tav tm="0">
                                          <p:val>
                                            <p:strVal val="0-#ppt_w/2"/>
                                          </p:val>
                                        </p:tav>
                                        <p:tav tm="100000">
                                          <p:val>
                                            <p:strVal val="#ppt_x"/>
                                          </p:val>
                                        </p:tav>
                                      </p:tavLst>
                                    </p:anim>
                                    <p:anim calcmode="lin" valueType="num">
                                      <p:cBhvr additive="base">
                                        <p:cTn id="46"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4" grpId="0" animBg="1"/>
      <p:bldP spid="23" grpId="0" animBg="1"/>
      <p:bldP spid="27" grpId="0" animBg="1"/>
      <p:bldP spid="29" grpId="0" animBg="1"/>
      <p:bldP spid="31"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descr="图片包含 背景图案&#10;&#10;描述已自动生成"/>
          <p:cNvPicPr>
            <a:picLocks noChangeAspect="1"/>
          </p:cNvPicPr>
          <p:nvPr/>
        </p:nvPicPr>
        <p:blipFill>
          <a:blip r:embed="rId3" cstate="print">
            <a:extLst>
              <a:ext uri="{28A0092B-C50C-407E-A947-70E740481C1C}">
                <a14:useLocalDpi xmlns:a14="http://schemas.microsoft.com/office/drawing/2010/main" val="0"/>
              </a:ext>
            </a:extLst>
          </a:blip>
          <a:srcRect l="6302" r="4821"/>
          <a:stretch>
            <a:fillRect/>
          </a:stretch>
        </p:blipFill>
        <p:spPr>
          <a:xfrm>
            <a:off x="-1" y="0"/>
            <a:ext cx="12192001" cy="6858000"/>
          </a:xfrm>
          <a:prstGeom prst="rect">
            <a:avLst/>
          </a:prstGeom>
          <a:noFill/>
        </p:spPr>
      </p:pic>
      <p:sp>
        <p:nvSpPr>
          <p:cNvPr id="3" name="副标题 2"/>
          <p:cNvSpPr>
            <a:spLocks noGrp="1"/>
          </p:cNvSpPr>
          <p:nvPr>
            <p:ph type="subTitle" idx="1"/>
          </p:nvPr>
        </p:nvSpPr>
        <p:spPr>
          <a:xfrm>
            <a:off x="3858206" y="3184423"/>
            <a:ext cx="4475589" cy="489153"/>
          </a:xfrm>
        </p:spPr>
        <p:txBody>
          <a:bodyPr>
            <a:normAutofit/>
          </a:bodyPr>
          <a:lstStyle/>
          <a:p>
            <a:r>
              <a:rPr lang="zh-CN" altLang="en-US" b="1" spc="300" dirty="0">
                <a:gradFill>
                  <a:gsLst>
                    <a:gs pos="0">
                      <a:srgbClr val="1EACBB"/>
                    </a:gs>
                    <a:gs pos="100000">
                      <a:srgbClr val="0DC8BF"/>
                    </a:gs>
                  </a:gsLst>
                  <a:lin ang="5400000" scaled="1"/>
                </a:gradFill>
                <a:effectLst>
                  <a:outerShdw dist="38100" dir="2700000" sx="101000" sy="101000" algn="tl" rotWithShape="0">
                    <a:schemeClr val="bg1"/>
                  </a:outerShdw>
                </a:effectLst>
                <a:cs typeface="阿里巴巴普惠体" panose="00020600040101010101" pitchFamily="18" charset="-122"/>
              </a:rPr>
              <a:t>千乡能驭风 万村享绿电</a:t>
            </a:r>
          </a:p>
        </p:txBody>
      </p:sp>
      <p:sp>
        <p:nvSpPr>
          <p:cNvPr id="9" name="文本框 8"/>
          <p:cNvSpPr txBox="1"/>
          <p:nvPr/>
        </p:nvSpPr>
        <p:spPr>
          <a:xfrm>
            <a:off x="1519099" y="1668358"/>
            <a:ext cx="1620957" cy="1699696"/>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2752">
                      <a:srgbClr val="1EACBB"/>
                    </a:gs>
                    <a:gs pos="4100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pitchFamily="18" charset="-122"/>
                <a:ea typeface="钉钉进步体" panose="00020600040101010101" pitchFamily="18" charset="-122"/>
                <a:cs typeface="+mj-cs"/>
              </a:rPr>
              <a:t>新</a:t>
            </a:r>
            <a:endParaRPr lang="zh-CN" altLang="en-US" sz="11500" dirty="0">
              <a:latin typeface="钉钉进步体" panose="00020600040101010101" pitchFamily="18" charset="-122"/>
              <a:ea typeface="钉钉进步体" panose="00020600040101010101" pitchFamily="18" charset="-122"/>
            </a:endParaRPr>
          </a:p>
        </p:txBody>
      </p:sp>
      <p:sp>
        <p:nvSpPr>
          <p:cNvPr id="10" name="文本框 9"/>
          <p:cNvSpPr txBox="1"/>
          <p:nvPr/>
        </p:nvSpPr>
        <p:spPr>
          <a:xfrm>
            <a:off x="2786339" y="1668358"/>
            <a:ext cx="1620957" cy="1699696"/>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2752">
                      <a:srgbClr val="1EACBB"/>
                    </a:gs>
                    <a:gs pos="4100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pitchFamily="18" charset="-122"/>
                <a:ea typeface="钉钉进步体" panose="00020600040101010101" pitchFamily="18" charset="-122"/>
                <a:cs typeface="+mj-cs"/>
              </a:rPr>
              <a:t>能</a:t>
            </a:r>
            <a:endParaRPr lang="zh-CN" altLang="en-US" sz="11500" dirty="0">
              <a:latin typeface="钉钉进步体" panose="00020600040101010101" pitchFamily="18" charset="-122"/>
              <a:ea typeface="钉钉进步体" panose="00020600040101010101" pitchFamily="18" charset="-122"/>
            </a:endParaRPr>
          </a:p>
        </p:txBody>
      </p:sp>
      <p:sp>
        <p:nvSpPr>
          <p:cNvPr id="11" name="文本框 10"/>
          <p:cNvSpPr txBox="1"/>
          <p:nvPr/>
        </p:nvSpPr>
        <p:spPr>
          <a:xfrm>
            <a:off x="4189774" y="1668358"/>
            <a:ext cx="1620957" cy="1699696"/>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2752">
                      <a:srgbClr val="1EACBB"/>
                    </a:gs>
                    <a:gs pos="4100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pitchFamily="18" charset="-122"/>
                <a:ea typeface="钉钉进步体" panose="00020600040101010101" pitchFamily="18" charset="-122"/>
                <a:cs typeface="+mj-cs"/>
              </a:rPr>
              <a:t>源</a:t>
            </a:r>
            <a:endParaRPr lang="zh-CN" altLang="en-US" sz="11500" dirty="0">
              <a:latin typeface="钉钉进步体" panose="00020600040101010101" pitchFamily="18" charset="-122"/>
              <a:ea typeface="钉钉进步体" panose="00020600040101010101" pitchFamily="18" charset="-122"/>
            </a:endParaRPr>
          </a:p>
        </p:txBody>
      </p:sp>
      <p:sp>
        <p:nvSpPr>
          <p:cNvPr id="12" name="文本框 11"/>
          <p:cNvSpPr txBox="1"/>
          <p:nvPr/>
        </p:nvSpPr>
        <p:spPr>
          <a:xfrm>
            <a:off x="5671344" y="1668358"/>
            <a:ext cx="1620957" cy="1699696"/>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pitchFamily="18" charset="-122"/>
                <a:ea typeface="钉钉进步体" panose="00020600040101010101" pitchFamily="18" charset="-122"/>
                <a:cs typeface="+mj-cs"/>
              </a:rPr>
              <a:t>风</a:t>
            </a:r>
            <a:endParaRPr lang="zh-CN" altLang="en-US" sz="11500" dirty="0">
              <a:latin typeface="钉钉进步体" panose="00020600040101010101" pitchFamily="18" charset="-122"/>
              <a:ea typeface="钉钉进步体" panose="00020600040101010101" pitchFamily="18" charset="-122"/>
            </a:endParaRPr>
          </a:p>
        </p:txBody>
      </p:sp>
      <p:sp>
        <p:nvSpPr>
          <p:cNvPr id="13" name="文本框 12"/>
          <p:cNvSpPr txBox="1"/>
          <p:nvPr/>
        </p:nvSpPr>
        <p:spPr>
          <a:xfrm>
            <a:off x="6731711" y="1668358"/>
            <a:ext cx="1620957" cy="1699696"/>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pitchFamily="18" charset="-122"/>
                <a:ea typeface="钉钉进步体" panose="00020600040101010101" pitchFamily="18" charset="-122"/>
                <a:cs typeface="+mj-cs"/>
              </a:rPr>
              <a:t>力</a:t>
            </a:r>
            <a:endParaRPr lang="zh-CN" altLang="en-US" sz="11500" dirty="0">
              <a:latin typeface="钉钉进步体" panose="00020600040101010101" pitchFamily="18" charset="-122"/>
              <a:ea typeface="钉钉进步体" panose="00020600040101010101" pitchFamily="18" charset="-122"/>
            </a:endParaRPr>
          </a:p>
        </p:txBody>
      </p:sp>
      <p:sp>
        <p:nvSpPr>
          <p:cNvPr id="14" name="文本框 13"/>
          <p:cNvSpPr txBox="1"/>
          <p:nvPr/>
        </p:nvSpPr>
        <p:spPr>
          <a:xfrm>
            <a:off x="7887908" y="1668358"/>
            <a:ext cx="1620957" cy="1699696"/>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pitchFamily="18" charset="-122"/>
                <a:ea typeface="钉钉进步体" panose="00020600040101010101" pitchFamily="18" charset="-122"/>
                <a:cs typeface="+mj-cs"/>
              </a:rPr>
              <a:t>发</a:t>
            </a:r>
            <a:endParaRPr lang="zh-CN" altLang="en-US" sz="11500" dirty="0">
              <a:latin typeface="钉钉进步体" panose="00020600040101010101" pitchFamily="18" charset="-122"/>
              <a:ea typeface="钉钉进步体" panose="00020600040101010101" pitchFamily="18" charset="-122"/>
            </a:endParaRPr>
          </a:p>
        </p:txBody>
      </p:sp>
      <p:sp>
        <p:nvSpPr>
          <p:cNvPr id="15" name="文本框 14"/>
          <p:cNvSpPr txBox="1"/>
          <p:nvPr/>
        </p:nvSpPr>
        <p:spPr>
          <a:xfrm>
            <a:off x="9085994" y="1668358"/>
            <a:ext cx="1620957" cy="1699696"/>
          </a:xfrm>
          <a:prstGeom prst="rect">
            <a:avLst/>
          </a:prstGeom>
        </p:spPr>
        <p:txBody>
          <a:bodyPr vert="horz" wrap="none" lIns="91440" tIns="45720" rIns="91440" bIns="45720" rtlCol="0" anchor="b">
            <a:spAutoFit/>
          </a:bodyPr>
          <a:lstStyle>
            <a:lvl1pPr algn="ctr">
              <a:lnSpc>
                <a:spcPct val="90000"/>
              </a:lnSpc>
              <a:spcBef>
                <a:spcPct val="0"/>
              </a:spcBef>
              <a:buNone/>
              <a:defRPr sz="8000" spc="-300">
                <a:gradFill>
                  <a:gsLst>
                    <a:gs pos="2752">
                      <a:srgbClr val="1EACBB"/>
                    </a:gs>
                    <a:gs pos="41000">
                      <a:srgbClr val="1EAEBA"/>
                    </a:gs>
                    <a:gs pos="100000">
                      <a:srgbClr val="0DC8BF"/>
                    </a:gs>
                  </a:gsLst>
                  <a:lin ang="2700000" scaled="0"/>
                </a:gradFill>
                <a:effectLst>
                  <a:outerShdw dist="38100" dir="2700000" sx="101000" sy="101000" algn="tl" rotWithShape="0">
                    <a:schemeClr val="bg1"/>
                  </a:outerShdw>
                </a:effectLst>
                <a:latin typeface="汉呈王天喜榜书" panose="02010601030101010101" pitchFamily="2" charset="-122"/>
                <a:ea typeface="汉呈王天喜榜书" panose="02010601030101010101" pitchFamily="2" charset="-122"/>
                <a:cs typeface="+mj-cs"/>
              </a:defRPr>
            </a:lvl1pPr>
          </a:lstStyle>
          <a:p>
            <a:r>
              <a:rPr kumimoji="0" lang="zh-CN" altLang="en-US" sz="11500" b="0" i="0" u="none" strike="noStrike" kern="1200" cap="none" spc="-300" normalizeH="0" baseline="0" noProof="0" dirty="0">
                <a:ln>
                  <a:noFill/>
                </a:ln>
                <a:gradFill>
                  <a:gsLst>
                    <a:gs pos="0">
                      <a:srgbClr val="1EAEBA"/>
                    </a:gs>
                    <a:gs pos="100000">
                      <a:srgbClr val="0DC8BF"/>
                    </a:gs>
                  </a:gsLst>
                  <a:lin ang="2700000" scaled="0"/>
                </a:gradFill>
                <a:effectLst>
                  <a:outerShdw dist="38100" dir="2700000" sx="101000" sy="101000" algn="tl" rotWithShape="0">
                    <a:prstClr val="white"/>
                  </a:outerShdw>
                </a:effectLst>
                <a:uLnTx/>
                <a:uFillTx/>
                <a:latin typeface="钉钉进步体" panose="00020600040101010101" pitchFamily="18" charset="-122"/>
                <a:ea typeface="钉钉进步体" panose="00020600040101010101" pitchFamily="18" charset="-122"/>
                <a:cs typeface="+mj-cs"/>
              </a:rPr>
              <a:t>电</a:t>
            </a:r>
            <a:endParaRPr lang="zh-CN" altLang="en-US" sz="11500" dirty="0">
              <a:latin typeface="钉钉进步体" panose="00020600040101010101" pitchFamily="18" charset="-122"/>
              <a:ea typeface="钉钉进步体" panose="00020600040101010101" pitchFamily="18" charset="-122"/>
            </a:endParaRPr>
          </a:p>
        </p:txBody>
      </p:sp>
      <p:cxnSp>
        <p:nvCxnSpPr>
          <p:cNvPr id="19" name="直接连接符 18"/>
          <p:cNvCxnSpPr/>
          <p:nvPr/>
        </p:nvCxnSpPr>
        <p:spPr>
          <a:xfrm flipH="1">
            <a:off x="5441602" y="3673576"/>
            <a:ext cx="1308795" cy="0"/>
          </a:xfrm>
          <a:prstGeom prst="line">
            <a:avLst/>
          </a:prstGeom>
          <a:ln w="34925">
            <a:gradFill>
              <a:gsLst>
                <a:gs pos="0">
                  <a:srgbClr val="1EACBB"/>
                </a:gs>
                <a:gs pos="100000">
                  <a:srgbClr val="0DC8BF"/>
                </a:gs>
              </a:gsLst>
              <a:lin ang="5400000" scaled="1"/>
            </a:gradFill>
          </a:ln>
          <a:effectLst>
            <a:outerShdw dist="38100" dir="16200000" rotWithShape="0">
              <a:schemeClr val="bg1"/>
            </a:outerShdw>
          </a:effectLst>
        </p:spPr>
        <p:style>
          <a:lnRef idx="2">
            <a:schemeClr val="accent1"/>
          </a:lnRef>
          <a:fillRef idx="0">
            <a:schemeClr val="accent1"/>
          </a:fillRef>
          <a:effectRef idx="1">
            <a:schemeClr val="accent1"/>
          </a:effectRef>
          <a:fontRef idx="minor">
            <a:schemeClr val="tx1"/>
          </a:fontRef>
        </p:style>
      </p:cxnSp>
      <p:sp>
        <p:nvSpPr>
          <p:cNvPr id="22" name="MG-文本框 15"/>
          <p:cNvSpPr txBox="1"/>
          <p:nvPr>
            <p:custDataLst>
              <p:tags r:id="rId1"/>
            </p:custDataLst>
          </p:nvPr>
        </p:nvSpPr>
        <p:spPr>
          <a:xfrm>
            <a:off x="3605768" y="3762370"/>
            <a:ext cx="4980465" cy="400110"/>
          </a:xfrm>
          <a:prstGeom prst="rect">
            <a:avLst/>
          </a:prstGeom>
          <a:noFill/>
        </p:spPr>
        <p:txBody>
          <a:bodyPr wrap="square">
            <a:spAutoFit/>
          </a:bodyPr>
          <a:lstStyle/>
          <a:p>
            <a:pPr algn="ctr"/>
            <a:r>
              <a:rPr lang="zh-CN" altLang="en-US" sz="1000" dirty="0">
                <a:solidFill>
                  <a:srgbClr val="0DC8BF">
                    <a:alpha val="68000"/>
                  </a:srgb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sp>
        <p:nvSpPr>
          <p:cNvPr id="28" name="文本框 27"/>
          <p:cNvSpPr txBox="1"/>
          <p:nvPr/>
        </p:nvSpPr>
        <p:spPr>
          <a:xfrm>
            <a:off x="4481035" y="765828"/>
            <a:ext cx="2914580" cy="1446550"/>
          </a:xfrm>
          <a:prstGeom prst="rect">
            <a:avLst/>
          </a:prstGeom>
          <a:noFill/>
        </p:spPr>
        <p:txBody>
          <a:bodyPr wrap="none" rtlCol="0">
            <a:spAutoFit/>
          </a:bodyPr>
          <a:lstStyle/>
          <a:p>
            <a:r>
              <a:rPr lang="en-US" altLang="zh-CN" sz="8800" dirty="0">
                <a:ln>
                  <a:gradFill>
                    <a:gsLst>
                      <a:gs pos="0">
                        <a:srgbClr val="0DC8BF"/>
                      </a:gs>
                      <a:gs pos="100000">
                        <a:srgbClr val="1EACBB">
                          <a:alpha val="5000"/>
                        </a:srgbClr>
                      </a:gs>
                      <a:gs pos="53000">
                        <a:srgbClr val="0DC8BF">
                          <a:alpha val="28000"/>
                        </a:srgbClr>
                      </a:gs>
                    </a:gsLst>
                    <a:lin ang="5400000" scaled="1"/>
                  </a:gradFill>
                </a:ln>
                <a:noFill/>
                <a:latin typeface="钉钉进步体" panose="00020600040101010101" pitchFamily="18" charset="-122"/>
                <a:ea typeface="钉钉进步体" panose="00020600040101010101" pitchFamily="18" charset="-122"/>
              </a:rPr>
              <a:t>2024</a:t>
            </a:r>
            <a:endParaRPr lang="zh-CN" altLang="en-US" sz="8800" dirty="0">
              <a:ln>
                <a:gradFill>
                  <a:gsLst>
                    <a:gs pos="0">
                      <a:srgbClr val="0DC8BF"/>
                    </a:gs>
                    <a:gs pos="100000">
                      <a:srgbClr val="1EACBB">
                        <a:alpha val="5000"/>
                      </a:srgbClr>
                    </a:gs>
                    <a:gs pos="53000">
                      <a:srgbClr val="0DC8BF">
                        <a:alpha val="28000"/>
                      </a:srgbClr>
                    </a:gs>
                  </a:gsLst>
                  <a:lin ang="5400000" scaled="1"/>
                </a:gradFill>
              </a:ln>
              <a:noFill/>
              <a:latin typeface="钉钉进步体" panose="00020600040101010101" pitchFamily="18" charset="-122"/>
              <a:ea typeface="钉钉进步体" panose="00020600040101010101" pitchFamily="18"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0" presetClass="entr" presetSubtype="0" dur="300" fill="hold" grpId="0" nodeType="withEffect">
                                  <p:stCondLst>
                                    <p:cond delay="0"/>
                                  </p:stCondLst>
                                  <p:iterate type="lt">
                                    <p:tmPct val="10000"/>
                                  </p:iterate>
                                  <p:childTnLst>
                                    <p:set>
                                      <p:cBhvr>
                                        <p:cTn id="6" dur="1" fill="hold">
                                          <p:stCondLst>
                                            <p:cond delay="0"/>
                                          </p:stCondLst>
                                        </p:cTn>
                                        <p:tgtEl>
                                          <p:spTgt spid="22"/>
                                        </p:tgtEl>
                                        <p:attrNameLst>
                                          <p:attrName>style.visibility</p:attrName>
                                        </p:attrNameLst>
                                      </p:cBhvr>
                                      <p:to>
                                        <p:strVal val="visible"/>
                                      </p:to>
                                    </p:set>
                                    <p:anim to="" calcmode="lin" valueType="num">
                                      <p:cBhvr>
                                        <p:cTn id="7" dur="300" fill="hold">
                                          <p:stCondLst>
                                            <p:cond delay="0"/>
                                          </p:stCondLst>
                                        </p:cTn>
                                        <p:tgtEl>
                                          <p:spTgt spid="22"/>
                                        </p:tgtEl>
                                        <p:attrNameLst>
                                          <p:attrName>ppt_x</p:attrName>
                                        </p:attrNameLst>
                                      </p:cBhvr>
                                      <p:tavLst>
                                        <p:tav tm="0" fmla="#ppt_x-(-#ppt_w/2*cos(ppt_r/180*pi))*((1.5-1.5*$)^2-(1.5-1.5*$)^3)">
                                          <p:val>
                                            <p:fltVal val="0"/>
                                          </p:val>
                                        </p:tav>
                                        <p:tav tm="100000">
                                          <p:val>
                                            <p:fltVal val="1"/>
                                          </p:val>
                                        </p:tav>
                                      </p:tavLst>
                                    </p:anim>
                                    <p:anim to="" calcmode="lin" valueType="num">
                                      <p:cBhvr>
                                        <p:cTn id="8" dur="300" fill="hold">
                                          <p:stCondLst>
                                            <p:cond delay="0"/>
                                          </p:stCondLst>
                                        </p:cTn>
                                        <p:tgtEl>
                                          <p:spTgt spid="22"/>
                                        </p:tgtEl>
                                        <p:attrNameLst>
                                          <p:attrName>ppt_y</p:attrName>
                                        </p:attrNameLst>
                                      </p:cBhvr>
                                      <p:tavLst>
                                        <p:tav tm="0" fmla="#ppt_y-(-#ppt_h/2*cos(ppt_r/180*pi))*((1.5-1.5*$)^2-(1.5-1.5*$)^3)">
                                          <p:val>
                                            <p:fltVal val="0"/>
                                          </p:val>
                                        </p:tav>
                                        <p:tav tm="100000">
                                          <p:val>
                                            <p:fltVal val="1"/>
                                          </p:val>
                                        </p:tav>
                                      </p:tavLst>
                                    </p:anim>
                                    <p:anim to="" calcmode="lin" valueType="num">
                                      <p:cBhvr>
                                        <p:cTn id="9" dur="300" fill="hold">
                                          <p:stCondLst>
                                            <p:cond delay="0"/>
                                          </p:stCondLst>
                                        </p:cTn>
                                        <p:tgtEl>
                                          <p:spTgt spid="22"/>
                                        </p:tgtEl>
                                        <p:attrNameLst>
                                          <p:attrName>ppt_h</p:attrName>
                                        </p:attrNameLst>
                                      </p:cBhvr>
                                      <p:tavLst>
                                        <p:tav tm="0" fmla="#ppt_h-(-#ppt_h)*((1.5-1.5*$)^2-(1.5-1.5*$)^3)">
                                          <p:val>
                                            <p:fltVal val="0"/>
                                          </p:val>
                                        </p:tav>
                                        <p:tav tm="100000">
                                          <p:val>
                                            <p:fltVal val="1"/>
                                          </p:val>
                                        </p:tav>
                                      </p:tavLst>
                                    </p:anim>
                                    <p:anim to="" calcmode="lin" valueType="num">
                                      <p:cBhvr>
                                        <p:cTn id="10" dur="300" fill="hold">
                                          <p:stCondLst>
                                            <p:cond delay="0"/>
                                          </p:stCondLst>
                                        </p:cTn>
                                        <p:tgtEl>
                                          <p:spTgt spid="22"/>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044216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 name="图片 34" descr="图片包含 背景图案&#10;&#10;描述已自动生成"/>
          <p:cNvPicPr>
            <a:picLocks noChangeAspect="1"/>
          </p:cNvPicPr>
          <p:nvPr/>
        </p:nvPicPr>
        <p:blipFill>
          <a:blip r:embed="rId23" cstate="print">
            <a:extLst>
              <a:ext uri="{28A0092B-C50C-407E-A947-70E740481C1C}">
                <a14:useLocalDpi xmlns:a14="http://schemas.microsoft.com/office/drawing/2010/main" val="0"/>
              </a:ext>
            </a:extLst>
          </a:blip>
          <a:srcRect l="6302" r="4821"/>
          <a:stretch>
            <a:fillRect/>
          </a:stretch>
        </p:blipFill>
        <p:spPr>
          <a:xfrm>
            <a:off x="-3" y="0"/>
            <a:ext cx="12192001" cy="6858000"/>
          </a:xfrm>
          <a:prstGeom prst="rect">
            <a:avLst/>
          </a:prstGeom>
        </p:spPr>
      </p:pic>
      <p:sp>
        <p:nvSpPr>
          <p:cNvPr id="9" name="文本框 8"/>
          <p:cNvSpPr txBox="1"/>
          <p:nvPr/>
        </p:nvSpPr>
        <p:spPr>
          <a:xfrm>
            <a:off x="4878975" y="284132"/>
            <a:ext cx="2524217" cy="1077218"/>
          </a:xfrm>
          <a:prstGeom prst="rect">
            <a:avLst/>
          </a:prstGeom>
          <a:noFill/>
        </p:spPr>
        <p:txBody>
          <a:bodyPr wrap="none" rtlCol="0">
            <a:spAutoFit/>
          </a:bodyPr>
          <a:lstStyle/>
          <a:p>
            <a:pPr algn="ctr"/>
            <a:r>
              <a:rPr lang="zh-CN" altLang="en-US" sz="4000" b="1" dirty="0">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rPr>
              <a:t>目 录</a:t>
            </a:r>
            <a:endParaRPr lang="en-US" altLang="zh-CN" sz="4000" b="1" dirty="0">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endParaRPr>
          </a:p>
          <a:p>
            <a:pPr algn="ctr"/>
            <a:r>
              <a:rPr lang="en-US" altLang="zh-CN" sz="2400" b="1" spc="600" dirty="0">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rPr>
              <a:t>CONTENTS</a:t>
            </a:r>
            <a:endParaRPr lang="zh-CN" altLang="en-US" sz="2400" b="1" spc="600" dirty="0">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endParaRPr>
          </a:p>
        </p:txBody>
      </p:sp>
      <p:cxnSp>
        <p:nvCxnSpPr>
          <p:cNvPr id="10" name="直接连接符 9"/>
          <p:cNvCxnSpPr/>
          <p:nvPr/>
        </p:nvCxnSpPr>
        <p:spPr>
          <a:xfrm>
            <a:off x="5808730" y="1585413"/>
            <a:ext cx="753762" cy="0"/>
          </a:xfrm>
          <a:prstGeom prst="line">
            <a:avLst/>
          </a:prstGeom>
          <a:noFill/>
          <a:ln w="28575" cap="flat" cmpd="sng" algn="ctr">
            <a:solidFill>
              <a:srgbClr val="00923F"/>
            </a:solidFill>
            <a:prstDash val="solid"/>
            <a:miter lim="800000"/>
          </a:ln>
          <a:effectLst/>
        </p:spPr>
      </p:cxnSp>
      <p:sp>
        <p:nvSpPr>
          <p:cNvPr id="11" name="矩形 3"/>
          <p:cNvSpPr/>
          <p:nvPr/>
        </p:nvSpPr>
        <p:spPr>
          <a:xfrm>
            <a:off x="0" y="0"/>
            <a:ext cx="2053389" cy="1912574"/>
          </a:xfrm>
          <a:custGeom>
            <a:avLst/>
            <a:gdLst>
              <a:gd name="connsiteX0" fmla="*/ 0 w 2438400"/>
              <a:gd name="connsiteY0" fmla="*/ 0 h 2596784"/>
              <a:gd name="connsiteX1" fmla="*/ 2438400 w 2438400"/>
              <a:gd name="connsiteY1" fmla="*/ 0 h 2596784"/>
              <a:gd name="connsiteX2" fmla="*/ 2438400 w 2438400"/>
              <a:gd name="connsiteY2" fmla="*/ 2596784 h 2596784"/>
              <a:gd name="connsiteX3" fmla="*/ 0 w 2438400"/>
              <a:gd name="connsiteY3" fmla="*/ 2596784 h 2596784"/>
              <a:gd name="connsiteX4" fmla="*/ 0 w 2438400"/>
              <a:gd name="connsiteY4" fmla="*/ 0 h 2596784"/>
              <a:gd name="connsiteX0-1" fmla="*/ 0 w 2438400"/>
              <a:gd name="connsiteY0-2" fmla="*/ 0 h 2596784"/>
              <a:gd name="connsiteX1-3" fmla="*/ 2438400 w 2438400"/>
              <a:gd name="connsiteY1-4" fmla="*/ 0 h 2596784"/>
              <a:gd name="connsiteX2-5" fmla="*/ 0 w 2438400"/>
              <a:gd name="connsiteY2-6" fmla="*/ 2596784 h 2596784"/>
              <a:gd name="connsiteX3-7" fmla="*/ 0 w 2438400"/>
              <a:gd name="connsiteY3-8" fmla="*/ 0 h 2596784"/>
              <a:gd name="connsiteX0-9" fmla="*/ 0 w 2438400"/>
              <a:gd name="connsiteY0-10" fmla="*/ 0 h 2596784"/>
              <a:gd name="connsiteX1-11" fmla="*/ 2438400 w 2438400"/>
              <a:gd name="connsiteY1-12" fmla="*/ 0 h 2596784"/>
              <a:gd name="connsiteX2-13" fmla="*/ 0 w 2438400"/>
              <a:gd name="connsiteY2-14" fmla="*/ 2596784 h 2596784"/>
              <a:gd name="connsiteX3-15" fmla="*/ 0 w 2438400"/>
              <a:gd name="connsiteY3-16" fmla="*/ 0 h 2596784"/>
              <a:gd name="connsiteX0-17" fmla="*/ 0 w 2438400"/>
              <a:gd name="connsiteY0-18" fmla="*/ 0 h 2596784"/>
              <a:gd name="connsiteX1-19" fmla="*/ 2438400 w 2438400"/>
              <a:gd name="connsiteY1-20" fmla="*/ 0 h 2596784"/>
              <a:gd name="connsiteX2-21" fmla="*/ 0 w 2438400"/>
              <a:gd name="connsiteY2-22" fmla="*/ 2596784 h 2596784"/>
              <a:gd name="connsiteX3-23" fmla="*/ 0 w 2438400"/>
              <a:gd name="connsiteY3-24" fmla="*/ 0 h 2596784"/>
            </a:gdLst>
            <a:ahLst/>
            <a:cxnLst>
              <a:cxn ang="0">
                <a:pos x="connsiteX0-1" y="connsiteY0-2"/>
              </a:cxn>
              <a:cxn ang="0">
                <a:pos x="connsiteX1-3" y="connsiteY1-4"/>
              </a:cxn>
              <a:cxn ang="0">
                <a:pos x="connsiteX2-5" y="connsiteY2-6"/>
              </a:cxn>
              <a:cxn ang="0">
                <a:pos x="connsiteX3-7" y="connsiteY3-8"/>
              </a:cxn>
            </a:cxnLst>
            <a:rect l="l" t="t" r="r" b="b"/>
            <a:pathLst>
              <a:path w="2438400" h="2596784">
                <a:moveTo>
                  <a:pt x="0" y="0"/>
                </a:moveTo>
                <a:lnTo>
                  <a:pt x="2438400" y="0"/>
                </a:lnTo>
                <a:cubicBezTo>
                  <a:pt x="1705810" y="1026016"/>
                  <a:pt x="459874" y="143021"/>
                  <a:pt x="0" y="2596784"/>
                </a:cubicBezTo>
                <a:lnTo>
                  <a:pt x="0" y="0"/>
                </a:lnTo>
                <a:close/>
              </a:path>
            </a:pathLst>
          </a:custGeom>
          <a:solidFill>
            <a:srgbClr val="85C226">
              <a:alpha val="69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12" name="矩形 3"/>
          <p:cNvSpPr/>
          <p:nvPr/>
        </p:nvSpPr>
        <p:spPr>
          <a:xfrm flipH="1">
            <a:off x="10128427" y="0"/>
            <a:ext cx="2053389" cy="1912574"/>
          </a:xfrm>
          <a:custGeom>
            <a:avLst/>
            <a:gdLst>
              <a:gd name="connsiteX0" fmla="*/ 0 w 2438400"/>
              <a:gd name="connsiteY0" fmla="*/ 0 h 2596784"/>
              <a:gd name="connsiteX1" fmla="*/ 2438400 w 2438400"/>
              <a:gd name="connsiteY1" fmla="*/ 0 h 2596784"/>
              <a:gd name="connsiteX2" fmla="*/ 2438400 w 2438400"/>
              <a:gd name="connsiteY2" fmla="*/ 2596784 h 2596784"/>
              <a:gd name="connsiteX3" fmla="*/ 0 w 2438400"/>
              <a:gd name="connsiteY3" fmla="*/ 2596784 h 2596784"/>
              <a:gd name="connsiteX4" fmla="*/ 0 w 2438400"/>
              <a:gd name="connsiteY4" fmla="*/ 0 h 2596784"/>
              <a:gd name="connsiteX0-1" fmla="*/ 0 w 2438400"/>
              <a:gd name="connsiteY0-2" fmla="*/ 0 h 2596784"/>
              <a:gd name="connsiteX1-3" fmla="*/ 2438400 w 2438400"/>
              <a:gd name="connsiteY1-4" fmla="*/ 0 h 2596784"/>
              <a:gd name="connsiteX2-5" fmla="*/ 0 w 2438400"/>
              <a:gd name="connsiteY2-6" fmla="*/ 2596784 h 2596784"/>
              <a:gd name="connsiteX3-7" fmla="*/ 0 w 2438400"/>
              <a:gd name="connsiteY3-8" fmla="*/ 0 h 2596784"/>
              <a:gd name="connsiteX0-9" fmla="*/ 0 w 2438400"/>
              <a:gd name="connsiteY0-10" fmla="*/ 0 h 2596784"/>
              <a:gd name="connsiteX1-11" fmla="*/ 2438400 w 2438400"/>
              <a:gd name="connsiteY1-12" fmla="*/ 0 h 2596784"/>
              <a:gd name="connsiteX2-13" fmla="*/ 0 w 2438400"/>
              <a:gd name="connsiteY2-14" fmla="*/ 2596784 h 2596784"/>
              <a:gd name="connsiteX3-15" fmla="*/ 0 w 2438400"/>
              <a:gd name="connsiteY3-16" fmla="*/ 0 h 2596784"/>
              <a:gd name="connsiteX0-17" fmla="*/ 0 w 2438400"/>
              <a:gd name="connsiteY0-18" fmla="*/ 0 h 2596784"/>
              <a:gd name="connsiteX1-19" fmla="*/ 2438400 w 2438400"/>
              <a:gd name="connsiteY1-20" fmla="*/ 0 h 2596784"/>
              <a:gd name="connsiteX2-21" fmla="*/ 0 w 2438400"/>
              <a:gd name="connsiteY2-22" fmla="*/ 2596784 h 2596784"/>
              <a:gd name="connsiteX3-23" fmla="*/ 0 w 2438400"/>
              <a:gd name="connsiteY3-24" fmla="*/ 0 h 2596784"/>
            </a:gdLst>
            <a:ahLst/>
            <a:cxnLst>
              <a:cxn ang="0">
                <a:pos x="connsiteX0-1" y="connsiteY0-2"/>
              </a:cxn>
              <a:cxn ang="0">
                <a:pos x="connsiteX1-3" y="connsiteY1-4"/>
              </a:cxn>
              <a:cxn ang="0">
                <a:pos x="connsiteX2-5" y="connsiteY2-6"/>
              </a:cxn>
              <a:cxn ang="0">
                <a:pos x="connsiteX3-7" y="connsiteY3-8"/>
              </a:cxn>
            </a:cxnLst>
            <a:rect l="l" t="t" r="r" b="b"/>
            <a:pathLst>
              <a:path w="2438400" h="2596784">
                <a:moveTo>
                  <a:pt x="0" y="0"/>
                </a:moveTo>
                <a:lnTo>
                  <a:pt x="2438400" y="0"/>
                </a:lnTo>
                <a:cubicBezTo>
                  <a:pt x="1705810" y="1026016"/>
                  <a:pt x="459874" y="143021"/>
                  <a:pt x="0" y="2596784"/>
                </a:cubicBezTo>
                <a:lnTo>
                  <a:pt x="0" y="0"/>
                </a:lnTo>
                <a:close/>
              </a:path>
            </a:pathLst>
          </a:custGeom>
          <a:solidFill>
            <a:srgbClr val="85C226">
              <a:alpha val="69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钉钉进步体" panose="00020600040101010101" pitchFamily="18" charset="-122"/>
              <a:ea typeface="钉钉进步体" panose="00020600040101010101" pitchFamily="18" charset="-122"/>
            </a:endParaRPr>
          </a:p>
        </p:txBody>
      </p:sp>
      <p:grpSp>
        <p:nvGrpSpPr>
          <p:cNvPr id="15" name="MG-组合 14"/>
          <p:cNvGrpSpPr/>
          <p:nvPr>
            <p:custDataLst>
              <p:tags r:id="rId1"/>
            </p:custDataLst>
          </p:nvPr>
        </p:nvGrpSpPr>
        <p:grpSpPr>
          <a:xfrm>
            <a:off x="1513152" y="1964748"/>
            <a:ext cx="2062499" cy="1912574"/>
            <a:chOff x="899004" y="3372996"/>
            <a:chExt cx="2193820" cy="2281496"/>
          </a:xfrm>
          <a:effectLst>
            <a:outerShdw blurRad="190500" dist="63500" dir="2700000" algn="tl" rotWithShape="0">
              <a:prstClr val="black">
                <a:alpha val="24000"/>
              </a:prstClr>
            </a:outerShdw>
          </a:effectLst>
        </p:grpSpPr>
        <p:sp>
          <p:nvSpPr>
            <p:cNvPr id="16" name="MG-对角圆角矩形 6"/>
            <p:cNvSpPr/>
            <p:nvPr>
              <p:custDataLst>
                <p:tags r:id="rId18"/>
              </p:custDataLst>
            </p:nvPr>
          </p:nvSpPr>
          <p:spPr>
            <a:xfrm>
              <a:off x="899004" y="3372996"/>
              <a:ext cx="2193820" cy="2281496"/>
            </a:xfrm>
            <a:prstGeom prst="round2DiagRect">
              <a:avLst>
                <a:gd name="adj1" fmla="val 23582"/>
                <a:gd name="adj2" fmla="val 0"/>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钉钉进步体" panose="00020600040101010101" pitchFamily="18" charset="-122"/>
                <a:ea typeface="钉钉进步体" panose="00020600040101010101" pitchFamily="18" charset="-122"/>
              </a:endParaRPr>
            </a:p>
          </p:txBody>
        </p:sp>
        <p:sp>
          <p:nvSpPr>
            <p:cNvPr id="17" name="MG-文本框 16"/>
            <p:cNvSpPr txBox="1"/>
            <p:nvPr>
              <p:custDataLst>
                <p:tags r:id="rId19"/>
              </p:custDataLst>
            </p:nvPr>
          </p:nvSpPr>
          <p:spPr>
            <a:xfrm>
              <a:off x="1094638" y="4396134"/>
              <a:ext cx="1789692" cy="991290"/>
            </a:xfrm>
            <a:prstGeom prst="rect">
              <a:avLst/>
            </a:prstGeom>
            <a:noFill/>
          </p:spPr>
          <p:txBody>
            <a:bodyPr wrap="square" rtlCol="0">
              <a:spAutoFit/>
            </a:bodyPr>
            <a:lstStyle/>
            <a:p>
              <a:pPr marL="0" indent="0" algn="ctr">
                <a:buNone/>
              </a:pPr>
              <a:r>
                <a:rPr lang="zh-CN" altLang="en-US" sz="2400" b="1" spc="300" dirty="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rPr>
                <a:t>风能基本情况</a:t>
              </a:r>
            </a:p>
          </p:txBody>
        </p:sp>
        <p:sp>
          <p:nvSpPr>
            <p:cNvPr id="19" name="MG-文本框 18"/>
            <p:cNvSpPr txBox="1"/>
            <p:nvPr>
              <p:custDataLst>
                <p:tags r:id="rId20"/>
              </p:custDataLst>
            </p:nvPr>
          </p:nvSpPr>
          <p:spPr>
            <a:xfrm>
              <a:off x="1395288" y="3426460"/>
              <a:ext cx="1188392" cy="1087284"/>
            </a:xfrm>
            <a:prstGeom prst="rect">
              <a:avLst/>
            </a:prstGeom>
            <a:noFill/>
          </p:spPr>
          <p:txBody>
            <a:bodyPr wrap="square" rtlCol="0">
              <a:spAutoFit/>
            </a:bodyPr>
            <a:lstStyle/>
            <a:p>
              <a:pPr marL="0" marR="0" lvl="0" indent="0" algn="ctr" defTabSz="914400" eaLnBrk="1" fontAlgn="auto" latinLnBrk="0" hangingPunct="1">
                <a:lnSpc>
                  <a:spcPct val="130000"/>
                </a:lnSpc>
                <a:spcBef>
                  <a:spcPct val="0"/>
                </a:spcBef>
                <a:spcAft>
                  <a:spcPct val="0"/>
                </a:spcAft>
                <a:buClrTx/>
                <a:buSzTx/>
                <a:buFontTx/>
                <a:buNone/>
                <a:defRPr/>
              </a:pPr>
              <a:r>
                <a:rPr kumimoji="0" lang="en-US" altLang="zh-CN" sz="4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rPr>
                <a:t>01</a:t>
              </a:r>
              <a:endParaRPr kumimoji="0" lang="zh-CN" altLang="en-US" sz="5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endParaRPr>
            </a:p>
          </p:txBody>
        </p:sp>
      </p:grpSp>
      <p:grpSp>
        <p:nvGrpSpPr>
          <p:cNvPr id="48" name="MG-组合 47"/>
          <p:cNvGrpSpPr/>
          <p:nvPr>
            <p:custDataLst>
              <p:tags r:id="rId2"/>
            </p:custDataLst>
          </p:nvPr>
        </p:nvGrpSpPr>
        <p:grpSpPr>
          <a:xfrm>
            <a:off x="5109833" y="1964748"/>
            <a:ext cx="2062499" cy="1912574"/>
            <a:chOff x="899004" y="3372996"/>
            <a:chExt cx="2193820" cy="2281496"/>
          </a:xfrm>
          <a:effectLst>
            <a:outerShdw blurRad="190500" dist="63500" dir="2700000" algn="tl" rotWithShape="0">
              <a:prstClr val="black">
                <a:alpha val="24000"/>
              </a:prstClr>
            </a:outerShdw>
          </a:effectLst>
        </p:grpSpPr>
        <p:sp>
          <p:nvSpPr>
            <p:cNvPr id="49" name="MG-对角圆角矩形 6"/>
            <p:cNvSpPr/>
            <p:nvPr>
              <p:custDataLst>
                <p:tags r:id="rId15"/>
              </p:custDataLst>
            </p:nvPr>
          </p:nvSpPr>
          <p:spPr>
            <a:xfrm>
              <a:off x="899004" y="3372996"/>
              <a:ext cx="2193820" cy="2281496"/>
            </a:xfrm>
            <a:prstGeom prst="round2DiagRect">
              <a:avLst>
                <a:gd name="adj1" fmla="val 23582"/>
                <a:gd name="adj2" fmla="val 0"/>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钉钉进步体" panose="00020600040101010101" pitchFamily="18" charset="-122"/>
                <a:ea typeface="钉钉进步体" panose="00020600040101010101" pitchFamily="18" charset="-122"/>
              </a:endParaRPr>
            </a:p>
          </p:txBody>
        </p:sp>
        <p:sp>
          <p:nvSpPr>
            <p:cNvPr id="50" name="MG-文本框 49"/>
            <p:cNvSpPr txBox="1"/>
            <p:nvPr>
              <p:custDataLst>
                <p:tags r:id="rId16"/>
              </p:custDataLst>
            </p:nvPr>
          </p:nvSpPr>
          <p:spPr>
            <a:xfrm>
              <a:off x="1094638" y="4396134"/>
              <a:ext cx="1789692" cy="991290"/>
            </a:xfrm>
            <a:prstGeom prst="rect">
              <a:avLst/>
            </a:prstGeom>
            <a:noFill/>
          </p:spPr>
          <p:txBody>
            <a:bodyPr wrap="square" rtlCol="0">
              <a:spAutoFit/>
            </a:bodyPr>
            <a:lstStyle/>
            <a:p>
              <a:pPr algn="ctr"/>
              <a:r>
                <a:rPr lang="zh-CN" altLang="en-US" sz="2400" b="1" spc="300" dirty="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rPr>
                <a:t>风电场电气系统</a:t>
              </a:r>
            </a:p>
          </p:txBody>
        </p:sp>
        <p:sp>
          <p:nvSpPr>
            <p:cNvPr id="51" name="MG-文本框 50"/>
            <p:cNvSpPr txBox="1"/>
            <p:nvPr>
              <p:custDataLst>
                <p:tags r:id="rId17"/>
              </p:custDataLst>
            </p:nvPr>
          </p:nvSpPr>
          <p:spPr>
            <a:xfrm>
              <a:off x="1395288" y="3426460"/>
              <a:ext cx="1188392" cy="1087284"/>
            </a:xfrm>
            <a:prstGeom prst="rect">
              <a:avLst/>
            </a:prstGeom>
            <a:noFill/>
          </p:spPr>
          <p:txBody>
            <a:bodyPr wrap="square" rtlCol="0">
              <a:spAutoFit/>
            </a:bodyPr>
            <a:lstStyle/>
            <a:p>
              <a:pPr marL="0" marR="0" lvl="0" indent="0" algn="ctr" defTabSz="914400" eaLnBrk="1" fontAlgn="auto" latinLnBrk="0" hangingPunct="1">
                <a:lnSpc>
                  <a:spcPct val="130000"/>
                </a:lnSpc>
                <a:spcBef>
                  <a:spcPct val="0"/>
                </a:spcBef>
                <a:spcAft>
                  <a:spcPct val="0"/>
                </a:spcAft>
                <a:buClrTx/>
                <a:buSzTx/>
                <a:buFontTx/>
                <a:buNone/>
                <a:defRPr/>
              </a:pPr>
              <a:r>
                <a:rPr kumimoji="0" lang="en-US" altLang="zh-CN" sz="4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rPr>
                <a:t>02</a:t>
              </a:r>
              <a:endParaRPr kumimoji="0" lang="zh-CN" altLang="en-US" sz="5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endParaRPr>
            </a:p>
          </p:txBody>
        </p:sp>
      </p:grpSp>
      <p:grpSp>
        <p:nvGrpSpPr>
          <p:cNvPr id="52" name="MG-组合 51"/>
          <p:cNvGrpSpPr/>
          <p:nvPr>
            <p:custDataLst>
              <p:tags r:id="rId3"/>
            </p:custDataLst>
          </p:nvPr>
        </p:nvGrpSpPr>
        <p:grpSpPr>
          <a:xfrm>
            <a:off x="8706514" y="1964748"/>
            <a:ext cx="2062499" cy="1912574"/>
            <a:chOff x="899004" y="3372996"/>
            <a:chExt cx="2193820" cy="2281496"/>
          </a:xfrm>
          <a:effectLst>
            <a:outerShdw blurRad="190500" dist="63500" dir="2700000" algn="tl" rotWithShape="0">
              <a:prstClr val="black">
                <a:alpha val="24000"/>
              </a:prstClr>
            </a:outerShdw>
          </a:effectLst>
        </p:grpSpPr>
        <p:sp>
          <p:nvSpPr>
            <p:cNvPr id="53" name="MG-对角圆角矩形 6"/>
            <p:cNvSpPr/>
            <p:nvPr>
              <p:custDataLst>
                <p:tags r:id="rId12"/>
              </p:custDataLst>
            </p:nvPr>
          </p:nvSpPr>
          <p:spPr>
            <a:xfrm>
              <a:off x="899004" y="3372996"/>
              <a:ext cx="2193820" cy="2281496"/>
            </a:xfrm>
            <a:prstGeom prst="round2DiagRect">
              <a:avLst>
                <a:gd name="adj1" fmla="val 23582"/>
                <a:gd name="adj2" fmla="val 0"/>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钉钉进步体" panose="00020600040101010101" pitchFamily="18" charset="-122"/>
                <a:ea typeface="钉钉进步体" panose="00020600040101010101" pitchFamily="18" charset="-122"/>
              </a:endParaRPr>
            </a:p>
          </p:txBody>
        </p:sp>
        <p:sp>
          <p:nvSpPr>
            <p:cNvPr id="54" name="MG-文本框 53"/>
            <p:cNvSpPr txBox="1"/>
            <p:nvPr>
              <p:custDataLst>
                <p:tags r:id="rId13"/>
              </p:custDataLst>
            </p:nvPr>
          </p:nvSpPr>
          <p:spPr>
            <a:xfrm>
              <a:off x="1145006" y="4568975"/>
              <a:ext cx="1789692" cy="550717"/>
            </a:xfrm>
            <a:prstGeom prst="rect">
              <a:avLst/>
            </a:prstGeom>
            <a:noFill/>
          </p:spPr>
          <p:txBody>
            <a:bodyPr wrap="square" rtlCol="0">
              <a:spAutoFit/>
            </a:bodyPr>
            <a:lstStyle/>
            <a:p>
              <a:pPr marL="0" indent="0" algn="ctr">
                <a:buNone/>
              </a:pPr>
              <a:r>
                <a:rPr lang="zh-CN" altLang="en-US" sz="2400" b="1" spc="300" dirty="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rPr>
                <a:t>风机介绍</a:t>
              </a:r>
            </a:p>
          </p:txBody>
        </p:sp>
        <p:sp>
          <p:nvSpPr>
            <p:cNvPr id="55" name="MG-文本框 54"/>
            <p:cNvSpPr txBox="1"/>
            <p:nvPr>
              <p:custDataLst>
                <p:tags r:id="rId14"/>
              </p:custDataLst>
            </p:nvPr>
          </p:nvSpPr>
          <p:spPr>
            <a:xfrm>
              <a:off x="1445656" y="3529746"/>
              <a:ext cx="1188392" cy="1087284"/>
            </a:xfrm>
            <a:prstGeom prst="rect">
              <a:avLst/>
            </a:prstGeom>
            <a:noFill/>
          </p:spPr>
          <p:txBody>
            <a:bodyPr wrap="square" rtlCol="0">
              <a:spAutoFit/>
            </a:bodyPr>
            <a:lstStyle/>
            <a:p>
              <a:pPr marL="0" marR="0" lvl="0" indent="0" algn="ctr" defTabSz="914400" eaLnBrk="1" fontAlgn="auto" latinLnBrk="0" hangingPunct="1">
                <a:lnSpc>
                  <a:spcPct val="130000"/>
                </a:lnSpc>
                <a:spcBef>
                  <a:spcPct val="0"/>
                </a:spcBef>
                <a:spcAft>
                  <a:spcPct val="0"/>
                </a:spcAft>
                <a:buClrTx/>
                <a:buSzTx/>
                <a:buFontTx/>
                <a:buNone/>
                <a:defRPr/>
              </a:pPr>
              <a:r>
                <a:rPr kumimoji="0" lang="en-US" altLang="zh-CN" sz="4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rPr>
                <a:t>03</a:t>
              </a:r>
              <a:endParaRPr kumimoji="0" lang="zh-CN" altLang="en-US" sz="5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endParaRPr>
            </a:p>
          </p:txBody>
        </p:sp>
      </p:grpSp>
      <p:grpSp>
        <p:nvGrpSpPr>
          <p:cNvPr id="56" name="MG-组合 55"/>
          <p:cNvGrpSpPr/>
          <p:nvPr>
            <p:custDataLst>
              <p:tags r:id="rId4"/>
            </p:custDataLst>
          </p:nvPr>
        </p:nvGrpSpPr>
        <p:grpSpPr>
          <a:xfrm>
            <a:off x="3187432" y="4175735"/>
            <a:ext cx="2062499" cy="1912574"/>
            <a:chOff x="899004" y="3372996"/>
            <a:chExt cx="2193820" cy="2281496"/>
          </a:xfrm>
          <a:effectLst>
            <a:outerShdw blurRad="190500" dist="63500" dir="2700000" algn="tl" rotWithShape="0">
              <a:prstClr val="black">
                <a:alpha val="24000"/>
              </a:prstClr>
            </a:outerShdw>
          </a:effectLst>
        </p:grpSpPr>
        <p:sp>
          <p:nvSpPr>
            <p:cNvPr id="57" name="MG-对角圆角矩形 6"/>
            <p:cNvSpPr/>
            <p:nvPr>
              <p:custDataLst>
                <p:tags r:id="rId9"/>
              </p:custDataLst>
            </p:nvPr>
          </p:nvSpPr>
          <p:spPr>
            <a:xfrm>
              <a:off x="899004" y="3372996"/>
              <a:ext cx="2193820" cy="2281496"/>
            </a:xfrm>
            <a:prstGeom prst="round2DiagRect">
              <a:avLst>
                <a:gd name="adj1" fmla="val 23582"/>
                <a:gd name="adj2" fmla="val 0"/>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钉钉进步体" panose="00020600040101010101" pitchFamily="18" charset="-122"/>
                <a:ea typeface="钉钉进步体" panose="00020600040101010101" pitchFamily="18" charset="-122"/>
              </a:endParaRPr>
            </a:p>
          </p:txBody>
        </p:sp>
        <p:sp>
          <p:nvSpPr>
            <p:cNvPr id="58" name="MG-文本框 57"/>
            <p:cNvSpPr txBox="1"/>
            <p:nvPr>
              <p:custDataLst>
                <p:tags r:id="rId10"/>
              </p:custDataLst>
            </p:nvPr>
          </p:nvSpPr>
          <p:spPr>
            <a:xfrm>
              <a:off x="1166299" y="4721582"/>
              <a:ext cx="1789692" cy="550717"/>
            </a:xfrm>
            <a:prstGeom prst="rect">
              <a:avLst/>
            </a:prstGeom>
            <a:noFill/>
          </p:spPr>
          <p:txBody>
            <a:bodyPr wrap="square" rtlCol="0">
              <a:spAutoFit/>
            </a:bodyPr>
            <a:lstStyle/>
            <a:p>
              <a:pPr algn="ctr"/>
              <a:r>
                <a:rPr lang="zh-CN" altLang="en-US" sz="2400" b="1" spc="300" dirty="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rPr>
                <a:t>监控系统</a:t>
              </a:r>
            </a:p>
          </p:txBody>
        </p:sp>
        <p:sp>
          <p:nvSpPr>
            <p:cNvPr id="59" name="MG-文本框 58"/>
            <p:cNvSpPr txBox="1"/>
            <p:nvPr>
              <p:custDataLst>
                <p:tags r:id="rId11"/>
              </p:custDataLst>
            </p:nvPr>
          </p:nvSpPr>
          <p:spPr>
            <a:xfrm>
              <a:off x="1466950" y="3634298"/>
              <a:ext cx="1188392" cy="1087284"/>
            </a:xfrm>
            <a:prstGeom prst="rect">
              <a:avLst/>
            </a:prstGeom>
            <a:noFill/>
          </p:spPr>
          <p:txBody>
            <a:bodyPr wrap="square" rtlCol="0">
              <a:spAutoFit/>
            </a:bodyPr>
            <a:lstStyle/>
            <a:p>
              <a:pPr marL="0" marR="0" lvl="0" indent="0" algn="ctr" defTabSz="914400" eaLnBrk="1" fontAlgn="auto" latinLnBrk="0" hangingPunct="1">
                <a:lnSpc>
                  <a:spcPct val="130000"/>
                </a:lnSpc>
                <a:spcBef>
                  <a:spcPct val="0"/>
                </a:spcBef>
                <a:spcAft>
                  <a:spcPct val="0"/>
                </a:spcAft>
                <a:buClrTx/>
                <a:buSzTx/>
                <a:buFontTx/>
                <a:buNone/>
                <a:defRPr/>
              </a:pPr>
              <a:r>
                <a:rPr kumimoji="0" lang="en-US" altLang="zh-CN" sz="4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rPr>
                <a:t>04</a:t>
              </a:r>
              <a:endParaRPr kumimoji="0" lang="zh-CN" altLang="en-US" sz="5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endParaRPr>
            </a:p>
          </p:txBody>
        </p:sp>
      </p:grpSp>
      <p:grpSp>
        <p:nvGrpSpPr>
          <p:cNvPr id="60" name="MG-组合 59"/>
          <p:cNvGrpSpPr/>
          <p:nvPr>
            <p:custDataLst>
              <p:tags r:id="rId5"/>
            </p:custDataLst>
          </p:nvPr>
        </p:nvGrpSpPr>
        <p:grpSpPr>
          <a:xfrm>
            <a:off x="6784113" y="4175735"/>
            <a:ext cx="2062499" cy="1912574"/>
            <a:chOff x="899004" y="3372996"/>
            <a:chExt cx="2193820" cy="2281496"/>
          </a:xfrm>
          <a:effectLst>
            <a:outerShdw blurRad="190500" dist="63500" dir="2700000" algn="tl" rotWithShape="0">
              <a:prstClr val="black">
                <a:alpha val="24000"/>
              </a:prstClr>
            </a:outerShdw>
          </a:effectLst>
        </p:grpSpPr>
        <p:sp>
          <p:nvSpPr>
            <p:cNvPr id="61" name="MG-对角圆角矩形 6"/>
            <p:cNvSpPr/>
            <p:nvPr>
              <p:custDataLst>
                <p:tags r:id="rId6"/>
              </p:custDataLst>
            </p:nvPr>
          </p:nvSpPr>
          <p:spPr>
            <a:xfrm>
              <a:off x="899004" y="3372996"/>
              <a:ext cx="2193820" cy="2281496"/>
            </a:xfrm>
            <a:prstGeom prst="round2DiagRect">
              <a:avLst>
                <a:gd name="adj1" fmla="val 23582"/>
                <a:gd name="adj2" fmla="val 0"/>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钉钉进步体" panose="00020600040101010101" pitchFamily="18" charset="-122"/>
                <a:ea typeface="钉钉进步体" panose="00020600040101010101" pitchFamily="18" charset="-122"/>
              </a:endParaRPr>
            </a:p>
          </p:txBody>
        </p:sp>
        <p:sp>
          <p:nvSpPr>
            <p:cNvPr id="62" name="MG-文本框 61"/>
            <p:cNvSpPr txBox="1"/>
            <p:nvPr>
              <p:custDataLst>
                <p:tags r:id="rId7"/>
              </p:custDataLst>
            </p:nvPr>
          </p:nvSpPr>
          <p:spPr>
            <a:xfrm>
              <a:off x="967082" y="4646579"/>
              <a:ext cx="2044802" cy="550717"/>
            </a:xfrm>
            <a:prstGeom prst="rect">
              <a:avLst/>
            </a:prstGeom>
            <a:noFill/>
          </p:spPr>
          <p:txBody>
            <a:bodyPr wrap="square" rtlCol="0">
              <a:spAutoFit/>
            </a:bodyPr>
            <a:lstStyle/>
            <a:p>
              <a:pPr algn="ctr"/>
              <a:r>
                <a:rPr lang="zh-CN" altLang="en-US" sz="2400" b="1" spc="300" dirty="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rPr>
                <a:t>维护与检修</a:t>
              </a:r>
            </a:p>
          </p:txBody>
        </p:sp>
        <p:sp>
          <p:nvSpPr>
            <p:cNvPr id="63" name="MG-文本框 62"/>
            <p:cNvSpPr txBox="1"/>
            <p:nvPr>
              <p:custDataLst>
                <p:tags r:id="rId8"/>
              </p:custDataLst>
            </p:nvPr>
          </p:nvSpPr>
          <p:spPr>
            <a:xfrm>
              <a:off x="1395288" y="3426460"/>
              <a:ext cx="1188392" cy="1087284"/>
            </a:xfrm>
            <a:prstGeom prst="rect">
              <a:avLst/>
            </a:prstGeom>
            <a:noFill/>
          </p:spPr>
          <p:txBody>
            <a:bodyPr wrap="square" rtlCol="0">
              <a:spAutoFit/>
            </a:bodyPr>
            <a:lstStyle/>
            <a:p>
              <a:pPr marL="0" marR="0" lvl="0" indent="0" algn="ctr" defTabSz="914400" eaLnBrk="1" fontAlgn="auto" latinLnBrk="0" hangingPunct="1">
                <a:lnSpc>
                  <a:spcPct val="130000"/>
                </a:lnSpc>
                <a:spcBef>
                  <a:spcPct val="0"/>
                </a:spcBef>
                <a:spcAft>
                  <a:spcPct val="0"/>
                </a:spcAft>
                <a:buClrTx/>
                <a:buSzTx/>
                <a:buFontTx/>
                <a:buNone/>
                <a:defRPr/>
              </a:pPr>
              <a:r>
                <a:rPr kumimoji="0" lang="en-US" altLang="zh-CN" sz="4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rPr>
                <a:t>05</a:t>
              </a:r>
              <a:endParaRPr kumimoji="0" lang="zh-CN" altLang="en-US" sz="5400" b="1" i="0" u="none" strike="noStrike" kern="0" cap="none" spc="0" normalizeH="0" baseline="0" noProof="0">
                <a:ln>
                  <a:gradFill>
                    <a:gsLst>
                      <a:gs pos="0">
                        <a:srgbClr val="1EAEBA"/>
                      </a:gs>
                      <a:gs pos="100000">
                        <a:srgbClr val="0DC8BF"/>
                      </a:gs>
                    </a:gsLst>
                    <a:lin ang="2700000" scaled="0"/>
                  </a:gradFill>
                </a:ln>
                <a:noFill/>
                <a:effectLst/>
                <a:uLnTx/>
                <a:uFillTx/>
                <a:latin typeface="钉钉进步体" panose="00020600040101010101" pitchFamily="18" charset="-122"/>
                <a:ea typeface="钉钉进步体" panose="00020600040101010101" pitchFamily="18" charset="-122"/>
                <a:cs typeface="阿里巴巴普惠体 Heavy" panose="00020600040101010101" pitchFamily="18" charset="-122"/>
                <a:sym typeface="+mn-lt"/>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1" dur="50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22" presetClass="entr" presetSubtype="1" dur="50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ipe(up)">
                                      <p:cBhvr>
                                        <p:cTn id="10" dur="500"/>
                                        <p:tgtEl>
                                          <p:spTgt spid="12"/>
                                        </p:tgtEl>
                                      </p:cBhvr>
                                    </p:animEffect>
                                  </p:childTnLst>
                                </p:cTn>
                              </p:par>
                              <p:par>
                                <p:cTn id="11" presetID="53" presetClass="entr" presetSubtype="16" dur="50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par>
                                <p:cTn id="16" presetID="22" presetClass="entr" presetSubtype="8" dur="500" fill="hold" nodeType="withEffect">
                                  <p:stCondLst>
                                    <p:cond delay="250"/>
                                  </p:stCondLst>
                                  <p:childTnLst>
                                    <p:set>
                                      <p:cBhvr>
                                        <p:cTn id="17" dur="1" fill="hold">
                                          <p:stCondLst>
                                            <p:cond delay="0"/>
                                          </p:stCondLst>
                                        </p:cTn>
                                        <p:tgtEl>
                                          <p:spTgt spid="10"/>
                                        </p:tgtEl>
                                        <p:attrNameLst>
                                          <p:attrName>style.visibility</p:attrName>
                                        </p:attrNameLst>
                                      </p:cBhvr>
                                      <p:to>
                                        <p:strVal val="visible"/>
                                      </p:to>
                                    </p:set>
                                    <p:animEffect transition="in" filter="wipe(left)">
                                      <p:cBhvr>
                                        <p:cTn id="18" dur="500"/>
                                        <p:tgtEl>
                                          <p:spTgt spid="10"/>
                                        </p:tgtEl>
                                      </p:cBhvr>
                                    </p:animEffect>
                                  </p:childTnLst>
                                </p:cTn>
                              </p:par>
                              <p:par>
                                <p:cTn id="19" presetID="0" presetClass="entr" presetSubtype="0" dur="70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 to="" calcmode="lin" valueType="num">
                                      <p:cBhvr>
                                        <p:cTn id="21" dur="700" fill="hold">
                                          <p:stCondLst>
                                            <p:cond delay="0"/>
                                          </p:stCondLst>
                                        </p:cTn>
                                        <p:tgtEl>
                                          <p:spTgt spid="15"/>
                                        </p:tgtEl>
                                        <p:attrNameLst>
                                          <p:attrName>ppt_x</p:attrName>
                                        </p:attrNameLst>
                                      </p:cBhvr>
                                      <p:tavLst>
                                        <p:tav tm="0" fmla="#ppt_x-(-#ppt_w/2*cos(ppt_r/180*pi))*((1.5-1.5*$)^2-(1.5-1.5*$)^3)">
                                          <p:val>
                                            <p:fltVal val="0"/>
                                          </p:val>
                                        </p:tav>
                                        <p:tav tm="100000">
                                          <p:val>
                                            <p:fltVal val="1"/>
                                          </p:val>
                                        </p:tav>
                                      </p:tavLst>
                                    </p:anim>
                                    <p:anim to="" calcmode="lin" valueType="num">
                                      <p:cBhvr>
                                        <p:cTn id="22" dur="700" fill="hold">
                                          <p:stCondLst>
                                            <p:cond delay="0"/>
                                          </p:stCondLst>
                                        </p:cTn>
                                        <p:tgtEl>
                                          <p:spTgt spid="15"/>
                                        </p:tgtEl>
                                        <p:attrNameLst>
                                          <p:attrName>ppt_y</p:attrName>
                                        </p:attrNameLst>
                                      </p:cBhvr>
                                      <p:tavLst>
                                        <p:tav tm="0" fmla="#ppt_y-(-#ppt_h/2*cos(ppt_r/180*pi))*((1.5-1.5*$)^2-(1.5-1.5*$)^3)">
                                          <p:val>
                                            <p:fltVal val="0"/>
                                          </p:val>
                                        </p:tav>
                                        <p:tav tm="100000">
                                          <p:val>
                                            <p:fltVal val="1"/>
                                          </p:val>
                                        </p:tav>
                                      </p:tavLst>
                                    </p:anim>
                                    <p:anim to="" calcmode="lin" valueType="num">
                                      <p:cBhvr>
                                        <p:cTn id="23" dur="700" fill="hold">
                                          <p:stCondLst>
                                            <p:cond delay="0"/>
                                          </p:stCondLst>
                                        </p:cTn>
                                        <p:tgtEl>
                                          <p:spTgt spid="15"/>
                                        </p:tgtEl>
                                        <p:attrNameLst>
                                          <p:attrName>ppt_h</p:attrName>
                                        </p:attrNameLst>
                                      </p:cBhvr>
                                      <p:tavLst>
                                        <p:tav tm="0" fmla="#ppt_h-(-#ppt_h)*((1.5-1.5*$)^2-(1.5-1.5*$)^3)">
                                          <p:val>
                                            <p:fltVal val="0"/>
                                          </p:val>
                                        </p:tav>
                                        <p:tav tm="100000">
                                          <p:val>
                                            <p:fltVal val="1"/>
                                          </p:val>
                                        </p:tav>
                                      </p:tavLst>
                                    </p:anim>
                                    <p:anim to="" calcmode="lin" valueType="num">
                                      <p:cBhvr>
                                        <p:cTn id="24" dur="700" fill="hold">
                                          <p:stCondLst>
                                            <p:cond delay="0"/>
                                          </p:stCondLst>
                                        </p:cTn>
                                        <p:tgtEl>
                                          <p:spTgt spid="15"/>
                                        </p:tgtEl>
                                        <p:attrNameLst>
                                          <p:attrName>ppt_w</p:attrName>
                                        </p:attrNameLst>
                                      </p:cBhvr>
                                      <p:tavLst>
                                        <p:tav tm="0" fmla="#ppt_w-(-#ppt_w)*((1.5-1.5*$)^2-(1.5-1.5*$)^3)">
                                          <p:val>
                                            <p:fltVal val="0"/>
                                          </p:val>
                                        </p:tav>
                                        <p:tav tm="100000">
                                          <p:val>
                                            <p:fltVal val="1"/>
                                          </p:val>
                                        </p:tav>
                                      </p:tavLst>
                                    </p:anim>
                                  </p:childTnLst>
                                </p:cTn>
                              </p:par>
                              <p:par>
                                <p:cTn id="25" presetID="0" presetClass="entr" presetSubtype="0" dur="700" fill="hold" nodeType="withEffect">
                                  <p:stCondLst>
                                    <p:cond delay="0"/>
                                  </p:stCondLst>
                                  <p:childTnLst>
                                    <p:set>
                                      <p:cBhvr>
                                        <p:cTn id="26" dur="1" fill="hold">
                                          <p:stCondLst>
                                            <p:cond delay="0"/>
                                          </p:stCondLst>
                                        </p:cTn>
                                        <p:tgtEl>
                                          <p:spTgt spid="48"/>
                                        </p:tgtEl>
                                        <p:attrNameLst>
                                          <p:attrName>style.visibility</p:attrName>
                                        </p:attrNameLst>
                                      </p:cBhvr>
                                      <p:to>
                                        <p:strVal val="visible"/>
                                      </p:to>
                                    </p:set>
                                    <p:anim to="" calcmode="lin" valueType="num">
                                      <p:cBhvr>
                                        <p:cTn id="27" dur="700" fill="hold">
                                          <p:stCondLst>
                                            <p:cond delay="0"/>
                                          </p:stCondLst>
                                        </p:cTn>
                                        <p:tgtEl>
                                          <p:spTgt spid="48"/>
                                        </p:tgtEl>
                                        <p:attrNameLst>
                                          <p:attrName>ppt_x</p:attrName>
                                        </p:attrNameLst>
                                      </p:cBhvr>
                                      <p:tavLst>
                                        <p:tav tm="0" fmla="#ppt_x-(-#ppt_w/2*cos(ppt_r/180*pi))*((1.5-1.5*$)^2-(1.5-1.5*$)^3)">
                                          <p:val>
                                            <p:fltVal val="0"/>
                                          </p:val>
                                        </p:tav>
                                        <p:tav tm="100000">
                                          <p:val>
                                            <p:fltVal val="1"/>
                                          </p:val>
                                        </p:tav>
                                      </p:tavLst>
                                    </p:anim>
                                    <p:anim to="" calcmode="lin" valueType="num">
                                      <p:cBhvr>
                                        <p:cTn id="28" dur="700" fill="hold">
                                          <p:stCondLst>
                                            <p:cond delay="0"/>
                                          </p:stCondLst>
                                        </p:cTn>
                                        <p:tgtEl>
                                          <p:spTgt spid="48"/>
                                        </p:tgtEl>
                                        <p:attrNameLst>
                                          <p:attrName>ppt_y</p:attrName>
                                        </p:attrNameLst>
                                      </p:cBhvr>
                                      <p:tavLst>
                                        <p:tav tm="0" fmla="#ppt_y-(-#ppt_h/2*cos(ppt_r/180*pi))*((1.5-1.5*$)^2-(1.5-1.5*$)^3)">
                                          <p:val>
                                            <p:fltVal val="0"/>
                                          </p:val>
                                        </p:tav>
                                        <p:tav tm="100000">
                                          <p:val>
                                            <p:fltVal val="1"/>
                                          </p:val>
                                        </p:tav>
                                      </p:tavLst>
                                    </p:anim>
                                    <p:anim to="" calcmode="lin" valueType="num">
                                      <p:cBhvr>
                                        <p:cTn id="29" dur="700" fill="hold">
                                          <p:stCondLst>
                                            <p:cond delay="0"/>
                                          </p:stCondLst>
                                        </p:cTn>
                                        <p:tgtEl>
                                          <p:spTgt spid="48"/>
                                        </p:tgtEl>
                                        <p:attrNameLst>
                                          <p:attrName>ppt_h</p:attrName>
                                        </p:attrNameLst>
                                      </p:cBhvr>
                                      <p:tavLst>
                                        <p:tav tm="0" fmla="#ppt_h-(-#ppt_h)*((1.5-1.5*$)^2-(1.5-1.5*$)^3)">
                                          <p:val>
                                            <p:fltVal val="0"/>
                                          </p:val>
                                        </p:tav>
                                        <p:tav tm="100000">
                                          <p:val>
                                            <p:fltVal val="1"/>
                                          </p:val>
                                        </p:tav>
                                      </p:tavLst>
                                    </p:anim>
                                    <p:anim to="" calcmode="lin" valueType="num">
                                      <p:cBhvr>
                                        <p:cTn id="30" dur="700" fill="hold">
                                          <p:stCondLst>
                                            <p:cond delay="0"/>
                                          </p:stCondLst>
                                        </p:cTn>
                                        <p:tgtEl>
                                          <p:spTgt spid="48"/>
                                        </p:tgtEl>
                                        <p:attrNameLst>
                                          <p:attrName>ppt_w</p:attrName>
                                        </p:attrNameLst>
                                      </p:cBhvr>
                                      <p:tavLst>
                                        <p:tav tm="0" fmla="#ppt_w-(-#ppt_w)*((1.5-1.5*$)^2-(1.5-1.5*$)^3)">
                                          <p:val>
                                            <p:fltVal val="0"/>
                                          </p:val>
                                        </p:tav>
                                        <p:tav tm="100000">
                                          <p:val>
                                            <p:fltVal val="1"/>
                                          </p:val>
                                        </p:tav>
                                      </p:tavLst>
                                    </p:anim>
                                  </p:childTnLst>
                                </p:cTn>
                              </p:par>
                              <p:par>
                                <p:cTn id="31" presetID="0" presetClass="entr" presetSubtype="0" dur="70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anim to="" calcmode="lin" valueType="num">
                                      <p:cBhvr>
                                        <p:cTn id="33" dur="700" fill="hold">
                                          <p:stCondLst>
                                            <p:cond delay="0"/>
                                          </p:stCondLst>
                                        </p:cTn>
                                        <p:tgtEl>
                                          <p:spTgt spid="52"/>
                                        </p:tgtEl>
                                        <p:attrNameLst>
                                          <p:attrName>ppt_x</p:attrName>
                                        </p:attrNameLst>
                                      </p:cBhvr>
                                      <p:tavLst>
                                        <p:tav tm="0" fmla="#ppt_x-(-#ppt_w/2*cos(ppt_r/180*pi))*((1.5-1.5*$)^2-(1.5-1.5*$)^3)">
                                          <p:val>
                                            <p:fltVal val="0"/>
                                          </p:val>
                                        </p:tav>
                                        <p:tav tm="100000">
                                          <p:val>
                                            <p:fltVal val="1"/>
                                          </p:val>
                                        </p:tav>
                                      </p:tavLst>
                                    </p:anim>
                                    <p:anim to="" calcmode="lin" valueType="num">
                                      <p:cBhvr>
                                        <p:cTn id="34" dur="700" fill="hold">
                                          <p:stCondLst>
                                            <p:cond delay="0"/>
                                          </p:stCondLst>
                                        </p:cTn>
                                        <p:tgtEl>
                                          <p:spTgt spid="52"/>
                                        </p:tgtEl>
                                        <p:attrNameLst>
                                          <p:attrName>ppt_y</p:attrName>
                                        </p:attrNameLst>
                                      </p:cBhvr>
                                      <p:tavLst>
                                        <p:tav tm="0" fmla="#ppt_y-(-#ppt_h/2*cos(ppt_r/180*pi))*((1.5-1.5*$)^2-(1.5-1.5*$)^3)">
                                          <p:val>
                                            <p:fltVal val="0"/>
                                          </p:val>
                                        </p:tav>
                                        <p:tav tm="100000">
                                          <p:val>
                                            <p:fltVal val="1"/>
                                          </p:val>
                                        </p:tav>
                                      </p:tavLst>
                                    </p:anim>
                                    <p:anim to="" calcmode="lin" valueType="num">
                                      <p:cBhvr>
                                        <p:cTn id="35" dur="700" fill="hold">
                                          <p:stCondLst>
                                            <p:cond delay="0"/>
                                          </p:stCondLst>
                                        </p:cTn>
                                        <p:tgtEl>
                                          <p:spTgt spid="52"/>
                                        </p:tgtEl>
                                        <p:attrNameLst>
                                          <p:attrName>ppt_h</p:attrName>
                                        </p:attrNameLst>
                                      </p:cBhvr>
                                      <p:tavLst>
                                        <p:tav tm="0" fmla="#ppt_h-(-#ppt_h)*((1.5-1.5*$)^2-(1.5-1.5*$)^3)">
                                          <p:val>
                                            <p:fltVal val="0"/>
                                          </p:val>
                                        </p:tav>
                                        <p:tav tm="100000">
                                          <p:val>
                                            <p:fltVal val="1"/>
                                          </p:val>
                                        </p:tav>
                                      </p:tavLst>
                                    </p:anim>
                                    <p:anim to="" calcmode="lin" valueType="num">
                                      <p:cBhvr>
                                        <p:cTn id="36" dur="700" fill="hold">
                                          <p:stCondLst>
                                            <p:cond delay="0"/>
                                          </p:stCondLst>
                                        </p:cTn>
                                        <p:tgtEl>
                                          <p:spTgt spid="52"/>
                                        </p:tgtEl>
                                        <p:attrNameLst>
                                          <p:attrName>ppt_w</p:attrName>
                                        </p:attrNameLst>
                                      </p:cBhvr>
                                      <p:tavLst>
                                        <p:tav tm="0" fmla="#ppt_w-(-#ppt_w)*((1.5-1.5*$)^2-(1.5-1.5*$)^3)">
                                          <p:val>
                                            <p:fltVal val="0"/>
                                          </p:val>
                                        </p:tav>
                                        <p:tav tm="100000">
                                          <p:val>
                                            <p:fltVal val="1"/>
                                          </p:val>
                                        </p:tav>
                                      </p:tavLst>
                                    </p:anim>
                                  </p:childTnLst>
                                </p:cTn>
                              </p:par>
                              <p:par>
                                <p:cTn id="37" presetID="0" presetClass="entr" presetSubtype="0" dur="700"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 to="" calcmode="lin" valueType="num">
                                      <p:cBhvr>
                                        <p:cTn id="39" dur="700" fill="hold">
                                          <p:stCondLst>
                                            <p:cond delay="0"/>
                                          </p:stCondLst>
                                        </p:cTn>
                                        <p:tgtEl>
                                          <p:spTgt spid="60"/>
                                        </p:tgtEl>
                                        <p:attrNameLst>
                                          <p:attrName>ppt_x</p:attrName>
                                        </p:attrNameLst>
                                      </p:cBhvr>
                                      <p:tavLst>
                                        <p:tav tm="0" fmla="#ppt_x-(-#ppt_w/2*cos(ppt_r/180*pi))*((1.5-1.5*$)^2-(1.5-1.5*$)^3)">
                                          <p:val>
                                            <p:fltVal val="0"/>
                                          </p:val>
                                        </p:tav>
                                        <p:tav tm="100000">
                                          <p:val>
                                            <p:fltVal val="1"/>
                                          </p:val>
                                        </p:tav>
                                      </p:tavLst>
                                    </p:anim>
                                    <p:anim to="" calcmode="lin" valueType="num">
                                      <p:cBhvr>
                                        <p:cTn id="40" dur="700" fill="hold">
                                          <p:stCondLst>
                                            <p:cond delay="0"/>
                                          </p:stCondLst>
                                        </p:cTn>
                                        <p:tgtEl>
                                          <p:spTgt spid="60"/>
                                        </p:tgtEl>
                                        <p:attrNameLst>
                                          <p:attrName>ppt_y</p:attrName>
                                        </p:attrNameLst>
                                      </p:cBhvr>
                                      <p:tavLst>
                                        <p:tav tm="0" fmla="#ppt_y-(-#ppt_h/2*cos(ppt_r/180*pi))*((1.5-1.5*$)^2-(1.5-1.5*$)^3)">
                                          <p:val>
                                            <p:fltVal val="0"/>
                                          </p:val>
                                        </p:tav>
                                        <p:tav tm="100000">
                                          <p:val>
                                            <p:fltVal val="1"/>
                                          </p:val>
                                        </p:tav>
                                      </p:tavLst>
                                    </p:anim>
                                    <p:anim to="" calcmode="lin" valueType="num">
                                      <p:cBhvr>
                                        <p:cTn id="41" dur="700" fill="hold">
                                          <p:stCondLst>
                                            <p:cond delay="0"/>
                                          </p:stCondLst>
                                        </p:cTn>
                                        <p:tgtEl>
                                          <p:spTgt spid="60"/>
                                        </p:tgtEl>
                                        <p:attrNameLst>
                                          <p:attrName>ppt_h</p:attrName>
                                        </p:attrNameLst>
                                      </p:cBhvr>
                                      <p:tavLst>
                                        <p:tav tm="0" fmla="#ppt_h-(-#ppt_h)*((1.5-1.5*$)^2-(1.5-1.5*$)^3)">
                                          <p:val>
                                            <p:fltVal val="0"/>
                                          </p:val>
                                        </p:tav>
                                        <p:tav tm="100000">
                                          <p:val>
                                            <p:fltVal val="1"/>
                                          </p:val>
                                        </p:tav>
                                      </p:tavLst>
                                    </p:anim>
                                    <p:anim to="" calcmode="lin" valueType="num">
                                      <p:cBhvr>
                                        <p:cTn id="42" dur="700" fill="hold">
                                          <p:stCondLst>
                                            <p:cond delay="0"/>
                                          </p:stCondLst>
                                        </p:cTn>
                                        <p:tgtEl>
                                          <p:spTgt spid="60"/>
                                        </p:tgtEl>
                                        <p:attrNameLst>
                                          <p:attrName>ppt_w</p:attrName>
                                        </p:attrNameLst>
                                      </p:cBhvr>
                                      <p:tavLst>
                                        <p:tav tm="0" fmla="#ppt_w-(-#ppt_w)*((1.5-1.5*$)^2-(1.5-1.5*$)^3)">
                                          <p:val>
                                            <p:fltVal val="0"/>
                                          </p:val>
                                        </p:tav>
                                        <p:tav tm="100000">
                                          <p:val>
                                            <p:fltVal val="1"/>
                                          </p:val>
                                        </p:tav>
                                      </p:tavLst>
                                    </p:anim>
                                  </p:childTnLst>
                                </p:cTn>
                              </p:par>
                              <p:par>
                                <p:cTn id="43" presetID="0" presetClass="entr" presetSubtype="0" dur="700" fill="hold" nodeType="withEffect">
                                  <p:stCondLst>
                                    <p:cond delay="0"/>
                                  </p:stCondLst>
                                  <p:childTnLst>
                                    <p:set>
                                      <p:cBhvr>
                                        <p:cTn id="44" dur="1" fill="hold">
                                          <p:stCondLst>
                                            <p:cond delay="0"/>
                                          </p:stCondLst>
                                        </p:cTn>
                                        <p:tgtEl>
                                          <p:spTgt spid="56"/>
                                        </p:tgtEl>
                                        <p:attrNameLst>
                                          <p:attrName>style.visibility</p:attrName>
                                        </p:attrNameLst>
                                      </p:cBhvr>
                                      <p:to>
                                        <p:strVal val="visible"/>
                                      </p:to>
                                    </p:set>
                                    <p:anim to="" calcmode="lin" valueType="num">
                                      <p:cBhvr>
                                        <p:cTn id="45" dur="700" fill="hold">
                                          <p:stCondLst>
                                            <p:cond delay="0"/>
                                          </p:stCondLst>
                                        </p:cTn>
                                        <p:tgtEl>
                                          <p:spTgt spid="56"/>
                                        </p:tgtEl>
                                        <p:attrNameLst>
                                          <p:attrName>ppt_x</p:attrName>
                                        </p:attrNameLst>
                                      </p:cBhvr>
                                      <p:tavLst>
                                        <p:tav tm="0" fmla="#ppt_x-(-#ppt_w/2*cos(ppt_r/180*pi))*((1.5-1.5*$)^2-(1.5-1.5*$)^3)">
                                          <p:val>
                                            <p:fltVal val="0"/>
                                          </p:val>
                                        </p:tav>
                                        <p:tav tm="100000">
                                          <p:val>
                                            <p:fltVal val="1"/>
                                          </p:val>
                                        </p:tav>
                                      </p:tavLst>
                                    </p:anim>
                                    <p:anim to="" calcmode="lin" valueType="num">
                                      <p:cBhvr>
                                        <p:cTn id="46" dur="700" fill="hold">
                                          <p:stCondLst>
                                            <p:cond delay="0"/>
                                          </p:stCondLst>
                                        </p:cTn>
                                        <p:tgtEl>
                                          <p:spTgt spid="56"/>
                                        </p:tgtEl>
                                        <p:attrNameLst>
                                          <p:attrName>ppt_y</p:attrName>
                                        </p:attrNameLst>
                                      </p:cBhvr>
                                      <p:tavLst>
                                        <p:tav tm="0" fmla="#ppt_y-(-#ppt_h/2*cos(ppt_r/180*pi))*((1.5-1.5*$)^2-(1.5-1.5*$)^3)">
                                          <p:val>
                                            <p:fltVal val="0"/>
                                          </p:val>
                                        </p:tav>
                                        <p:tav tm="100000">
                                          <p:val>
                                            <p:fltVal val="1"/>
                                          </p:val>
                                        </p:tav>
                                      </p:tavLst>
                                    </p:anim>
                                    <p:anim to="" calcmode="lin" valueType="num">
                                      <p:cBhvr>
                                        <p:cTn id="47" dur="700" fill="hold">
                                          <p:stCondLst>
                                            <p:cond delay="0"/>
                                          </p:stCondLst>
                                        </p:cTn>
                                        <p:tgtEl>
                                          <p:spTgt spid="56"/>
                                        </p:tgtEl>
                                        <p:attrNameLst>
                                          <p:attrName>ppt_h</p:attrName>
                                        </p:attrNameLst>
                                      </p:cBhvr>
                                      <p:tavLst>
                                        <p:tav tm="0" fmla="#ppt_h-(-#ppt_h)*((1.5-1.5*$)^2-(1.5-1.5*$)^3)">
                                          <p:val>
                                            <p:fltVal val="0"/>
                                          </p:val>
                                        </p:tav>
                                        <p:tav tm="100000">
                                          <p:val>
                                            <p:fltVal val="1"/>
                                          </p:val>
                                        </p:tav>
                                      </p:tavLst>
                                    </p:anim>
                                    <p:anim to="" calcmode="lin" valueType="num">
                                      <p:cBhvr>
                                        <p:cTn id="48" dur="700" fill="hold">
                                          <p:stCondLst>
                                            <p:cond delay="0"/>
                                          </p:stCondLst>
                                        </p:cTn>
                                        <p:tgtEl>
                                          <p:spTgt spid="56"/>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6"/>
          <p:cNvSpPr/>
          <p:nvPr/>
        </p:nvSpPr>
        <p:spPr>
          <a:xfrm>
            <a:off x="0" y="-20558"/>
            <a:ext cx="12218008" cy="3786652"/>
          </a:xfrm>
          <a:custGeom>
            <a:avLst/>
            <a:gdLst>
              <a:gd name="connsiteX0" fmla="*/ 0 w 12192000"/>
              <a:gd name="connsiteY0" fmla="*/ 0 h 3436523"/>
              <a:gd name="connsiteX1" fmla="*/ 12192000 w 12192000"/>
              <a:gd name="connsiteY1" fmla="*/ 0 h 3436523"/>
              <a:gd name="connsiteX2" fmla="*/ 12192000 w 12192000"/>
              <a:gd name="connsiteY2" fmla="*/ 3436523 h 3436523"/>
              <a:gd name="connsiteX3" fmla="*/ 0 w 12192000"/>
              <a:gd name="connsiteY3" fmla="*/ 3436523 h 3436523"/>
              <a:gd name="connsiteX4" fmla="*/ 0 w 12192000"/>
              <a:gd name="connsiteY4" fmla="*/ 0 h 3436523"/>
              <a:gd name="connsiteX0-1" fmla="*/ 0 w 12192000"/>
              <a:gd name="connsiteY0-2" fmla="*/ 0 h 3436523"/>
              <a:gd name="connsiteX1-3" fmla="*/ 12192000 w 12192000"/>
              <a:gd name="connsiteY1-4" fmla="*/ 0 h 3436523"/>
              <a:gd name="connsiteX2-5" fmla="*/ 12192000 w 12192000"/>
              <a:gd name="connsiteY2-6" fmla="*/ 3436523 h 3436523"/>
              <a:gd name="connsiteX3-7" fmla="*/ 5052447 w 12192000"/>
              <a:gd name="connsiteY3-8" fmla="*/ 3414688 h 3436523"/>
              <a:gd name="connsiteX4-9" fmla="*/ 0 w 12192000"/>
              <a:gd name="connsiteY4-10" fmla="*/ 3436523 h 3436523"/>
              <a:gd name="connsiteX5" fmla="*/ 0 w 12192000"/>
              <a:gd name="connsiteY5" fmla="*/ 0 h 3436523"/>
              <a:gd name="connsiteX0-11" fmla="*/ 0 w 12192000"/>
              <a:gd name="connsiteY0-12" fmla="*/ 0 h 3436523"/>
              <a:gd name="connsiteX1-13" fmla="*/ 12192000 w 12192000"/>
              <a:gd name="connsiteY1-14" fmla="*/ 0 h 3436523"/>
              <a:gd name="connsiteX2-15" fmla="*/ 12192000 w 12192000"/>
              <a:gd name="connsiteY2-16" fmla="*/ 3436523 h 3436523"/>
              <a:gd name="connsiteX3-17" fmla="*/ 3192651 w 12192000"/>
              <a:gd name="connsiteY3-18" fmla="*/ 3151217 h 3436523"/>
              <a:gd name="connsiteX4-19" fmla="*/ 5052447 w 12192000"/>
              <a:gd name="connsiteY4-20" fmla="*/ 3414688 h 3436523"/>
              <a:gd name="connsiteX5-21" fmla="*/ 0 w 12192000"/>
              <a:gd name="connsiteY5-22" fmla="*/ 3436523 h 3436523"/>
              <a:gd name="connsiteX6" fmla="*/ 0 w 12192000"/>
              <a:gd name="connsiteY6" fmla="*/ 0 h 3436523"/>
              <a:gd name="connsiteX0-23" fmla="*/ 0 w 12192000"/>
              <a:gd name="connsiteY0-24" fmla="*/ 0 h 3786656"/>
              <a:gd name="connsiteX1-25" fmla="*/ 12192000 w 12192000"/>
              <a:gd name="connsiteY1-26" fmla="*/ 0 h 3786656"/>
              <a:gd name="connsiteX2-27" fmla="*/ 12192000 w 12192000"/>
              <a:gd name="connsiteY2-28" fmla="*/ 3436523 h 3786656"/>
              <a:gd name="connsiteX3-29" fmla="*/ 6664271 w 12192000"/>
              <a:gd name="connsiteY3-30" fmla="*/ 3786647 h 3786656"/>
              <a:gd name="connsiteX4-31" fmla="*/ 5052447 w 12192000"/>
              <a:gd name="connsiteY4-32" fmla="*/ 3414688 h 3786656"/>
              <a:gd name="connsiteX5-33" fmla="*/ 0 w 12192000"/>
              <a:gd name="connsiteY5-34" fmla="*/ 3436523 h 3786656"/>
              <a:gd name="connsiteX6-35" fmla="*/ 0 w 12192000"/>
              <a:gd name="connsiteY6-36" fmla="*/ 0 h 3786656"/>
              <a:gd name="connsiteX0-37" fmla="*/ 0 w 12192000"/>
              <a:gd name="connsiteY0-38" fmla="*/ 0 h 3786656"/>
              <a:gd name="connsiteX1-39" fmla="*/ 12192000 w 12192000"/>
              <a:gd name="connsiteY1-40" fmla="*/ 0 h 3786656"/>
              <a:gd name="connsiteX2-41" fmla="*/ 12192000 w 12192000"/>
              <a:gd name="connsiteY2-42" fmla="*/ 3436523 h 3786656"/>
              <a:gd name="connsiteX3-43" fmla="*/ 6664271 w 12192000"/>
              <a:gd name="connsiteY3-44" fmla="*/ 3786647 h 3786656"/>
              <a:gd name="connsiteX4-45" fmla="*/ 3766088 w 12192000"/>
              <a:gd name="connsiteY4-46" fmla="*/ 3197712 h 3786656"/>
              <a:gd name="connsiteX5-47" fmla="*/ 0 w 12192000"/>
              <a:gd name="connsiteY5-48" fmla="*/ 3436523 h 3786656"/>
              <a:gd name="connsiteX6-49" fmla="*/ 0 w 12192000"/>
              <a:gd name="connsiteY6-50" fmla="*/ 0 h 3786656"/>
              <a:gd name="connsiteX0-51" fmla="*/ 0 w 12192000"/>
              <a:gd name="connsiteY0-52" fmla="*/ 0 h 3786656"/>
              <a:gd name="connsiteX1-53" fmla="*/ 12192000 w 12192000"/>
              <a:gd name="connsiteY1-54" fmla="*/ 0 h 3786656"/>
              <a:gd name="connsiteX2-55" fmla="*/ 12192000 w 12192000"/>
              <a:gd name="connsiteY2-56" fmla="*/ 3436523 h 3786656"/>
              <a:gd name="connsiteX3-57" fmla="*/ 6664271 w 12192000"/>
              <a:gd name="connsiteY3-58" fmla="*/ 3786647 h 3786656"/>
              <a:gd name="connsiteX4-59" fmla="*/ 3766088 w 12192000"/>
              <a:gd name="connsiteY4-60" fmla="*/ 3197712 h 3786656"/>
              <a:gd name="connsiteX5-61" fmla="*/ 0 w 12192000"/>
              <a:gd name="connsiteY5-62" fmla="*/ 3436523 h 3786656"/>
              <a:gd name="connsiteX6-63" fmla="*/ 0 w 12192000"/>
              <a:gd name="connsiteY6-64" fmla="*/ 0 h 3786656"/>
              <a:gd name="connsiteX0-65" fmla="*/ 0 w 12192000"/>
              <a:gd name="connsiteY0-66" fmla="*/ 0 h 3786656"/>
              <a:gd name="connsiteX1-67" fmla="*/ 12192000 w 12192000"/>
              <a:gd name="connsiteY1-68" fmla="*/ 0 h 3786656"/>
              <a:gd name="connsiteX2-69" fmla="*/ 12192000 w 12192000"/>
              <a:gd name="connsiteY2-70" fmla="*/ 3436523 h 3786656"/>
              <a:gd name="connsiteX3-71" fmla="*/ 6664271 w 12192000"/>
              <a:gd name="connsiteY3-72" fmla="*/ 3786647 h 3786656"/>
              <a:gd name="connsiteX4-73" fmla="*/ 3766088 w 12192000"/>
              <a:gd name="connsiteY4-74" fmla="*/ 3197712 h 3786656"/>
              <a:gd name="connsiteX5-75" fmla="*/ 0 w 12192000"/>
              <a:gd name="connsiteY5-76" fmla="*/ 3436523 h 3786656"/>
              <a:gd name="connsiteX6-77" fmla="*/ 0 w 12192000"/>
              <a:gd name="connsiteY6-78" fmla="*/ 0 h 3786656"/>
              <a:gd name="connsiteX0-79" fmla="*/ 0 w 12207498"/>
              <a:gd name="connsiteY0-80" fmla="*/ 0 h 3786651"/>
              <a:gd name="connsiteX1-81" fmla="*/ 12192000 w 12207498"/>
              <a:gd name="connsiteY1-82" fmla="*/ 0 h 3786651"/>
              <a:gd name="connsiteX2-83" fmla="*/ 12207498 w 12207498"/>
              <a:gd name="connsiteY2-84" fmla="*/ 3095561 h 3786651"/>
              <a:gd name="connsiteX3-85" fmla="*/ 6664271 w 12207498"/>
              <a:gd name="connsiteY3-86" fmla="*/ 3786647 h 3786651"/>
              <a:gd name="connsiteX4-87" fmla="*/ 3766088 w 12207498"/>
              <a:gd name="connsiteY4-88" fmla="*/ 3197712 h 3786651"/>
              <a:gd name="connsiteX5-89" fmla="*/ 0 w 12207498"/>
              <a:gd name="connsiteY5-90" fmla="*/ 3436523 h 3786651"/>
              <a:gd name="connsiteX6-91" fmla="*/ 0 w 12207498"/>
              <a:gd name="connsiteY6-92" fmla="*/ 0 h 3786651"/>
              <a:gd name="connsiteX0-93" fmla="*/ 0 w 12218008"/>
              <a:gd name="connsiteY0-94" fmla="*/ 0 h 3786652"/>
              <a:gd name="connsiteX1-95" fmla="*/ 12192000 w 12218008"/>
              <a:gd name="connsiteY1-96" fmla="*/ 0 h 3786652"/>
              <a:gd name="connsiteX2-97" fmla="*/ 12218008 w 12218008"/>
              <a:gd name="connsiteY2-98" fmla="*/ 3169134 h 3786652"/>
              <a:gd name="connsiteX3-99" fmla="*/ 6664271 w 12218008"/>
              <a:gd name="connsiteY3-100" fmla="*/ 3786647 h 3786652"/>
              <a:gd name="connsiteX4-101" fmla="*/ 3766088 w 12218008"/>
              <a:gd name="connsiteY4-102" fmla="*/ 3197712 h 3786652"/>
              <a:gd name="connsiteX5-103" fmla="*/ 0 w 12218008"/>
              <a:gd name="connsiteY5-104" fmla="*/ 3436523 h 3786652"/>
              <a:gd name="connsiteX6-105" fmla="*/ 0 w 12218008"/>
              <a:gd name="connsiteY6-106" fmla="*/ 0 h 37866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Lst>
            <a:rect l="l" t="t" r="r" b="b"/>
            <a:pathLst>
              <a:path w="12218008" h="3786652">
                <a:moveTo>
                  <a:pt x="0" y="0"/>
                </a:moveTo>
                <a:lnTo>
                  <a:pt x="12192000" y="0"/>
                </a:lnTo>
                <a:lnTo>
                  <a:pt x="12218008" y="3169134"/>
                </a:lnTo>
                <a:cubicBezTo>
                  <a:pt x="9869154" y="3167022"/>
                  <a:pt x="9013125" y="3788759"/>
                  <a:pt x="6664271" y="3786647"/>
                </a:cubicBezTo>
                <a:lnTo>
                  <a:pt x="3766088" y="3197712"/>
                </a:lnTo>
                <a:cubicBezTo>
                  <a:pt x="2510725" y="3277316"/>
                  <a:pt x="1177872" y="3093448"/>
                  <a:pt x="0" y="3436523"/>
                </a:cubicBezTo>
                <a:lnTo>
                  <a:pt x="0" y="0"/>
                </a:lnTo>
                <a:close/>
              </a:path>
            </a:pathLst>
          </a:custGeom>
          <a:blipFill dpi="0" rotWithShape="1">
            <a:blip r:embed="rId3"/>
            <a:tile tx="0" ty="0" sx="100000" sy="100000" flip="none" algn="b"/>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14" name="PA-文本框 50"/>
          <p:cNvSpPr txBox="1"/>
          <p:nvPr>
            <p:custDataLst>
              <p:tags r:id="rId1"/>
            </p:custDataLst>
          </p:nvPr>
        </p:nvSpPr>
        <p:spPr>
          <a:xfrm>
            <a:off x="3957632" y="5780485"/>
            <a:ext cx="6791528" cy="532390"/>
          </a:xfrm>
          <a:prstGeom prst="rect">
            <a:avLst/>
          </a:prstGeom>
          <a:noFill/>
        </p:spPr>
        <p:txBody>
          <a:bodyPr wrap="square" rtlCol="0">
            <a:spAutoFit/>
          </a:bodyPr>
          <a:lstStyle/>
          <a:p>
            <a:pPr>
              <a:lnSpc>
                <a:spcPct val="150000"/>
              </a:lnSpc>
            </a:pP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Brief introduction to the business plan for atmospheric minimalism ppt </a:t>
            </a:r>
            <a:r>
              <a:rPr lang="en-US" altLang="zh-CN" sz="1000" dirty="0" err="1">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templateBrief</a:t>
            </a: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 introduction to the business plan for atmospheric minimalism ppt template</a:t>
            </a:r>
            <a:endParaRPr lang="zh-CN" altLang="en-US"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15" name="文本框 14"/>
          <p:cNvSpPr txBox="1"/>
          <p:nvPr/>
        </p:nvSpPr>
        <p:spPr>
          <a:xfrm>
            <a:off x="3902237" y="4822433"/>
            <a:ext cx="5005084" cy="1015663"/>
          </a:xfrm>
          <a:prstGeom prst="rect">
            <a:avLst/>
          </a:prstGeom>
          <a:noFill/>
        </p:spPr>
        <p:txBody>
          <a:bodyPr wrap="square" rtlCol="0">
            <a:spAutoFit/>
          </a:bodyPr>
          <a:lstStyle>
            <a:defPPr>
              <a:defRPr lang="zh-CN"/>
            </a:defPPr>
            <a:lvl1pPr indent="0" algn="ctr">
              <a:buNone/>
              <a:defRPr sz="2400" b="1" spc="300">
                <a:gradFill>
                  <a:gsLst>
                    <a:gs pos="0">
                      <a:srgbClr val="1EACBB"/>
                    </a:gs>
                    <a:gs pos="100000">
                      <a:srgbClr val="0DC8BF"/>
                    </a:gs>
                  </a:gsLst>
                  <a:lin ang="5400000" scaled="1"/>
                </a:gradFill>
                <a:effectLst>
                  <a:outerShdw dist="38100" dir="2700000" sx="101000" sy="101000" algn="tl" rotWithShape="0">
                    <a:schemeClr val="bg1"/>
                  </a:outerShdw>
                </a:effectLst>
                <a:latin typeface="阿里巴巴普惠体" panose="00020600040101010101" pitchFamily="18" charset="-122"/>
                <a:ea typeface="阿里巴巴普惠体" panose="00020600040101010101" pitchFamily="18" charset="-122"/>
                <a:cs typeface="阿里巴巴普惠体" panose="00020600040101010101" pitchFamily="18" charset="-122"/>
              </a:defRPr>
            </a:lvl1pPr>
          </a:lstStyle>
          <a:p>
            <a:pPr algn="l"/>
            <a:r>
              <a:rPr lang="zh-CN" altLang="en-US" sz="6000" dirty="0">
                <a:latin typeface="钉钉进步体" panose="00020600040101010101" pitchFamily="18" charset="-122"/>
                <a:ea typeface="钉钉进步体" panose="00020600040101010101" pitchFamily="18" charset="-122"/>
              </a:rPr>
              <a:t>风能基本情况</a:t>
            </a:r>
          </a:p>
        </p:txBody>
      </p:sp>
      <p:sp>
        <p:nvSpPr>
          <p:cNvPr id="16" name="文本框 15"/>
          <p:cNvSpPr txBox="1"/>
          <p:nvPr/>
        </p:nvSpPr>
        <p:spPr>
          <a:xfrm>
            <a:off x="3960898" y="4387272"/>
            <a:ext cx="1441741" cy="400110"/>
          </a:xfrm>
          <a:prstGeom prst="rect">
            <a:avLst/>
          </a:prstGeom>
          <a:noFill/>
        </p:spPr>
        <p:txBody>
          <a:bodyPr wrap="none" rtlCol="0">
            <a:spAutoFit/>
          </a:bodyPr>
          <a:lstStyle/>
          <a:p>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rPr>
              <a:t>PART ONE</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grpSp>
        <p:nvGrpSpPr>
          <p:cNvPr id="17" name="组合 16"/>
          <p:cNvGrpSpPr/>
          <p:nvPr/>
        </p:nvGrpSpPr>
        <p:grpSpPr>
          <a:xfrm>
            <a:off x="-11151" y="2526223"/>
            <a:ext cx="12229159" cy="1544453"/>
            <a:chOff x="-11151" y="2535878"/>
            <a:chExt cx="12203151" cy="1333321"/>
          </a:xfrm>
          <a:effectLst>
            <a:outerShdw blurRad="190500" dist="63500" dir="2700000" algn="tl" rotWithShape="0">
              <a:prstClr val="black">
                <a:alpha val="25000"/>
              </a:prstClr>
            </a:outerShdw>
          </a:effectLst>
        </p:grpSpPr>
        <p:sp>
          <p:nvSpPr>
            <p:cNvPr id="18" name="矩形 2"/>
            <p:cNvSpPr/>
            <p:nvPr/>
          </p:nvSpPr>
          <p:spPr>
            <a:xfrm>
              <a:off x="-11151" y="2798232"/>
              <a:ext cx="6402285" cy="718734"/>
            </a:xfrm>
            <a:custGeom>
              <a:avLst/>
              <a:gdLst>
                <a:gd name="connsiteX0" fmla="*/ 0 w 6391134"/>
                <a:gd name="connsiteY0" fmla="*/ 0 h 931991"/>
                <a:gd name="connsiteX1" fmla="*/ 6391134 w 6391134"/>
                <a:gd name="connsiteY1" fmla="*/ 0 h 931991"/>
                <a:gd name="connsiteX2" fmla="*/ 6391134 w 6391134"/>
                <a:gd name="connsiteY2" fmla="*/ 931991 h 931991"/>
                <a:gd name="connsiteX3" fmla="*/ 0 w 6391134"/>
                <a:gd name="connsiteY3" fmla="*/ 931991 h 931991"/>
                <a:gd name="connsiteX4" fmla="*/ 0 w 6391134"/>
                <a:gd name="connsiteY4" fmla="*/ 0 h 931991"/>
                <a:gd name="connsiteX0-1" fmla="*/ 0 w 6391134"/>
                <a:gd name="connsiteY0-2" fmla="*/ 0 h 931991"/>
                <a:gd name="connsiteX1-3" fmla="*/ 6391134 w 6391134"/>
                <a:gd name="connsiteY1-4" fmla="*/ 524107 h 931991"/>
                <a:gd name="connsiteX2-5" fmla="*/ 6391134 w 6391134"/>
                <a:gd name="connsiteY2-6" fmla="*/ 931991 h 931991"/>
                <a:gd name="connsiteX3-7" fmla="*/ 0 w 6391134"/>
                <a:gd name="connsiteY3-8" fmla="*/ 931991 h 931991"/>
                <a:gd name="connsiteX4-9" fmla="*/ 0 w 6391134"/>
                <a:gd name="connsiteY4-10" fmla="*/ 0 h 931991"/>
                <a:gd name="connsiteX0-11" fmla="*/ 11151 w 6402285"/>
                <a:gd name="connsiteY0-12" fmla="*/ 0 h 931991"/>
                <a:gd name="connsiteX1-13" fmla="*/ 6402285 w 6402285"/>
                <a:gd name="connsiteY1-14" fmla="*/ 524107 h 931991"/>
                <a:gd name="connsiteX2-15" fmla="*/ 6402285 w 6402285"/>
                <a:gd name="connsiteY2-16" fmla="*/ 931991 h 931991"/>
                <a:gd name="connsiteX3-17" fmla="*/ 0 w 6402285"/>
                <a:gd name="connsiteY3-18" fmla="*/ 363279 h 931991"/>
                <a:gd name="connsiteX4-19" fmla="*/ 11151 w 6402285"/>
                <a:gd name="connsiteY4-20" fmla="*/ 0 h 931991"/>
                <a:gd name="connsiteX0-21" fmla="*/ 11151 w 6402285"/>
                <a:gd name="connsiteY0-22" fmla="*/ 0 h 931991"/>
                <a:gd name="connsiteX1-23" fmla="*/ 6402285 w 6402285"/>
                <a:gd name="connsiteY1-24" fmla="*/ 524107 h 931991"/>
                <a:gd name="connsiteX2-25" fmla="*/ 6402285 w 6402285"/>
                <a:gd name="connsiteY2-26" fmla="*/ 931991 h 931991"/>
                <a:gd name="connsiteX3-27" fmla="*/ 0 w 6402285"/>
                <a:gd name="connsiteY3-28" fmla="*/ 363279 h 931991"/>
                <a:gd name="connsiteX4-29" fmla="*/ 11151 w 6402285"/>
                <a:gd name="connsiteY4-30" fmla="*/ 0 h 931991"/>
                <a:gd name="connsiteX0-31" fmla="*/ 11151 w 6402285"/>
                <a:gd name="connsiteY0-32" fmla="*/ 191938 h 1123929"/>
                <a:gd name="connsiteX1-33" fmla="*/ 6402285 w 6402285"/>
                <a:gd name="connsiteY1-34" fmla="*/ 716045 h 1123929"/>
                <a:gd name="connsiteX2-35" fmla="*/ 6402285 w 6402285"/>
                <a:gd name="connsiteY2-36" fmla="*/ 1123929 h 1123929"/>
                <a:gd name="connsiteX3-37" fmla="*/ 0 w 6402285"/>
                <a:gd name="connsiteY3-38" fmla="*/ 555217 h 1123929"/>
                <a:gd name="connsiteX4-39" fmla="*/ 11151 w 6402285"/>
                <a:gd name="connsiteY4-40" fmla="*/ 191938 h 1123929"/>
                <a:gd name="connsiteX0-41" fmla="*/ 11151 w 6402285"/>
                <a:gd name="connsiteY0-42" fmla="*/ 191938 h 733636"/>
                <a:gd name="connsiteX1-43" fmla="*/ 6402285 w 6402285"/>
                <a:gd name="connsiteY1-44" fmla="*/ 716045 h 733636"/>
                <a:gd name="connsiteX2-45" fmla="*/ 5153348 w 6402285"/>
                <a:gd name="connsiteY2-46" fmla="*/ 733636 h 733636"/>
                <a:gd name="connsiteX3-47" fmla="*/ 0 w 6402285"/>
                <a:gd name="connsiteY3-48" fmla="*/ 555217 h 733636"/>
                <a:gd name="connsiteX4-49" fmla="*/ 11151 w 6402285"/>
                <a:gd name="connsiteY4-50" fmla="*/ 191938 h 733636"/>
                <a:gd name="connsiteX0-51" fmla="*/ 11151 w 6402285"/>
                <a:gd name="connsiteY0-52" fmla="*/ 191938 h 762784"/>
                <a:gd name="connsiteX1-53" fmla="*/ 6402285 w 6402285"/>
                <a:gd name="connsiteY1-54" fmla="*/ 716045 h 762784"/>
                <a:gd name="connsiteX2-55" fmla="*/ 5153348 w 6402285"/>
                <a:gd name="connsiteY2-56" fmla="*/ 733636 h 762784"/>
                <a:gd name="connsiteX3-57" fmla="*/ 0 w 6402285"/>
                <a:gd name="connsiteY3-58" fmla="*/ 555217 h 762784"/>
                <a:gd name="connsiteX4-59" fmla="*/ 11151 w 6402285"/>
                <a:gd name="connsiteY4-60" fmla="*/ 191938 h 762784"/>
                <a:gd name="connsiteX0-61" fmla="*/ 11151 w 6402285"/>
                <a:gd name="connsiteY0-62" fmla="*/ 191938 h 762784"/>
                <a:gd name="connsiteX1-63" fmla="*/ 6402285 w 6402285"/>
                <a:gd name="connsiteY1-64" fmla="*/ 716045 h 762784"/>
                <a:gd name="connsiteX2-65" fmla="*/ 5153348 w 6402285"/>
                <a:gd name="connsiteY2-66" fmla="*/ 733636 h 762784"/>
                <a:gd name="connsiteX3-67" fmla="*/ 0 w 6402285"/>
                <a:gd name="connsiteY3-68" fmla="*/ 555217 h 762784"/>
                <a:gd name="connsiteX4-69" fmla="*/ 11151 w 6402285"/>
                <a:gd name="connsiteY4-70" fmla="*/ 191938 h 762784"/>
                <a:gd name="connsiteX0-71" fmla="*/ 11151 w 6402285"/>
                <a:gd name="connsiteY0-72" fmla="*/ 191938 h 762784"/>
                <a:gd name="connsiteX1-73" fmla="*/ 6402285 w 6402285"/>
                <a:gd name="connsiteY1-74" fmla="*/ 716045 h 762784"/>
                <a:gd name="connsiteX2-75" fmla="*/ 5153348 w 6402285"/>
                <a:gd name="connsiteY2-76" fmla="*/ 733636 h 762784"/>
                <a:gd name="connsiteX3-77" fmla="*/ 0 w 6402285"/>
                <a:gd name="connsiteY3-78" fmla="*/ 555217 h 762784"/>
                <a:gd name="connsiteX4-79" fmla="*/ 11151 w 6402285"/>
                <a:gd name="connsiteY4-80" fmla="*/ 191938 h 762784"/>
                <a:gd name="connsiteX0-81" fmla="*/ 11151 w 6402285"/>
                <a:gd name="connsiteY0-82" fmla="*/ 191938 h 716808"/>
                <a:gd name="connsiteX1-83" fmla="*/ 6402285 w 6402285"/>
                <a:gd name="connsiteY1-84" fmla="*/ 716045 h 716808"/>
                <a:gd name="connsiteX2-85" fmla="*/ 4640392 w 6402285"/>
                <a:gd name="connsiteY2-86" fmla="*/ 622124 h 716808"/>
                <a:gd name="connsiteX3-87" fmla="*/ 0 w 6402285"/>
                <a:gd name="connsiteY3-88" fmla="*/ 555217 h 716808"/>
                <a:gd name="connsiteX4-89" fmla="*/ 11151 w 6402285"/>
                <a:gd name="connsiteY4-90" fmla="*/ 191938 h 716808"/>
                <a:gd name="connsiteX0-91" fmla="*/ 11151 w 6402285"/>
                <a:gd name="connsiteY0-92" fmla="*/ 191938 h 720424"/>
                <a:gd name="connsiteX1-93" fmla="*/ 6402285 w 6402285"/>
                <a:gd name="connsiteY1-94" fmla="*/ 716045 h 720424"/>
                <a:gd name="connsiteX2-95" fmla="*/ 4640392 w 6402285"/>
                <a:gd name="connsiteY2-96" fmla="*/ 622124 h 720424"/>
                <a:gd name="connsiteX3-97" fmla="*/ 0 w 6402285"/>
                <a:gd name="connsiteY3-98" fmla="*/ 555217 h 720424"/>
                <a:gd name="connsiteX4-99" fmla="*/ 11151 w 6402285"/>
                <a:gd name="connsiteY4-100" fmla="*/ 191938 h 720424"/>
                <a:gd name="connsiteX0-101" fmla="*/ 11151 w 6402285"/>
                <a:gd name="connsiteY0-102" fmla="*/ 191938 h 720424"/>
                <a:gd name="connsiteX1-103" fmla="*/ 6402285 w 6402285"/>
                <a:gd name="connsiteY1-104" fmla="*/ 716045 h 720424"/>
                <a:gd name="connsiteX2-105" fmla="*/ 4640392 w 6402285"/>
                <a:gd name="connsiteY2-106" fmla="*/ 622124 h 720424"/>
                <a:gd name="connsiteX3-107" fmla="*/ 0 w 6402285"/>
                <a:gd name="connsiteY3-108" fmla="*/ 555217 h 720424"/>
                <a:gd name="connsiteX4-109" fmla="*/ 11151 w 6402285"/>
                <a:gd name="connsiteY4-110" fmla="*/ 191938 h 720424"/>
                <a:gd name="connsiteX0-111" fmla="*/ 11151 w 6402285"/>
                <a:gd name="connsiteY0-112" fmla="*/ 191938 h 720424"/>
                <a:gd name="connsiteX1-113" fmla="*/ 6402285 w 6402285"/>
                <a:gd name="connsiteY1-114" fmla="*/ 716045 h 720424"/>
                <a:gd name="connsiteX2-115" fmla="*/ 4640392 w 6402285"/>
                <a:gd name="connsiteY2-116" fmla="*/ 622124 h 720424"/>
                <a:gd name="connsiteX3-117" fmla="*/ 0 w 6402285"/>
                <a:gd name="connsiteY3-118" fmla="*/ 555217 h 720424"/>
                <a:gd name="connsiteX4-119" fmla="*/ 11151 w 6402285"/>
                <a:gd name="connsiteY4-120" fmla="*/ 191938 h 720424"/>
                <a:gd name="connsiteX0-121" fmla="*/ 11151 w 6402285"/>
                <a:gd name="connsiteY0-122" fmla="*/ 191938 h 720424"/>
                <a:gd name="connsiteX1-123" fmla="*/ 6402285 w 6402285"/>
                <a:gd name="connsiteY1-124" fmla="*/ 716045 h 720424"/>
                <a:gd name="connsiteX2-125" fmla="*/ 4640392 w 6402285"/>
                <a:gd name="connsiteY2-126" fmla="*/ 622124 h 720424"/>
                <a:gd name="connsiteX3-127" fmla="*/ 0 w 6402285"/>
                <a:gd name="connsiteY3-128" fmla="*/ 555217 h 720424"/>
                <a:gd name="connsiteX4-129" fmla="*/ 11151 w 6402285"/>
                <a:gd name="connsiteY4-130" fmla="*/ 191938 h 720424"/>
                <a:gd name="connsiteX0-131" fmla="*/ 11151 w 6402285"/>
                <a:gd name="connsiteY0-132" fmla="*/ 191938 h 718734"/>
                <a:gd name="connsiteX1-133" fmla="*/ 6402285 w 6402285"/>
                <a:gd name="connsiteY1-134" fmla="*/ 716045 h 718734"/>
                <a:gd name="connsiteX2-135" fmla="*/ 4640392 w 6402285"/>
                <a:gd name="connsiteY2-136" fmla="*/ 622124 h 718734"/>
                <a:gd name="connsiteX3-137" fmla="*/ 0 w 6402285"/>
                <a:gd name="connsiteY3-138" fmla="*/ 555217 h 718734"/>
                <a:gd name="connsiteX4-139" fmla="*/ 11151 w 6402285"/>
                <a:gd name="connsiteY4-140" fmla="*/ 191938 h 718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02285" h="718734">
                  <a:moveTo>
                    <a:pt x="11151" y="191938"/>
                  </a:moveTo>
                  <a:cubicBezTo>
                    <a:pt x="981802" y="-101711"/>
                    <a:pt x="3669741" y="-150033"/>
                    <a:pt x="6402285" y="716045"/>
                  </a:cubicBezTo>
                  <a:cubicBezTo>
                    <a:pt x="5985973" y="721909"/>
                    <a:pt x="5513904" y="727773"/>
                    <a:pt x="4640392" y="622124"/>
                  </a:cubicBezTo>
                  <a:cubicBezTo>
                    <a:pt x="1484102" y="116602"/>
                    <a:pt x="156612" y="525480"/>
                    <a:pt x="0" y="555217"/>
                  </a:cubicBezTo>
                  <a:lnTo>
                    <a:pt x="11151" y="191938"/>
                  </a:lnTo>
                  <a:close/>
                </a:path>
              </a:pathLst>
            </a:custGeom>
            <a:solidFill>
              <a:srgbClr val="0092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19" name="矩形 3"/>
            <p:cNvSpPr/>
            <p:nvPr/>
          </p:nvSpPr>
          <p:spPr>
            <a:xfrm>
              <a:off x="4973444" y="2535878"/>
              <a:ext cx="7218556" cy="1333321"/>
            </a:xfrm>
            <a:custGeom>
              <a:avLst/>
              <a:gdLst>
                <a:gd name="connsiteX0" fmla="*/ 0 w 6984380"/>
                <a:gd name="connsiteY0" fmla="*/ 0 h 544932"/>
                <a:gd name="connsiteX1" fmla="*/ 6984380 w 6984380"/>
                <a:gd name="connsiteY1" fmla="*/ 0 h 544932"/>
                <a:gd name="connsiteX2" fmla="*/ 6984380 w 6984380"/>
                <a:gd name="connsiteY2" fmla="*/ 544932 h 544932"/>
                <a:gd name="connsiteX3" fmla="*/ 0 w 6984380"/>
                <a:gd name="connsiteY3" fmla="*/ 544932 h 544932"/>
                <a:gd name="connsiteX4" fmla="*/ 0 w 6984380"/>
                <a:gd name="connsiteY4" fmla="*/ 0 h 544932"/>
                <a:gd name="connsiteX0-1" fmla="*/ 0 w 6984380"/>
                <a:gd name="connsiteY0-2" fmla="*/ 0 h 1280912"/>
                <a:gd name="connsiteX1-3" fmla="*/ 6984380 w 6984380"/>
                <a:gd name="connsiteY1-4" fmla="*/ 0 h 1280912"/>
                <a:gd name="connsiteX2-5" fmla="*/ 6984380 w 6984380"/>
                <a:gd name="connsiteY2-6" fmla="*/ 544932 h 1280912"/>
                <a:gd name="connsiteX3-7" fmla="*/ 3423424 w 6984380"/>
                <a:gd name="connsiteY3-8" fmla="*/ 1280912 h 1280912"/>
                <a:gd name="connsiteX4-9" fmla="*/ 0 w 6984380"/>
                <a:gd name="connsiteY4-10" fmla="*/ 0 h 1280912"/>
                <a:gd name="connsiteX0-11" fmla="*/ 0 w 7218556"/>
                <a:gd name="connsiteY0-12" fmla="*/ 869795 h 1280912"/>
                <a:gd name="connsiteX1-13" fmla="*/ 7218556 w 7218556"/>
                <a:gd name="connsiteY1-14" fmla="*/ 0 h 1280912"/>
                <a:gd name="connsiteX2-15" fmla="*/ 7218556 w 7218556"/>
                <a:gd name="connsiteY2-16" fmla="*/ 544932 h 1280912"/>
                <a:gd name="connsiteX3-17" fmla="*/ 3657600 w 7218556"/>
                <a:gd name="connsiteY3-18" fmla="*/ 1280912 h 1280912"/>
                <a:gd name="connsiteX4-19" fmla="*/ 0 w 7218556"/>
                <a:gd name="connsiteY4-20" fmla="*/ 869795 h 1280912"/>
                <a:gd name="connsiteX0-21" fmla="*/ 0 w 7218556"/>
                <a:gd name="connsiteY0-22" fmla="*/ 869795 h 1280912"/>
                <a:gd name="connsiteX1-23" fmla="*/ 7218556 w 7218556"/>
                <a:gd name="connsiteY1-24" fmla="*/ 0 h 1280912"/>
                <a:gd name="connsiteX2-25" fmla="*/ 7218556 w 7218556"/>
                <a:gd name="connsiteY2-26" fmla="*/ 544932 h 1280912"/>
                <a:gd name="connsiteX3-27" fmla="*/ 3657600 w 7218556"/>
                <a:gd name="connsiteY3-28" fmla="*/ 1280912 h 1280912"/>
                <a:gd name="connsiteX4-29" fmla="*/ 0 w 7218556"/>
                <a:gd name="connsiteY4-30" fmla="*/ 869795 h 1280912"/>
                <a:gd name="connsiteX0-31" fmla="*/ 0 w 7218556"/>
                <a:gd name="connsiteY0-32" fmla="*/ 913485 h 1324602"/>
                <a:gd name="connsiteX1-33" fmla="*/ 7218556 w 7218556"/>
                <a:gd name="connsiteY1-34" fmla="*/ 43690 h 1324602"/>
                <a:gd name="connsiteX2-35" fmla="*/ 7218556 w 7218556"/>
                <a:gd name="connsiteY2-36" fmla="*/ 588622 h 1324602"/>
                <a:gd name="connsiteX3-37" fmla="*/ 3657600 w 7218556"/>
                <a:gd name="connsiteY3-38" fmla="*/ 1324602 h 1324602"/>
                <a:gd name="connsiteX4-39" fmla="*/ 0 w 7218556"/>
                <a:gd name="connsiteY4-40" fmla="*/ 913485 h 1324602"/>
                <a:gd name="connsiteX0-41" fmla="*/ 0 w 7218556"/>
                <a:gd name="connsiteY0-42" fmla="*/ 914730 h 1325847"/>
                <a:gd name="connsiteX1-43" fmla="*/ 7218556 w 7218556"/>
                <a:gd name="connsiteY1-44" fmla="*/ 44935 h 1325847"/>
                <a:gd name="connsiteX2-45" fmla="*/ 7218556 w 7218556"/>
                <a:gd name="connsiteY2-46" fmla="*/ 589867 h 1325847"/>
                <a:gd name="connsiteX3-47" fmla="*/ 3657600 w 7218556"/>
                <a:gd name="connsiteY3-48" fmla="*/ 1325847 h 1325847"/>
                <a:gd name="connsiteX4-49" fmla="*/ 0 w 7218556"/>
                <a:gd name="connsiteY4-50" fmla="*/ 914730 h 1325847"/>
                <a:gd name="connsiteX0-51" fmla="*/ 0 w 7218556"/>
                <a:gd name="connsiteY0-52" fmla="*/ 914730 h 1325847"/>
                <a:gd name="connsiteX1-53" fmla="*/ 7218556 w 7218556"/>
                <a:gd name="connsiteY1-54" fmla="*/ 44935 h 1325847"/>
                <a:gd name="connsiteX2-55" fmla="*/ 7218556 w 7218556"/>
                <a:gd name="connsiteY2-56" fmla="*/ 589867 h 1325847"/>
                <a:gd name="connsiteX3-57" fmla="*/ 3657600 w 7218556"/>
                <a:gd name="connsiteY3-58" fmla="*/ 1325847 h 1325847"/>
                <a:gd name="connsiteX4-59" fmla="*/ 0 w 7218556"/>
                <a:gd name="connsiteY4-60" fmla="*/ 914730 h 1325847"/>
                <a:gd name="connsiteX0-61" fmla="*/ 0 w 7218556"/>
                <a:gd name="connsiteY0-62" fmla="*/ 914730 h 1325847"/>
                <a:gd name="connsiteX1-63" fmla="*/ 7218556 w 7218556"/>
                <a:gd name="connsiteY1-64" fmla="*/ 44935 h 1325847"/>
                <a:gd name="connsiteX2-65" fmla="*/ 7218556 w 7218556"/>
                <a:gd name="connsiteY2-66" fmla="*/ 589867 h 1325847"/>
                <a:gd name="connsiteX3-67" fmla="*/ 3657600 w 7218556"/>
                <a:gd name="connsiteY3-68" fmla="*/ 1325847 h 1325847"/>
                <a:gd name="connsiteX4-69" fmla="*/ 0 w 7218556"/>
                <a:gd name="connsiteY4-70" fmla="*/ 914730 h 1325847"/>
                <a:gd name="connsiteX0-71" fmla="*/ 0 w 7218556"/>
                <a:gd name="connsiteY0-72" fmla="*/ 914730 h 1335241"/>
                <a:gd name="connsiteX1-73" fmla="*/ 7218556 w 7218556"/>
                <a:gd name="connsiteY1-74" fmla="*/ 44935 h 1335241"/>
                <a:gd name="connsiteX2-75" fmla="*/ 7218556 w 7218556"/>
                <a:gd name="connsiteY2-76" fmla="*/ 589867 h 1335241"/>
                <a:gd name="connsiteX3-77" fmla="*/ 3657600 w 7218556"/>
                <a:gd name="connsiteY3-78" fmla="*/ 1325847 h 1335241"/>
                <a:gd name="connsiteX4-79" fmla="*/ 0 w 7218556"/>
                <a:gd name="connsiteY4-80" fmla="*/ 914730 h 1335241"/>
                <a:gd name="connsiteX0-81" fmla="*/ 0 w 7218556"/>
                <a:gd name="connsiteY0-82" fmla="*/ 914730 h 1333321"/>
                <a:gd name="connsiteX1-83" fmla="*/ 7218556 w 7218556"/>
                <a:gd name="connsiteY1-84" fmla="*/ 44935 h 1333321"/>
                <a:gd name="connsiteX2-85" fmla="*/ 7218556 w 7218556"/>
                <a:gd name="connsiteY2-86" fmla="*/ 589867 h 1333321"/>
                <a:gd name="connsiteX3-87" fmla="*/ 3657600 w 7218556"/>
                <a:gd name="connsiteY3-88" fmla="*/ 1325847 h 1333321"/>
                <a:gd name="connsiteX4-89" fmla="*/ 0 w 7218556"/>
                <a:gd name="connsiteY4-90" fmla="*/ 914730 h 13333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18555" h="1333321">
                  <a:moveTo>
                    <a:pt x="0" y="914730"/>
                  </a:moveTo>
                  <a:cubicBezTo>
                    <a:pt x="2919142" y="1059696"/>
                    <a:pt x="6451600" y="-256147"/>
                    <a:pt x="7218556" y="44935"/>
                  </a:cubicBezTo>
                  <a:lnTo>
                    <a:pt x="7218556" y="589867"/>
                  </a:lnTo>
                  <a:cubicBezTo>
                    <a:pt x="6625063" y="803352"/>
                    <a:pt x="5311698" y="1407129"/>
                    <a:pt x="3657600" y="1325847"/>
                  </a:cubicBezTo>
                  <a:cubicBezTo>
                    <a:pt x="2003502" y="1244565"/>
                    <a:pt x="1219200" y="1051769"/>
                    <a:pt x="0" y="914730"/>
                  </a:cubicBezTo>
                  <a:close/>
                </a:path>
              </a:pathLst>
            </a:custGeom>
            <a:solidFill>
              <a:srgbClr val="85C2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sp>
        <p:nvSpPr>
          <p:cNvPr id="20" name="文本框 19"/>
          <p:cNvSpPr txBox="1"/>
          <p:nvPr/>
        </p:nvSpPr>
        <p:spPr>
          <a:xfrm>
            <a:off x="2118841" y="4606989"/>
            <a:ext cx="1576072" cy="1446550"/>
          </a:xfrm>
          <a:prstGeom prst="rect">
            <a:avLst/>
          </a:prstGeom>
          <a:noFill/>
        </p:spPr>
        <p:txBody>
          <a:bodyPr wrap="none" rtlCol="0">
            <a:spAutoFit/>
          </a:bodyPr>
          <a:lstStyle>
            <a:defPPr>
              <a:defRPr lang="zh-CN"/>
            </a:defPPr>
            <a:lvl1pPr algn="ctr">
              <a:defRPr sz="8800" b="1">
                <a:ln>
                  <a:solidFill>
                    <a:srgbClr val="0DC8BF"/>
                  </a:solidFill>
                </a:ln>
                <a:no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en-US" altLang="zh-CN" dirty="0"/>
              <a:t>01</a:t>
            </a:r>
            <a:endParaRPr lang="zh-CN" altLang="en-US" dirty="0"/>
          </a:p>
        </p:txBody>
      </p:sp>
      <p:sp>
        <p:nvSpPr>
          <p:cNvPr id="2" name="文本框 1"/>
          <p:cNvSpPr txBox="1"/>
          <p:nvPr/>
        </p:nvSpPr>
        <p:spPr>
          <a:xfrm>
            <a:off x="807868" y="4154750"/>
            <a:ext cx="1233996"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dur="5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16" presetClass="entr" presetSubtype="21" dur="500" fill="hold"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2" presetClass="entr" presetSubtype="8" dur="500" fill="hold" grpId="0" nodeType="withEffect">
                                  <p:stCondLst>
                                    <p:cond delay="50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0-#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par>
                                <p:cTn id="15" presetID="41" presetClass="entr" presetSubtype="0" dur="500" fill="hold" grpId="0" nodeType="withEffect">
                                  <p:stCondLst>
                                    <p:cond delay="750"/>
                                  </p:stCondLst>
                                  <p:iterate type="lt">
                                    <p:tmPct val="10000"/>
                                  </p:iterate>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15"/>
                                        </p:tgtEl>
                                        <p:attrNameLst>
                                          <p:attrName>ppt_y</p:attrName>
                                        </p:attrNameLst>
                                      </p:cBhvr>
                                      <p:tavLst>
                                        <p:tav tm="0">
                                          <p:val>
                                            <p:strVal val="#ppt_y"/>
                                          </p:val>
                                        </p:tav>
                                        <p:tav tm="100000">
                                          <p:val>
                                            <p:strVal val="#ppt_y"/>
                                          </p:val>
                                        </p:tav>
                                      </p:tavLst>
                                    </p:anim>
                                    <p:anim calcmode="lin" valueType="num">
                                      <p:cBhvr>
                                        <p:cTn id="1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15"/>
                                        </p:tgtEl>
                                      </p:cBhvr>
                                    </p:animEffect>
                                  </p:childTnLst>
                                </p:cTn>
                              </p:par>
                              <p:par>
                                <p:cTn id="22" presetID="2" presetClass="entr" presetSubtype="1" dur="500" fill="hold" grpId="0" nodeType="withEffect">
                                  <p:stCondLst>
                                    <p:cond delay="1000"/>
                                  </p:stCondLst>
                                  <p:childTnLst>
                                    <p:set>
                                      <p:cBhvr>
                                        <p:cTn id="23" dur="1" fill="hold">
                                          <p:stCondLst>
                                            <p:cond delay="0"/>
                                          </p:stCondLst>
                                        </p:cTn>
                                        <p:tgtEl>
                                          <p:spTgt spid="16"/>
                                        </p:tgtEl>
                                        <p:attrNameLst>
                                          <p:attrName>style.visibility</p:attrName>
                                        </p:attrNameLst>
                                      </p:cBhvr>
                                      <p:to>
                                        <p:strVal val="visible"/>
                                      </p:to>
                                    </p:set>
                                    <p:anim calcmode="lin" valueType="num">
                                      <p:cBhvr additive="base">
                                        <p:cTn id="24" dur="500" fill="hold"/>
                                        <p:tgtEl>
                                          <p:spTgt spid="16"/>
                                        </p:tgtEl>
                                        <p:attrNameLst>
                                          <p:attrName>ppt_x</p:attrName>
                                        </p:attrNameLst>
                                      </p:cBhvr>
                                      <p:tavLst>
                                        <p:tav tm="0">
                                          <p:val>
                                            <p:strVal val="#ppt_x"/>
                                          </p:val>
                                        </p:tav>
                                        <p:tav tm="100000">
                                          <p:val>
                                            <p:strVal val="#ppt_x"/>
                                          </p:val>
                                        </p:tav>
                                      </p:tavLst>
                                    </p:anim>
                                    <p:anim calcmode="lin" valueType="num">
                                      <p:cBhvr additive="base">
                                        <p:cTn id="25" dur="500" fill="hold"/>
                                        <p:tgtEl>
                                          <p:spTgt spid="16"/>
                                        </p:tgtEl>
                                        <p:attrNameLst>
                                          <p:attrName>ppt_y</p:attrName>
                                        </p:attrNameLst>
                                      </p:cBhvr>
                                      <p:tavLst>
                                        <p:tav tm="0">
                                          <p:val>
                                            <p:strVal val="0-#ppt_h/2"/>
                                          </p:val>
                                        </p:tav>
                                        <p:tav tm="100000">
                                          <p:val>
                                            <p:strVal val="#ppt_y"/>
                                          </p:val>
                                        </p:tav>
                                      </p:tavLst>
                                    </p:anim>
                                  </p:childTnLst>
                                </p:cTn>
                              </p:par>
                              <p:par>
                                <p:cTn id="26" presetID="22" presetClass="entr" presetSubtype="1" dur="500" fill="hold" grpId="0" nodeType="withEffect">
                                  <p:stCondLst>
                                    <p:cond delay="1250"/>
                                  </p:stCondLst>
                                  <p:childTnLst>
                                    <p:set>
                                      <p:cBhvr>
                                        <p:cTn id="27" dur="1" fill="hold">
                                          <p:stCondLst>
                                            <p:cond delay="0"/>
                                          </p:stCondLst>
                                        </p:cTn>
                                        <p:tgtEl>
                                          <p:spTgt spid="14"/>
                                        </p:tgtEl>
                                        <p:attrNameLst>
                                          <p:attrName>style.visibility</p:attrName>
                                        </p:attrNameLst>
                                      </p:cBhvr>
                                      <p:to>
                                        <p:strVal val="visible"/>
                                      </p:to>
                                    </p:set>
                                    <p:animEffect transition="in" filter="wipe(up)">
                                      <p:cBhvr>
                                        <p:cTn id="2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7104"/>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29508"/>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4858174" y="220193"/>
              <a:ext cx="3057248" cy="584775"/>
            </a:xfrm>
            <a:prstGeom prst="rect">
              <a:avLst/>
            </a:prstGeom>
            <a:noFill/>
          </p:spPr>
          <p:txBody>
            <a:bodyPr wrap="none" rtlCol="0">
              <a:spAutoFit/>
            </a:bodyPr>
            <a:lstStyle>
              <a:defPPr>
                <a:defRPr lang="zh-CN"/>
              </a:defPPr>
              <a:lvl1pPr algn="ctr">
                <a:defRPr sz="4000" b="1">
                  <a:gradFill>
                    <a:gsLst>
                      <a:gs pos="95000">
                        <a:srgbClr val="0DC8BF"/>
                      </a:gs>
                      <a:gs pos="0">
                        <a:srgbClr val="1EAEBA"/>
                      </a:gs>
                    </a:gsLst>
                    <a:lin ang="5400000" scaled="0"/>
                  </a:gradFill>
                  <a:effectLst>
                    <a:outerShdw dist="25400" dir="2700000" sx="101000" sy="101000" algn="tl">
                      <a:schemeClr val="bg1"/>
                    </a:outerShdw>
                  </a:effectLst>
                  <a:latin typeface="阿里巴巴普惠体" panose="00020600040101010101" pitchFamily="18" charset="-122"/>
                  <a:ea typeface="阿里巴巴普惠体" panose="00020600040101010101" pitchFamily="18" charset="-122"/>
                  <a:cs typeface="阿里巴巴普惠体" panose="00020600040101010101" pitchFamily="18" charset="-122"/>
                </a:defRPr>
              </a:lvl1pPr>
            </a:lstStyle>
            <a:p>
              <a:r>
                <a:rPr lang="zh-CN" altLang="en-US" sz="3200" dirty="0">
                  <a:latin typeface="钉钉进步体" panose="00020600040101010101" pitchFamily="18" charset="-122"/>
                  <a:ea typeface="钉钉进步体" panose="00020600040101010101" pitchFamily="18" charset="-122"/>
                </a:rPr>
                <a:t>风能的基本情况</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pic>
        <p:nvPicPr>
          <p:cNvPr id="2125" name="图片 2124" descr="卡通人物&#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4890" y="1495085"/>
            <a:ext cx="5620316" cy="4335985"/>
          </a:xfrm>
          <a:prstGeom prst="rect">
            <a:avLst/>
          </a:prstGeom>
          <a:ln>
            <a:solidFill>
              <a:srgbClr val="1EACBB"/>
            </a:solidFill>
          </a:ln>
        </p:spPr>
      </p:pic>
      <p:sp>
        <p:nvSpPr>
          <p:cNvPr id="2134" name="副标题 6"/>
          <p:cNvSpPr/>
          <p:nvPr/>
        </p:nvSpPr>
        <p:spPr>
          <a:xfrm>
            <a:off x="6457516" y="1874324"/>
            <a:ext cx="2458690"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世界风电基本情况</a:t>
            </a:r>
          </a:p>
        </p:txBody>
      </p:sp>
      <p:grpSp>
        <p:nvGrpSpPr>
          <p:cNvPr id="2126" name="组合 2125"/>
          <p:cNvGrpSpPr/>
          <p:nvPr/>
        </p:nvGrpSpPr>
        <p:grpSpPr>
          <a:xfrm>
            <a:off x="6448415" y="2831075"/>
            <a:ext cx="3008726" cy="427425"/>
            <a:chOff x="8143732" y="1931262"/>
            <a:chExt cx="3008726" cy="427425"/>
          </a:xfrm>
        </p:grpSpPr>
        <p:cxnSp>
          <p:nvCxnSpPr>
            <p:cNvPr id="2127" name="直接连接符 2126"/>
            <p:cNvCxnSpPr/>
            <p:nvPr/>
          </p:nvCxnSpPr>
          <p:spPr>
            <a:xfrm>
              <a:off x="8251006" y="2346456"/>
              <a:ext cx="312448" cy="0"/>
            </a:xfrm>
            <a:prstGeom prst="line">
              <a:avLst/>
            </a:prstGeom>
            <a:ln w="19050">
              <a:solidFill>
                <a:srgbClr val="079B51"/>
              </a:solidFill>
            </a:ln>
          </p:spPr>
          <p:style>
            <a:lnRef idx="1">
              <a:schemeClr val="accent1"/>
            </a:lnRef>
            <a:fillRef idx="0">
              <a:schemeClr val="accent1"/>
            </a:fillRef>
            <a:effectRef idx="0">
              <a:schemeClr val="accent1"/>
            </a:effectRef>
            <a:fontRef idx="minor">
              <a:schemeClr val="tx1"/>
            </a:fontRef>
          </p:style>
        </p:cxnSp>
        <p:sp>
          <p:nvSpPr>
            <p:cNvPr id="2129" name="TextBox 7"/>
            <p:cNvSpPr txBox="1"/>
            <p:nvPr/>
          </p:nvSpPr>
          <p:spPr>
            <a:xfrm>
              <a:off x="8143732" y="1931262"/>
              <a:ext cx="3008726" cy="427425"/>
            </a:xfrm>
            <a:prstGeom prst="rect">
              <a:avLst/>
            </a:prstGeom>
            <a:noFill/>
          </p:spPr>
          <p:txBody>
            <a:bodyPr wrap="square" rtlCol="0">
              <a:spAutoFit/>
            </a:bodyPr>
            <a:lstStyle/>
            <a:p>
              <a:pPr>
                <a:lnSpc>
                  <a:spcPct val="130000"/>
                </a:lnSpc>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全球</a:t>
              </a:r>
              <a:r>
                <a:rPr lang="zh-CN" altLang="zh-CN" b="1" dirty="0">
                  <a:solidFill>
                    <a:schemeClr val="tx1">
                      <a:lumMod val="95000"/>
                      <a:lumOff val="5000"/>
                    </a:schemeClr>
                  </a:solidFill>
                  <a:latin typeface="微软雅黑" panose="020B0503020204020204" pitchFamily="34" charset="-122"/>
                  <a:ea typeface="微软雅黑" panose="020B0503020204020204" pitchFamily="34" charset="-122"/>
                </a:rPr>
                <a:t>风电新增装机容量</a:t>
              </a:r>
              <a:endParaRPr lang="en-US" altLang="zh-CN" dirty="0">
                <a:solidFill>
                  <a:schemeClr val="tx1">
                    <a:lumMod val="95000"/>
                    <a:lumOff val="5000"/>
                  </a:schemeClr>
                </a:solidFill>
                <a:latin typeface="微软雅黑" panose="020B0503020204020204" pitchFamily="34" charset="-122"/>
                <a:ea typeface="微软雅黑" panose="020B0503020204020204" pitchFamily="34" charset="-122"/>
                <a:cs typeface="+mn-ea"/>
                <a:sym typeface="+mn-lt"/>
              </a:endParaRPr>
            </a:p>
          </p:txBody>
        </p:sp>
      </p:grpSp>
      <p:grpSp>
        <p:nvGrpSpPr>
          <p:cNvPr id="2150" name="组合 2149"/>
          <p:cNvGrpSpPr/>
          <p:nvPr/>
        </p:nvGrpSpPr>
        <p:grpSpPr>
          <a:xfrm>
            <a:off x="9326368" y="2831075"/>
            <a:ext cx="3008726" cy="427425"/>
            <a:chOff x="8143732" y="1931262"/>
            <a:chExt cx="3008726" cy="427425"/>
          </a:xfrm>
        </p:grpSpPr>
        <p:cxnSp>
          <p:nvCxnSpPr>
            <p:cNvPr id="2151" name="直接连接符 2150"/>
            <p:cNvCxnSpPr/>
            <p:nvPr/>
          </p:nvCxnSpPr>
          <p:spPr>
            <a:xfrm>
              <a:off x="8251006" y="2346456"/>
              <a:ext cx="312448" cy="0"/>
            </a:xfrm>
            <a:prstGeom prst="line">
              <a:avLst/>
            </a:prstGeom>
            <a:ln w="19050">
              <a:solidFill>
                <a:srgbClr val="079B51"/>
              </a:solidFill>
            </a:ln>
          </p:spPr>
          <p:style>
            <a:lnRef idx="1">
              <a:schemeClr val="accent1"/>
            </a:lnRef>
            <a:fillRef idx="0">
              <a:schemeClr val="accent1"/>
            </a:fillRef>
            <a:effectRef idx="0">
              <a:schemeClr val="accent1"/>
            </a:effectRef>
            <a:fontRef idx="minor">
              <a:schemeClr val="tx1"/>
            </a:fontRef>
          </p:style>
        </p:cxnSp>
        <p:sp>
          <p:nvSpPr>
            <p:cNvPr id="2152" name="TextBox 7"/>
            <p:cNvSpPr txBox="1"/>
            <p:nvPr/>
          </p:nvSpPr>
          <p:spPr>
            <a:xfrm>
              <a:off x="8143732" y="1931262"/>
              <a:ext cx="3008726" cy="427425"/>
            </a:xfrm>
            <a:prstGeom prst="rect">
              <a:avLst/>
            </a:prstGeom>
            <a:noFill/>
          </p:spPr>
          <p:txBody>
            <a:bodyPr wrap="square" rtlCol="0">
              <a:spAutoFit/>
            </a:bodyPr>
            <a:lstStyle>
              <a:defPPr>
                <a:defRPr lang="zh-CN"/>
              </a:defPPr>
              <a:lvl1pPr>
                <a:lnSpc>
                  <a:spcPct val="130000"/>
                </a:lnSpc>
                <a:defRPr b="1">
                  <a:solidFill>
                    <a:schemeClr val="tx1">
                      <a:lumMod val="95000"/>
                      <a:lumOff val="5000"/>
                    </a:schemeClr>
                  </a:solidFill>
                  <a:latin typeface="+mn-ea"/>
                </a:defRPr>
              </a:lvl1pPr>
            </a:lstStyle>
            <a:p>
              <a:r>
                <a:rPr lang="zh-CN" altLang="en-US" dirty="0">
                  <a:latin typeface="微软雅黑" panose="020B0503020204020204" pitchFamily="34" charset="-122"/>
                  <a:ea typeface="微软雅黑" panose="020B0503020204020204" pitchFamily="34" charset="-122"/>
                </a:rPr>
                <a:t>全球</a:t>
              </a:r>
              <a:r>
                <a:rPr lang="zh-CN" altLang="zh-CN" dirty="0">
                  <a:latin typeface="微软雅黑" panose="020B0503020204020204" pitchFamily="34" charset="-122"/>
                  <a:ea typeface="微软雅黑" panose="020B0503020204020204" pitchFamily="34" charset="-122"/>
                </a:rPr>
                <a:t>风电</a:t>
              </a:r>
              <a:r>
                <a:rPr lang="zh-CN" altLang="en-US" dirty="0">
                  <a:latin typeface="微软雅黑" panose="020B0503020204020204" pitchFamily="34" charset="-122"/>
                  <a:ea typeface="微软雅黑" panose="020B0503020204020204" pitchFamily="34" charset="-122"/>
                </a:rPr>
                <a:t>累计装机容量</a:t>
              </a:r>
              <a:endParaRPr lang="en-US" altLang="zh-CN" dirty="0">
                <a:latin typeface="微软雅黑" panose="020B0503020204020204" pitchFamily="34" charset="-122"/>
                <a:ea typeface="微软雅黑" panose="020B0503020204020204" pitchFamily="34" charset="-122"/>
                <a:sym typeface="+mn-lt"/>
              </a:endParaRPr>
            </a:p>
          </p:txBody>
        </p:sp>
      </p:grpSp>
      <p:grpSp>
        <p:nvGrpSpPr>
          <p:cNvPr id="2154" name="组合 2153"/>
          <p:cNvGrpSpPr/>
          <p:nvPr/>
        </p:nvGrpSpPr>
        <p:grpSpPr>
          <a:xfrm>
            <a:off x="6448414" y="3585413"/>
            <a:ext cx="4282077" cy="427425"/>
            <a:chOff x="8143731" y="1931262"/>
            <a:chExt cx="4282077" cy="427425"/>
          </a:xfrm>
        </p:grpSpPr>
        <p:cxnSp>
          <p:nvCxnSpPr>
            <p:cNvPr id="2155" name="直接连接符 2154"/>
            <p:cNvCxnSpPr/>
            <p:nvPr/>
          </p:nvCxnSpPr>
          <p:spPr>
            <a:xfrm>
              <a:off x="8251006" y="2346456"/>
              <a:ext cx="312448" cy="0"/>
            </a:xfrm>
            <a:prstGeom prst="line">
              <a:avLst/>
            </a:prstGeom>
            <a:ln w="19050">
              <a:solidFill>
                <a:srgbClr val="079B51"/>
              </a:solidFill>
            </a:ln>
          </p:spPr>
          <p:style>
            <a:lnRef idx="1">
              <a:schemeClr val="accent1"/>
            </a:lnRef>
            <a:fillRef idx="0">
              <a:schemeClr val="accent1"/>
            </a:fillRef>
            <a:effectRef idx="0">
              <a:schemeClr val="accent1"/>
            </a:effectRef>
            <a:fontRef idx="minor">
              <a:schemeClr val="tx1"/>
            </a:fontRef>
          </p:style>
        </p:cxnSp>
        <p:sp>
          <p:nvSpPr>
            <p:cNvPr id="2156" name="TextBox 7"/>
            <p:cNvSpPr txBox="1"/>
            <p:nvPr/>
          </p:nvSpPr>
          <p:spPr>
            <a:xfrm>
              <a:off x="8143731" y="1931262"/>
              <a:ext cx="4282077" cy="427425"/>
            </a:xfrm>
            <a:prstGeom prst="rect">
              <a:avLst/>
            </a:prstGeom>
            <a:noFill/>
          </p:spPr>
          <p:txBody>
            <a:bodyPr wrap="square" rtlCol="0">
              <a:spAutoFit/>
            </a:bodyPr>
            <a:lstStyle>
              <a:defPPr>
                <a:defRPr lang="zh-CN"/>
              </a:defPPr>
              <a:lvl1pPr>
                <a:lnSpc>
                  <a:spcPct val="130000"/>
                </a:lnSpc>
                <a:defRPr b="1">
                  <a:solidFill>
                    <a:schemeClr val="tx1">
                      <a:lumMod val="95000"/>
                      <a:lumOff val="5000"/>
                    </a:schemeClr>
                  </a:solidFill>
                  <a:latin typeface="+mn-ea"/>
                </a:defRPr>
              </a:lvl1pPr>
            </a:lstStyle>
            <a:p>
              <a:r>
                <a:rPr lang="zh-CN" altLang="zh-CN" dirty="0">
                  <a:latin typeface="微软雅黑" panose="020B0503020204020204" pitchFamily="34" charset="-122"/>
                  <a:ea typeface="微软雅黑" panose="020B0503020204020204" pitchFamily="34" charset="-122"/>
                </a:rPr>
                <a:t>我国风电新增装机容量和累计装机容量</a:t>
              </a:r>
              <a:endParaRPr lang="en-US" altLang="zh-CN" dirty="0">
                <a:latin typeface="微软雅黑" panose="020B0503020204020204" pitchFamily="34" charset="-122"/>
                <a:ea typeface="微软雅黑" panose="020B0503020204020204" pitchFamily="34" charset="-122"/>
                <a:sym typeface="+mn-lt"/>
              </a:endParaRPr>
            </a:p>
          </p:txBody>
        </p:sp>
      </p:grpSp>
      <p:sp>
        <p:nvSpPr>
          <p:cNvPr id="2160" name="副标题 6"/>
          <p:cNvSpPr/>
          <p:nvPr/>
        </p:nvSpPr>
        <p:spPr>
          <a:xfrm>
            <a:off x="6457515" y="4138246"/>
            <a:ext cx="5303491" cy="1473288"/>
          </a:xfrm>
          <a:prstGeom prst="rect">
            <a:avLst/>
          </a:prstGeom>
          <a:noFill/>
        </p:spPr>
        <p:txBody>
          <a:bodyPr wrap="square" rtlCol="0">
            <a:spAutoFit/>
          </a:bodyPr>
          <a:lstStyle/>
          <a:p>
            <a:pPr algn="just">
              <a:lnSpc>
                <a:spcPct val="130000"/>
              </a:lnSpc>
            </a:pPr>
            <a:r>
              <a:rPr lang="en-US" altLang="zh-CN" sz="1400" dirty="0">
                <a:solidFill>
                  <a:srgbClr val="686769"/>
                </a:solidFill>
                <a:latin typeface="微软雅黑" panose="020B0503020204020204" pitchFamily="34" charset="-122"/>
                <a:ea typeface="微软雅黑" panose="020B0503020204020204" pitchFamily="34" charset="-122"/>
                <a:cs typeface="+mn-ea"/>
              </a:rPr>
              <a:t>20ⅹⅹ</a:t>
            </a:r>
            <a:r>
              <a:rPr lang="zh-CN" altLang="zh-CN" sz="1400" dirty="0">
                <a:solidFill>
                  <a:srgbClr val="686769"/>
                </a:solidFill>
                <a:latin typeface="微软雅黑" panose="020B0503020204020204" pitchFamily="34" charset="-122"/>
                <a:ea typeface="微软雅黑" panose="020B0503020204020204" pitchFamily="34" charset="-122"/>
                <a:cs typeface="+mn-ea"/>
              </a:rPr>
              <a:t>年</a:t>
            </a:r>
            <a:r>
              <a:rPr lang="en-US" altLang="zh-CN" sz="1400" dirty="0">
                <a:solidFill>
                  <a:srgbClr val="686769"/>
                </a:solidFill>
                <a:latin typeface="微软雅黑" panose="020B0503020204020204" pitchFamily="34" charset="-122"/>
                <a:ea typeface="微软雅黑" panose="020B0503020204020204" pitchFamily="34" charset="-122"/>
                <a:cs typeface="+mn-ea"/>
              </a:rPr>
              <a:t>2</a:t>
            </a:r>
            <a:r>
              <a:rPr lang="zh-CN" altLang="zh-CN" sz="1400" dirty="0">
                <a:solidFill>
                  <a:srgbClr val="686769"/>
                </a:solidFill>
                <a:latin typeface="微软雅黑" panose="020B0503020204020204" pitchFamily="34" charset="-122"/>
                <a:ea typeface="微软雅黑" panose="020B0503020204020204" pitchFamily="34" charset="-122"/>
                <a:cs typeface="+mn-ea"/>
              </a:rPr>
              <a:t>月份，全球风能理事会，在能源发布上显示：全球历年累计装机总容量从</a:t>
            </a:r>
            <a:r>
              <a:rPr lang="en-US" altLang="zh-CN" sz="1400" dirty="0">
                <a:solidFill>
                  <a:srgbClr val="686769"/>
                </a:solidFill>
                <a:latin typeface="微软雅黑" panose="020B0503020204020204" pitchFamily="34" charset="-122"/>
                <a:ea typeface="微软雅黑" panose="020B0503020204020204" pitchFamily="34" charset="-122"/>
                <a:cs typeface="+mn-ea"/>
              </a:rPr>
              <a:t>20ⅹⅹ</a:t>
            </a:r>
            <a:r>
              <a:rPr lang="zh-CN" altLang="zh-CN" sz="1400" dirty="0">
                <a:solidFill>
                  <a:srgbClr val="686769"/>
                </a:solidFill>
                <a:latin typeface="微软雅黑" panose="020B0503020204020204" pitchFamily="34" charset="-122"/>
                <a:ea typeface="微软雅黑" panose="020B0503020204020204" pitchFamily="34" charset="-122"/>
                <a:cs typeface="+mn-ea"/>
              </a:rPr>
              <a:t>年的</a:t>
            </a:r>
            <a:r>
              <a:rPr lang="en-US" altLang="zh-CN" sz="1400" dirty="0">
                <a:solidFill>
                  <a:srgbClr val="686769"/>
                </a:solidFill>
                <a:latin typeface="微软雅黑" panose="020B0503020204020204" pitchFamily="34" charset="-122"/>
                <a:ea typeface="微软雅黑" panose="020B0503020204020204" pitchFamily="34" charset="-122"/>
                <a:cs typeface="+mn-ea"/>
              </a:rPr>
              <a:t>282GW</a:t>
            </a:r>
            <a:r>
              <a:rPr lang="zh-CN" altLang="zh-CN" sz="1400" dirty="0">
                <a:solidFill>
                  <a:srgbClr val="686769"/>
                </a:solidFill>
                <a:latin typeface="微软雅黑" panose="020B0503020204020204" pitchFamily="34" charset="-122"/>
                <a:ea typeface="微软雅黑" panose="020B0503020204020204" pitchFamily="34" charset="-122"/>
                <a:cs typeface="+mn-ea"/>
              </a:rPr>
              <a:t>跃升到了</a:t>
            </a:r>
            <a:r>
              <a:rPr lang="en-US" altLang="zh-CN" sz="1400" dirty="0">
                <a:solidFill>
                  <a:srgbClr val="686769"/>
                </a:solidFill>
                <a:latin typeface="微软雅黑" panose="020B0503020204020204" pitchFamily="34" charset="-122"/>
                <a:ea typeface="微软雅黑" panose="020B0503020204020204" pitchFamily="34" charset="-122"/>
                <a:cs typeface="+mn-ea"/>
              </a:rPr>
              <a:t>20ⅹⅹ</a:t>
            </a:r>
            <a:r>
              <a:rPr lang="zh-CN" altLang="zh-CN" sz="1400" dirty="0">
                <a:solidFill>
                  <a:srgbClr val="686769"/>
                </a:solidFill>
                <a:latin typeface="微软雅黑" panose="020B0503020204020204" pitchFamily="34" charset="-122"/>
                <a:ea typeface="微软雅黑" panose="020B0503020204020204" pitchFamily="34" charset="-122"/>
                <a:cs typeface="+mn-ea"/>
              </a:rPr>
              <a:t>年的</a:t>
            </a:r>
            <a:r>
              <a:rPr lang="en-US" altLang="zh-CN" sz="1400" dirty="0">
                <a:solidFill>
                  <a:srgbClr val="686769"/>
                </a:solidFill>
                <a:latin typeface="微软雅黑" panose="020B0503020204020204" pitchFamily="34" charset="-122"/>
                <a:ea typeface="微软雅黑" panose="020B0503020204020204" pitchFamily="34" charset="-122"/>
                <a:cs typeface="+mn-ea"/>
              </a:rPr>
              <a:t>321GW</a:t>
            </a:r>
            <a:r>
              <a:rPr lang="zh-CN" altLang="zh-CN" sz="1400" dirty="0">
                <a:solidFill>
                  <a:srgbClr val="686769"/>
                </a:solidFill>
                <a:latin typeface="微软雅黑" panose="020B0503020204020204" pitchFamily="34" charset="-122"/>
                <a:ea typeface="微软雅黑" panose="020B0503020204020204" pitchFamily="34" charset="-122"/>
                <a:cs typeface="+mn-ea"/>
              </a:rPr>
              <a:t>。全球风电总量在</a:t>
            </a:r>
            <a:r>
              <a:rPr lang="en-US" altLang="zh-CN" sz="1400" dirty="0">
                <a:solidFill>
                  <a:srgbClr val="686769"/>
                </a:solidFill>
                <a:latin typeface="微软雅黑" panose="020B0503020204020204" pitchFamily="34" charset="-122"/>
                <a:ea typeface="微软雅黑" panose="020B0503020204020204" pitchFamily="34" charset="-122"/>
                <a:cs typeface="+mn-ea"/>
              </a:rPr>
              <a:t>20ⅹⅹ</a:t>
            </a:r>
            <a:r>
              <a:rPr lang="zh-CN" altLang="zh-CN" sz="1400" dirty="0">
                <a:solidFill>
                  <a:srgbClr val="686769"/>
                </a:solidFill>
                <a:latin typeface="微软雅黑" panose="020B0503020204020204" pitchFamily="34" charset="-122"/>
                <a:ea typeface="微软雅黑" panose="020B0503020204020204" pitchFamily="34" charset="-122"/>
                <a:cs typeface="+mn-ea"/>
              </a:rPr>
              <a:t>年新增的装机总容量高达</a:t>
            </a:r>
            <a:r>
              <a:rPr lang="en-US" altLang="zh-CN" sz="1400" dirty="0">
                <a:solidFill>
                  <a:srgbClr val="686769"/>
                </a:solidFill>
                <a:latin typeface="微软雅黑" panose="020B0503020204020204" pitchFamily="34" charset="-122"/>
                <a:ea typeface="微软雅黑" panose="020B0503020204020204" pitchFamily="34" charset="-122"/>
                <a:cs typeface="+mn-ea"/>
              </a:rPr>
              <a:t>36GW</a:t>
            </a:r>
            <a:r>
              <a:rPr lang="zh-CN" altLang="zh-CN" sz="1400" dirty="0">
                <a:solidFill>
                  <a:srgbClr val="686769"/>
                </a:solidFill>
                <a:latin typeface="微软雅黑" panose="020B0503020204020204" pitchFamily="34" charset="-122"/>
                <a:ea typeface="微软雅黑" panose="020B0503020204020204" pitchFamily="34" charset="-122"/>
                <a:cs typeface="+mn-ea"/>
              </a:rPr>
              <a:t>。</a:t>
            </a:r>
            <a:r>
              <a:rPr lang="en-US" altLang="zh-CN" sz="1400" dirty="0">
                <a:solidFill>
                  <a:srgbClr val="686769"/>
                </a:solidFill>
                <a:latin typeface="微软雅黑" panose="020B0503020204020204" pitchFamily="34" charset="-122"/>
                <a:ea typeface="微软雅黑" panose="020B0503020204020204" pitchFamily="34" charset="-122"/>
                <a:cs typeface="+mn-ea"/>
              </a:rPr>
              <a:t>20ⅹⅹ</a:t>
            </a:r>
            <a:r>
              <a:rPr lang="zh-CN" altLang="en-US" sz="1400" dirty="0">
                <a:solidFill>
                  <a:srgbClr val="686769"/>
                </a:solidFill>
                <a:latin typeface="微软雅黑" panose="020B0503020204020204" pitchFamily="34" charset="-122"/>
                <a:ea typeface="微软雅黑" panose="020B0503020204020204" pitchFamily="34" charset="-122"/>
                <a:cs typeface="+mn-ea"/>
              </a:rPr>
              <a:t>年，在</a:t>
            </a:r>
            <a:r>
              <a:rPr lang="zh-CN" altLang="zh-CN" sz="1400" dirty="0">
                <a:solidFill>
                  <a:srgbClr val="686769"/>
                </a:solidFill>
                <a:latin typeface="微软雅黑" panose="020B0503020204020204" pitchFamily="34" charset="-122"/>
                <a:ea typeface="微软雅黑" panose="020B0503020204020204" pitchFamily="34" charset="-122"/>
                <a:cs typeface="+mn-ea"/>
              </a:rPr>
              <a:t>国家</a:t>
            </a:r>
            <a:r>
              <a:rPr lang="zh-CN" altLang="en-US" sz="1400" dirty="0">
                <a:solidFill>
                  <a:srgbClr val="686769"/>
                </a:solidFill>
                <a:latin typeface="微软雅黑" panose="020B0503020204020204" pitchFamily="34" charset="-122"/>
                <a:ea typeface="微软雅黑" panose="020B0503020204020204" pitchFamily="34" charset="-122"/>
                <a:cs typeface="+mn-ea"/>
              </a:rPr>
              <a:t>的</a:t>
            </a:r>
            <a:r>
              <a:rPr lang="zh-CN" altLang="zh-CN" sz="1400" dirty="0">
                <a:solidFill>
                  <a:srgbClr val="686769"/>
                </a:solidFill>
                <a:latin typeface="微软雅黑" panose="020B0503020204020204" pitchFamily="34" charset="-122"/>
                <a:ea typeface="微软雅黑" panose="020B0503020204020204" pitchFamily="34" charset="-122"/>
                <a:cs typeface="+mn-ea"/>
              </a:rPr>
              <a:t>新增</a:t>
            </a:r>
            <a:r>
              <a:rPr lang="zh-CN" altLang="en-US" sz="1400" dirty="0">
                <a:solidFill>
                  <a:srgbClr val="686769"/>
                </a:solidFill>
                <a:latin typeface="微软雅黑" panose="020B0503020204020204" pitchFamily="34" charset="-122"/>
                <a:ea typeface="微软雅黑" panose="020B0503020204020204" pitchFamily="34" charset="-122"/>
                <a:cs typeface="+mn-ea"/>
              </a:rPr>
              <a:t>装机</a:t>
            </a:r>
            <a:r>
              <a:rPr lang="zh-CN" altLang="zh-CN" sz="1400" dirty="0">
                <a:solidFill>
                  <a:srgbClr val="686769"/>
                </a:solidFill>
                <a:latin typeface="微软雅黑" panose="020B0503020204020204" pitchFamily="34" charset="-122"/>
                <a:ea typeface="微软雅黑" panose="020B0503020204020204" pitchFamily="34" charset="-122"/>
                <a:cs typeface="+mn-ea"/>
              </a:rPr>
              <a:t>容量排名前三的是：中国</a:t>
            </a:r>
            <a:r>
              <a:rPr lang="en-US" altLang="zh-CN" sz="1400" dirty="0">
                <a:solidFill>
                  <a:srgbClr val="686769"/>
                </a:solidFill>
                <a:latin typeface="微软雅黑" panose="020B0503020204020204" pitchFamily="34" charset="-122"/>
                <a:ea typeface="微软雅黑" panose="020B0503020204020204" pitchFamily="34" charset="-122"/>
                <a:cs typeface="+mn-ea"/>
              </a:rPr>
              <a:t>13.2GW</a:t>
            </a:r>
            <a:r>
              <a:rPr lang="zh-CN" altLang="zh-CN" sz="1400" dirty="0">
                <a:solidFill>
                  <a:srgbClr val="686769"/>
                </a:solidFill>
                <a:latin typeface="微软雅黑" panose="020B0503020204020204" pitchFamily="34" charset="-122"/>
                <a:ea typeface="微软雅黑" panose="020B0503020204020204" pitchFamily="34" charset="-122"/>
                <a:cs typeface="+mn-ea"/>
              </a:rPr>
              <a:t>、美国</a:t>
            </a:r>
            <a:r>
              <a:rPr lang="en-US" altLang="zh-CN" sz="1400" dirty="0">
                <a:solidFill>
                  <a:srgbClr val="686769"/>
                </a:solidFill>
                <a:latin typeface="微软雅黑" panose="020B0503020204020204" pitchFamily="34" charset="-122"/>
                <a:ea typeface="微软雅黑" panose="020B0503020204020204" pitchFamily="34" charset="-122"/>
                <a:cs typeface="+mn-ea"/>
              </a:rPr>
              <a:t>13.1GW</a:t>
            </a:r>
            <a:r>
              <a:rPr lang="zh-CN" altLang="zh-CN" sz="1400" dirty="0">
                <a:solidFill>
                  <a:srgbClr val="686769"/>
                </a:solidFill>
                <a:latin typeface="微软雅黑" panose="020B0503020204020204" pitchFamily="34" charset="-122"/>
                <a:ea typeface="微软雅黑" panose="020B0503020204020204" pitchFamily="34" charset="-122"/>
                <a:cs typeface="+mn-ea"/>
              </a:rPr>
              <a:t>和</a:t>
            </a:r>
            <a:r>
              <a:rPr lang="en-US" altLang="zh-CN" sz="1400" dirty="0">
                <a:solidFill>
                  <a:srgbClr val="686769"/>
                </a:solidFill>
                <a:latin typeface="微软雅黑" panose="020B0503020204020204" pitchFamily="34" charset="-122"/>
                <a:ea typeface="微软雅黑" panose="020B0503020204020204" pitchFamily="34" charset="-122"/>
                <a:cs typeface="+mn-ea"/>
              </a:rPr>
              <a:t>2.4GW</a:t>
            </a:r>
            <a:r>
              <a:rPr lang="zh-CN" altLang="zh-CN" sz="1400" dirty="0">
                <a:solidFill>
                  <a:srgbClr val="686769"/>
                </a:solidFill>
                <a:latin typeface="微软雅黑" panose="020B0503020204020204" pitchFamily="34" charset="-122"/>
                <a:ea typeface="微软雅黑" panose="020B0503020204020204" pitchFamily="34" charset="-122"/>
                <a:cs typeface="+mn-ea"/>
              </a:rPr>
              <a:t>的、和德</a:t>
            </a:r>
            <a:r>
              <a:rPr lang="zh-CN" altLang="en-US" sz="1400" dirty="0">
                <a:solidFill>
                  <a:srgbClr val="686769"/>
                </a:solidFill>
                <a:latin typeface="微软雅黑" panose="020B0503020204020204" pitchFamily="34" charset="-122"/>
                <a:ea typeface="微软雅黑" panose="020B0503020204020204" pitchFamily="34" charset="-122"/>
                <a:cs typeface="+mn-ea"/>
              </a:rPr>
              <a:t>国。</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nodeType="afterGroup">
                            <p:stCondLst>
                              <p:cond delay="500"/>
                            </p:stCondLst>
                            <p:childTnLst>
                              <p:par>
                                <p:cTn id="9" presetID="2" presetClass="entr" presetSubtype="2" dur="500" fill="hold" nodeType="afterEffect">
                                  <p:stCondLst>
                                    <p:cond delay="0"/>
                                  </p:stCondLst>
                                  <p:childTnLst>
                                    <p:set>
                                      <p:cBhvr>
                                        <p:cTn id="10" dur="1" fill="hold">
                                          <p:stCondLst>
                                            <p:cond delay="0"/>
                                          </p:stCondLst>
                                        </p:cTn>
                                        <p:tgtEl>
                                          <p:spTgt spid="2126"/>
                                        </p:tgtEl>
                                        <p:attrNameLst>
                                          <p:attrName>style.visibility</p:attrName>
                                        </p:attrNameLst>
                                      </p:cBhvr>
                                      <p:to>
                                        <p:strVal val="visible"/>
                                      </p:to>
                                    </p:set>
                                    <p:anim calcmode="lin" valueType="num">
                                      <p:cBhvr additive="base">
                                        <p:cTn id="11" dur="500" fill="hold"/>
                                        <p:tgtEl>
                                          <p:spTgt spid="2126"/>
                                        </p:tgtEl>
                                        <p:attrNameLst>
                                          <p:attrName>ppt_x</p:attrName>
                                        </p:attrNameLst>
                                      </p:cBhvr>
                                      <p:tavLst>
                                        <p:tav tm="0">
                                          <p:val>
                                            <p:strVal val="1+#ppt_w/2"/>
                                          </p:val>
                                        </p:tav>
                                        <p:tav tm="100000">
                                          <p:val>
                                            <p:strVal val="#ppt_x"/>
                                          </p:val>
                                        </p:tav>
                                      </p:tavLst>
                                    </p:anim>
                                    <p:anim calcmode="lin" valueType="num">
                                      <p:cBhvr additive="base">
                                        <p:cTn id="12" dur="500" fill="hold"/>
                                        <p:tgtEl>
                                          <p:spTgt spid="212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000"/>
                            </p:stCondLst>
                            <p:childTnLst>
                              <p:par>
                                <p:cTn id="14" presetID="2" presetClass="entr" presetSubtype="2" dur="500" fill="hold" nodeType="afterEffect">
                                  <p:stCondLst>
                                    <p:cond delay="0"/>
                                  </p:stCondLst>
                                  <p:childTnLst>
                                    <p:set>
                                      <p:cBhvr>
                                        <p:cTn id="15" dur="1" fill="hold">
                                          <p:stCondLst>
                                            <p:cond delay="0"/>
                                          </p:stCondLst>
                                        </p:cTn>
                                        <p:tgtEl>
                                          <p:spTgt spid="2150"/>
                                        </p:tgtEl>
                                        <p:attrNameLst>
                                          <p:attrName>style.visibility</p:attrName>
                                        </p:attrNameLst>
                                      </p:cBhvr>
                                      <p:to>
                                        <p:strVal val="visible"/>
                                      </p:to>
                                    </p:set>
                                    <p:anim calcmode="lin" valueType="num">
                                      <p:cBhvr additive="base">
                                        <p:cTn id="16" dur="500" fill="hold"/>
                                        <p:tgtEl>
                                          <p:spTgt spid="2150"/>
                                        </p:tgtEl>
                                        <p:attrNameLst>
                                          <p:attrName>ppt_x</p:attrName>
                                        </p:attrNameLst>
                                      </p:cBhvr>
                                      <p:tavLst>
                                        <p:tav tm="0">
                                          <p:val>
                                            <p:strVal val="1+#ppt_w/2"/>
                                          </p:val>
                                        </p:tav>
                                        <p:tav tm="100000">
                                          <p:val>
                                            <p:strVal val="#ppt_x"/>
                                          </p:val>
                                        </p:tav>
                                      </p:tavLst>
                                    </p:anim>
                                    <p:anim calcmode="lin" valueType="num">
                                      <p:cBhvr additive="base">
                                        <p:cTn id="17" dur="500" fill="hold"/>
                                        <p:tgtEl>
                                          <p:spTgt spid="2150"/>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500"/>
                            </p:stCondLst>
                            <p:childTnLst>
                              <p:par>
                                <p:cTn id="19" presetID="2" presetClass="entr" presetSubtype="2" dur="500" fill="hold" nodeType="afterEffect">
                                  <p:stCondLst>
                                    <p:cond delay="0"/>
                                  </p:stCondLst>
                                  <p:childTnLst>
                                    <p:set>
                                      <p:cBhvr>
                                        <p:cTn id="20" dur="1" fill="hold">
                                          <p:stCondLst>
                                            <p:cond delay="0"/>
                                          </p:stCondLst>
                                        </p:cTn>
                                        <p:tgtEl>
                                          <p:spTgt spid="2154"/>
                                        </p:tgtEl>
                                        <p:attrNameLst>
                                          <p:attrName>style.visibility</p:attrName>
                                        </p:attrNameLst>
                                      </p:cBhvr>
                                      <p:to>
                                        <p:strVal val="visible"/>
                                      </p:to>
                                    </p:set>
                                    <p:anim calcmode="lin" valueType="num">
                                      <p:cBhvr additive="base">
                                        <p:cTn id="21" dur="500" fill="hold"/>
                                        <p:tgtEl>
                                          <p:spTgt spid="2154"/>
                                        </p:tgtEl>
                                        <p:attrNameLst>
                                          <p:attrName>ppt_x</p:attrName>
                                        </p:attrNameLst>
                                      </p:cBhvr>
                                      <p:tavLst>
                                        <p:tav tm="0">
                                          <p:val>
                                            <p:strVal val="1+#ppt_w/2"/>
                                          </p:val>
                                        </p:tav>
                                        <p:tav tm="100000">
                                          <p:val>
                                            <p:strVal val="#ppt_x"/>
                                          </p:val>
                                        </p:tav>
                                      </p:tavLst>
                                    </p:anim>
                                    <p:anim calcmode="lin" valueType="num">
                                      <p:cBhvr additive="base">
                                        <p:cTn id="22" dur="500" fill="hold"/>
                                        <p:tgtEl>
                                          <p:spTgt spid="21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29508"/>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4858174" y="220193"/>
              <a:ext cx="3057248"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风能的基本情况</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10" name="副标题 6"/>
          <p:cNvSpPr/>
          <p:nvPr/>
        </p:nvSpPr>
        <p:spPr>
          <a:xfrm>
            <a:off x="482600" y="1819335"/>
            <a:ext cx="2458690"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国内风电政策</a:t>
            </a:r>
          </a:p>
        </p:txBody>
      </p:sp>
      <p:sp>
        <p:nvSpPr>
          <p:cNvPr id="18" name="矩形 17"/>
          <p:cNvSpPr/>
          <p:nvPr/>
        </p:nvSpPr>
        <p:spPr>
          <a:xfrm>
            <a:off x="482601" y="2702744"/>
            <a:ext cx="5334000" cy="2985582"/>
          </a:xfrm>
          <a:prstGeom prst="rect">
            <a:avLst/>
          </a:prstGeom>
          <a:solidFill>
            <a:sysClr val="window" lastClr="FFFFFF"/>
          </a:solidFill>
          <a:ln w="6350" cap="flat" cmpd="sng" algn="ctr">
            <a:solidFill>
              <a:srgbClr val="079B51"/>
            </a:solidFill>
            <a:prstDash val="solid"/>
            <a:miter lim="800000"/>
          </a:ln>
          <a:effectLst>
            <a:outerShdw blurRad="139700" dist="1143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9" name="文本框 8"/>
          <p:cNvSpPr txBox="1"/>
          <p:nvPr/>
        </p:nvSpPr>
        <p:spPr>
          <a:xfrm>
            <a:off x="722009" y="3038776"/>
            <a:ext cx="4855184" cy="2313518"/>
          </a:xfrm>
          <a:prstGeom prst="rect">
            <a:avLst/>
          </a:prstGeom>
          <a:noFill/>
        </p:spPr>
        <p:txBody>
          <a:bodyPr wrap="square" rtlCol="0">
            <a:spAutoFit/>
          </a:bodyPr>
          <a:lstStyle>
            <a:defPPr>
              <a:defRPr lang="zh-CN"/>
            </a:defPPr>
            <a:lvl1pPr algn="just">
              <a:lnSpc>
                <a:spcPct val="130000"/>
              </a:lnSpc>
              <a:defRPr sz="1400">
                <a:solidFill>
                  <a:srgbClr val="686769"/>
                </a:solidFill>
                <a:latin typeface="+mn-ea"/>
                <a:cs typeface="+mn-ea"/>
              </a:defRPr>
            </a:lvl1pPr>
          </a:lstStyle>
          <a:p>
            <a:r>
              <a:rPr lang="zh-CN" altLang="en-US" dirty="0">
                <a:latin typeface="微软雅黑" panose="020B0503020204020204" pitchFamily="34" charset="-122"/>
                <a:ea typeface="微软雅黑" panose="020B0503020204020204" pitchFamily="34" charset="-122"/>
              </a:rPr>
              <a:t>中国可再生能源学会风能专业委员会名誉主任施鹏飞</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“中国政府承诺：</a:t>
            </a:r>
            <a:r>
              <a:rPr lang="en-US" altLang="zh-CN" dirty="0">
                <a:latin typeface="微软雅黑" panose="020B0503020204020204" pitchFamily="34" charset="-122"/>
                <a:ea typeface="微软雅黑" panose="020B0503020204020204" pitchFamily="34" charset="-122"/>
              </a:rPr>
              <a:t> 20xx</a:t>
            </a:r>
            <a:r>
              <a:rPr lang="zh-CN" altLang="zh-CN" dirty="0">
                <a:latin typeface="微软雅黑" panose="020B0503020204020204" pitchFamily="34" charset="-122"/>
                <a:ea typeface="微软雅黑" panose="020B0503020204020204" pitchFamily="34" charset="-122"/>
              </a:rPr>
              <a:t>年，我国风电装机总容量在全世界风电总量已经排名第一</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20ⅹⅹ</a:t>
            </a:r>
            <a:r>
              <a:rPr lang="zh-CN" altLang="en-US" dirty="0">
                <a:latin typeface="微软雅黑" panose="020B0503020204020204" pitchFamily="34" charset="-122"/>
                <a:ea typeface="微软雅黑" panose="020B0503020204020204" pitchFamily="34" charset="-122"/>
              </a:rPr>
              <a:t>年，风电已经超过核电，成为中国第三大电源。</a:t>
            </a:r>
            <a:r>
              <a:rPr lang="en-US" altLang="zh-CN" dirty="0">
                <a:latin typeface="微软雅黑" panose="020B0503020204020204" pitchFamily="34" charset="-122"/>
                <a:ea typeface="微软雅黑" panose="020B0503020204020204" pitchFamily="34" charset="-122"/>
              </a:rPr>
              <a:t>20ⅹⅹ</a:t>
            </a:r>
            <a:r>
              <a:rPr lang="zh-CN" altLang="en-US" dirty="0">
                <a:latin typeface="微软雅黑" panose="020B0503020204020204" pitchFamily="34" charset="-122"/>
                <a:ea typeface="微软雅黑" panose="020B0503020204020204" pitchFamily="34" charset="-122"/>
              </a:rPr>
              <a:t>年，非石化能源消费比重提高到</a:t>
            </a:r>
            <a:r>
              <a:rPr lang="en-US" altLang="zh-CN" dirty="0">
                <a:latin typeface="微软雅黑" panose="020B0503020204020204" pitchFamily="34" charset="-122"/>
                <a:ea typeface="微软雅黑" panose="020B0503020204020204" pitchFamily="34" charset="-122"/>
              </a:rPr>
              <a:t>11.4%</a:t>
            </a:r>
            <a:r>
              <a:rPr lang="zh-CN" altLang="en-US" dirty="0">
                <a:latin typeface="微软雅黑" panose="020B0503020204020204" pitchFamily="34" charset="-122"/>
                <a:ea typeface="微软雅黑" panose="020B0503020204020204" pitchFamily="34" charset="-122"/>
              </a:rPr>
              <a:t>、非石化能源发电装机比重达到</a:t>
            </a:r>
            <a:r>
              <a:rPr lang="en-US" altLang="zh-CN" dirty="0">
                <a:latin typeface="微软雅黑" panose="020B0503020204020204" pitchFamily="34" charset="-122"/>
                <a:ea typeface="微软雅黑" panose="020B0503020204020204" pitchFamily="34" charset="-122"/>
              </a:rPr>
              <a:t>30%</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20ⅹⅹ</a:t>
            </a:r>
            <a:r>
              <a:rPr lang="zh-CN" altLang="en-US" dirty="0">
                <a:latin typeface="微软雅黑" panose="020B0503020204020204" pitchFamily="34" charset="-122"/>
                <a:ea typeface="微软雅黑" panose="020B0503020204020204" pitchFamily="34" charset="-122"/>
              </a:rPr>
              <a:t>年，非石化能源要占一次能源消费的</a:t>
            </a:r>
            <a:r>
              <a:rPr lang="en-US" altLang="zh-CN" dirty="0">
                <a:latin typeface="微软雅黑" panose="020B0503020204020204" pitchFamily="34" charset="-122"/>
                <a:ea typeface="微软雅黑" panose="020B0503020204020204" pitchFamily="34" charset="-122"/>
              </a:rPr>
              <a:t>15%</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2050</a:t>
            </a:r>
            <a:r>
              <a:rPr lang="zh-CN" altLang="en-US" dirty="0">
                <a:latin typeface="微软雅黑" panose="020B0503020204020204" pitchFamily="34" charset="-122"/>
                <a:ea typeface="微软雅黑" panose="020B0503020204020204" pitchFamily="34" charset="-122"/>
              </a:rPr>
              <a:t>年，仅仅风电占一次能源消费的</a:t>
            </a:r>
            <a:r>
              <a:rPr lang="en-US" altLang="zh-CN" dirty="0">
                <a:latin typeface="微软雅黑" panose="020B0503020204020204" pitchFamily="34" charset="-122"/>
                <a:ea typeface="微软雅黑" panose="020B0503020204020204" pitchFamily="34" charset="-122"/>
              </a:rPr>
              <a:t>17%</a:t>
            </a:r>
            <a:r>
              <a:rPr lang="zh-CN" altLang="en-US" dirty="0">
                <a:latin typeface="微软雅黑" panose="020B0503020204020204" pitchFamily="34" charset="-122"/>
                <a:ea typeface="微软雅黑" panose="020B0503020204020204" pitchFamily="34" charset="-122"/>
              </a:rPr>
              <a:t>。这些约束性指标是中国制定其它各种能源规划的主要依据。以下为风机装机计划表。</a:t>
            </a:r>
          </a:p>
        </p:txBody>
      </p:sp>
      <p:grpSp>
        <p:nvGrpSpPr>
          <p:cNvPr id="23" name="组合 22"/>
          <p:cNvGrpSpPr/>
          <p:nvPr/>
        </p:nvGrpSpPr>
        <p:grpSpPr>
          <a:xfrm>
            <a:off x="3053556" y="1837777"/>
            <a:ext cx="3008726" cy="427425"/>
            <a:chOff x="8143732" y="1931262"/>
            <a:chExt cx="3008726" cy="427425"/>
          </a:xfrm>
        </p:grpSpPr>
        <p:cxnSp>
          <p:nvCxnSpPr>
            <p:cNvPr id="24" name="直接连接符 23"/>
            <p:cNvCxnSpPr/>
            <p:nvPr/>
          </p:nvCxnSpPr>
          <p:spPr>
            <a:xfrm>
              <a:off x="8251006" y="2346456"/>
              <a:ext cx="312448" cy="0"/>
            </a:xfrm>
            <a:prstGeom prst="line">
              <a:avLst/>
            </a:prstGeom>
            <a:ln w="19050">
              <a:solidFill>
                <a:srgbClr val="079B51"/>
              </a:solidFill>
            </a:ln>
          </p:spPr>
          <p:style>
            <a:lnRef idx="1">
              <a:schemeClr val="accent1"/>
            </a:lnRef>
            <a:fillRef idx="0">
              <a:schemeClr val="accent1"/>
            </a:fillRef>
            <a:effectRef idx="0">
              <a:schemeClr val="accent1"/>
            </a:effectRef>
            <a:fontRef idx="minor">
              <a:schemeClr val="tx1"/>
            </a:fontRef>
          </p:style>
        </p:cxnSp>
        <p:sp>
          <p:nvSpPr>
            <p:cNvPr id="25" name="TextBox 7"/>
            <p:cNvSpPr txBox="1"/>
            <p:nvPr/>
          </p:nvSpPr>
          <p:spPr>
            <a:xfrm>
              <a:off x="8143732" y="1931262"/>
              <a:ext cx="3008726" cy="427425"/>
            </a:xfrm>
            <a:prstGeom prst="rect">
              <a:avLst/>
            </a:prstGeom>
            <a:noFill/>
          </p:spPr>
          <p:txBody>
            <a:bodyPr wrap="square" rtlCol="0">
              <a:spAutoFit/>
            </a:bodyPr>
            <a:lstStyle>
              <a:defPPr>
                <a:defRPr lang="zh-CN"/>
              </a:defPPr>
              <a:lvl1pPr>
                <a:lnSpc>
                  <a:spcPct val="130000"/>
                </a:lnSpc>
                <a:defRPr b="1">
                  <a:solidFill>
                    <a:schemeClr val="tx1">
                      <a:lumMod val="95000"/>
                      <a:lumOff val="5000"/>
                    </a:schemeClr>
                  </a:solidFill>
                  <a:latin typeface="+mn-ea"/>
                </a:defRPr>
              </a:lvl1pPr>
            </a:lstStyle>
            <a:p>
              <a:r>
                <a:rPr lang="zh-CN" altLang="zh-CN" dirty="0">
                  <a:latin typeface="微软雅黑" panose="020B0503020204020204" pitchFamily="34" charset="-122"/>
                  <a:ea typeface="微软雅黑" panose="020B0503020204020204" pitchFamily="34" charset="-122"/>
                </a:rPr>
                <a:t>我国</a:t>
              </a:r>
              <a:r>
                <a:rPr lang="zh-CN" altLang="en-US" dirty="0">
                  <a:latin typeface="微软雅黑" panose="020B0503020204020204" pitchFamily="34" charset="-122"/>
                  <a:ea typeface="微软雅黑" panose="020B0503020204020204" pitchFamily="34" charset="-122"/>
                </a:rPr>
                <a:t>未来风机装机计划</a:t>
              </a:r>
              <a:endParaRPr lang="en-US" altLang="zh-CN" dirty="0">
                <a:latin typeface="微软雅黑" panose="020B0503020204020204" pitchFamily="34" charset="-122"/>
                <a:ea typeface="微软雅黑" panose="020B0503020204020204" pitchFamily="34" charset="-122"/>
                <a:sym typeface="+mn-lt"/>
              </a:endParaRPr>
            </a:p>
          </p:txBody>
        </p:sp>
      </p:grpSp>
      <p:sp>
        <p:nvSpPr>
          <p:cNvPr id="28" name="文本框 27"/>
          <p:cNvSpPr txBox="1"/>
          <p:nvPr/>
        </p:nvSpPr>
        <p:spPr>
          <a:xfrm>
            <a:off x="3853991" y="5741444"/>
            <a:ext cx="7763885" cy="297069"/>
          </a:xfrm>
          <a:prstGeom prst="rect">
            <a:avLst/>
          </a:prstGeom>
          <a:noFill/>
        </p:spPr>
        <p:txBody>
          <a:bodyPr wrap="square" rtlCol="0">
            <a:spAutoFit/>
          </a:bodyPr>
          <a:lstStyle>
            <a:defPPr>
              <a:defRPr lang="zh-CN"/>
            </a:defPPr>
            <a:lvl1pPr>
              <a:lnSpc>
                <a:spcPct val="130000"/>
              </a:lnSpc>
              <a:defRPr b="1">
                <a:solidFill>
                  <a:schemeClr val="tx1">
                    <a:lumMod val="95000"/>
                    <a:lumOff val="5000"/>
                  </a:schemeClr>
                </a:solidFill>
                <a:latin typeface="+mn-ea"/>
              </a:defRPr>
            </a:lvl1pPr>
          </a:lstStyle>
          <a:p>
            <a:pPr algn="r"/>
            <a:r>
              <a:rPr lang="zh-CN" altLang="en-US" sz="1100" dirty="0">
                <a:solidFill>
                  <a:srgbClr val="686769"/>
                </a:solidFill>
                <a:latin typeface="微软雅黑" panose="020B0503020204020204" pitchFamily="34" charset="-122"/>
                <a:ea typeface="微软雅黑" panose="020B0503020204020204" pitchFamily="34" charset="-122"/>
                <a:cs typeface="+mn-ea"/>
              </a:rPr>
              <a:t>风电占总电网不能大于</a:t>
            </a:r>
            <a:r>
              <a:rPr lang="en-US" altLang="zh-CN" sz="1100" dirty="0">
                <a:solidFill>
                  <a:srgbClr val="686769"/>
                </a:solidFill>
                <a:latin typeface="微软雅黑" panose="020B0503020204020204" pitchFamily="34" charset="-122"/>
                <a:ea typeface="微软雅黑" panose="020B0503020204020204" pitchFamily="34" charset="-122"/>
                <a:cs typeface="+mn-ea"/>
              </a:rPr>
              <a:t>5%,</a:t>
            </a:r>
            <a:r>
              <a:rPr lang="zh-CN" altLang="en-US" sz="1100" dirty="0">
                <a:solidFill>
                  <a:srgbClr val="686769"/>
                </a:solidFill>
                <a:latin typeface="微软雅黑" panose="020B0503020204020204" pitchFamily="34" charset="-122"/>
                <a:ea typeface="微软雅黑" panose="020B0503020204020204" pitchFamily="34" charset="-122"/>
                <a:cs typeface="+mn-ea"/>
              </a:rPr>
              <a:t>全国</a:t>
            </a:r>
            <a:r>
              <a:rPr lang="en-US" altLang="zh-CN" sz="1100" dirty="0">
                <a:solidFill>
                  <a:srgbClr val="686769"/>
                </a:solidFill>
                <a:latin typeface="微软雅黑" panose="020B0503020204020204" pitchFamily="34" charset="-122"/>
                <a:ea typeface="微软雅黑" panose="020B0503020204020204" pitchFamily="34" charset="-122"/>
                <a:cs typeface="+mn-ea"/>
              </a:rPr>
              <a:t>70%</a:t>
            </a:r>
            <a:r>
              <a:rPr lang="zh-CN" altLang="en-US" sz="1100" dirty="0">
                <a:solidFill>
                  <a:srgbClr val="686769"/>
                </a:solidFill>
                <a:latin typeface="微软雅黑" panose="020B0503020204020204" pitchFamily="34" charset="-122"/>
                <a:ea typeface="微软雅黑" panose="020B0503020204020204" pitchFamily="34" charset="-122"/>
                <a:cs typeface="+mn-ea"/>
              </a:rPr>
              <a:t>至</a:t>
            </a:r>
            <a:r>
              <a:rPr lang="en-US" altLang="zh-CN" sz="1100" dirty="0">
                <a:solidFill>
                  <a:srgbClr val="686769"/>
                </a:solidFill>
                <a:latin typeface="微软雅黑" panose="020B0503020204020204" pitchFamily="34" charset="-122"/>
                <a:ea typeface="微软雅黑" panose="020B0503020204020204" pitchFamily="34" charset="-122"/>
                <a:cs typeface="+mn-ea"/>
              </a:rPr>
              <a:t>80%</a:t>
            </a:r>
            <a:r>
              <a:rPr lang="zh-CN" altLang="en-US" sz="1100" dirty="0">
                <a:solidFill>
                  <a:srgbClr val="686769"/>
                </a:solidFill>
                <a:latin typeface="微软雅黑" panose="020B0503020204020204" pitchFamily="34" charset="-122"/>
                <a:ea typeface="微软雅黑" panose="020B0503020204020204" pitchFamily="34" charset="-122"/>
                <a:cs typeface="+mn-ea"/>
              </a:rPr>
              <a:t>的风电场发电量都远低于可研 </a:t>
            </a:r>
          </a:p>
        </p:txBody>
      </p:sp>
      <p:sp>
        <p:nvSpPr>
          <p:cNvPr id="29" name="副标题 6"/>
          <p:cNvSpPr/>
          <p:nvPr/>
        </p:nvSpPr>
        <p:spPr>
          <a:xfrm>
            <a:off x="6206774" y="1819335"/>
            <a:ext cx="5334000"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我国风力发电制约因素与解决方案</a:t>
            </a:r>
          </a:p>
        </p:txBody>
      </p:sp>
      <p:sp>
        <p:nvSpPr>
          <p:cNvPr id="30" name="矩形 29"/>
          <p:cNvSpPr/>
          <p:nvPr/>
        </p:nvSpPr>
        <p:spPr>
          <a:xfrm>
            <a:off x="6206775" y="2702744"/>
            <a:ext cx="5334000" cy="2985582"/>
          </a:xfrm>
          <a:prstGeom prst="rect">
            <a:avLst/>
          </a:prstGeom>
          <a:solidFill>
            <a:sysClr val="window" lastClr="FFFFFF"/>
          </a:solidFill>
          <a:ln w="6350" cap="flat" cmpd="sng" algn="ctr">
            <a:solidFill>
              <a:srgbClr val="079B51"/>
            </a:solidFill>
            <a:prstDash val="solid"/>
            <a:miter lim="800000"/>
          </a:ln>
          <a:effectLst>
            <a:outerShdw blurRad="139700" dist="114300" dir="2700000" algn="tl" rotWithShape="0">
              <a:prstClr val="black">
                <a:alpha val="20000"/>
              </a:prstClr>
            </a:outerShdw>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7" name="文本框 26"/>
          <p:cNvSpPr txBox="1"/>
          <p:nvPr/>
        </p:nvSpPr>
        <p:spPr>
          <a:xfrm>
            <a:off x="6455086" y="2898738"/>
            <a:ext cx="4837379" cy="2593595"/>
          </a:xfrm>
          <a:prstGeom prst="rect">
            <a:avLst/>
          </a:prstGeom>
          <a:noFill/>
        </p:spPr>
        <p:txBody>
          <a:bodyPr wrap="square" rtlCol="0">
            <a:spAutoFit/>
          </a:bodyPr>
          <a:lstStyle>
            <a:defPPr>
              <a:defRPr lang="zh-CN"/>
            </a:defPPr>
            <a:lvl1pPr algn="just">
              <a:lnSpc>
                <a:spcPct val="130000"/>
              </a:lnSpc>
              <a:defRPr sz="1400">
                <a:solidFill>
                  <a:srgbClr val="686769"/>
                </a:solidFill>
                <a:latin typeface="+mn-ea"/>
                <a:cs typeface="+mn-ea"/>
              </a:defRPr>
            </a:lvl1pPr>
          </a:lstStyle>
          <a:p>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 </a:t>
            </a: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rPr>
              <a:t>1</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）问题：政府</a:t>
            </a:r>
          </a:p>
          <a:p>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方案： 经济激励政策，体制保障。鼓励国产。投资与融资体制。多元风电采购。宣传教育。国外合作与引进。</a:t>
            </a:r>
            <a:endParaRPr lang="en-US" altLang="zh-CN" dirty="0">
              <a:latin typeface="微软雅黑" panose="020B0503020204020204" pitchFamily="34" charset="-122"/>
              <a:ea typeface="微软雅黑" panose="020B0503020204020204" pitchFamily="34" charset="-122"/>
            </a:endParaRPr>
          </a:p>
          <a:p>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rPr>
              <a:t>   2</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）问题：核心技术问题（“消化吸收</a:t>
            </a:r>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rPr>
              <a:t>”</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a:t>
            </a:r>
          </a:p>
          <a:p>
            <a:r>
              <a:rPr lang="zh-CN" altLang="en-US" dirty="0">
                <a:latin typeface="微软雅黑" panose="020B0503020204020204" pitchFamily="34" charset="-122"/>
                <a:ea typeface="微软雅黑" panose="020B0503020204020204" pitchFamily="34" charset="-122"/>
              </a:rPr>
              <a:t>     方案：自主研发，总体设计，集成技术，核心部件，降低成本，建立公测平台和认证标准。</a:t>
            </a:r>
            <a:endParaRPr lang="en-US" altLang="zh-CN" dirty="0">
              <a:latin typeface="微软雅黑" panose="020B0503020204020204" pitchFamily="34" charset="-122"/>
              <a:ea typeface="微软雅黑" panose="020B0503020204020204" pitchFamily="34" charset="-122"/>
            </a:endParaRPr>
          </a:p>
          <a:p>
            <a:r>
              <a:rPr lang="en-US" altLang="zh-CN" b="1" dirty="0">
                <a:solidFill>
                  <a:schemeClr val="tx1">
                    <a:lumMod val="95000"/>
                    <a:lumOff val="5000"/>
                  </a:schemeClr>
                </a:solidFill>
                <a:latin typeface="微软雅黑" panose="020B0503020204020204" pitchFamily="34" charset="-122"/>
                <a:ea typeface="微软雅黑" panose="020B0503020204020204" pitchFamily="34" charset="-122"/>
              </a:rPr>
              <a:t>   3</a:t>
            </a: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rPr>
              <a:t>）问题：产能过剩，并网困难</a:t>
            </a:r>
          </a:p>
          <a:p>
            <a:r>
              <a:rPr lang="en-US" altLang="zh-CN" dirty="0">
                <a:latin typeface="微软雅黑" panose="020B0503020204020204" pitchFamily="34" charset="-122"/>
                <a:ea typeface="微软雅黑" panose="020B0503020204020204" pitchFamily="34" charset="-122"/>
              </a:rPr>
              <a:t>      </a:t>
            </a:r>
            <a:r>
              <a:rPr lang="zh-CN" altLang="en-US" dirty="0">
                <a:latin typeface="微软雅黑" panose="020B0503020204020204" pitchFamily="34" charset="-122"/>
                <a:ea typeface="微软雅黑" panose="020B0503020204020204" pitchFamily="34" charset="-122"/>
              </a:rPr>
              <a:t>方案：加快电网，电源统一规划建设，加强电网调度能力，调峰能力，储能能力</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par>
                          <p:cTn id="8" fill="hold" nodeType="afterGroup">
                            <p:stCondLst>
                              <p:cond delay="500"/>
                            </p:stCondLst>
                            <p:childTnLst>
                              <p:par>
                                <p:cTn id="9" presetID="2" presetClass="entr" presetSubtype="8" dur="15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1500" fill="hold"/>
                                        <p:tgtEl>
                                          <p:spTgt spid="18"/>
                                        </p:tgtEl>
                                        <p:attrNameLst>
                                          <p:attrName>ppt_x</p:attrName>
                                        </p:attrNameLst>
                                      </p:cBhvr>
                                      <p:tavLst>
                                        <p:tav tm="0">
                                          <p:val>
                                            <p:strVal val="0-#ppt_w/2"/>
                                          </p:val>
                                        </p:tav>
                                        <p:tav tm="100000">
                                          <p:val>
                                            <p:strVal val="#ppt_x"/>
                                          </p:val>
                                        </p:tav>
                                      </p:tavLst>
                                    </p:anim>
                                    <p:anim calcmode="lin" valueType="num">
                                      <p:cBhvr additive="base">
                                        <p:cTn id="12" dur="1500" fill="hold"/>
                                        <p:tgtEl>
                                          <p:spTgt spid="18"/>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2000"/>
                            </p:stCondLst>
                            <p:childTnLst>
                              <p:par>
                                <p:cTn id="14" presetID="2" presetClass="entr" presetSubtype="2" dur="500" fill="hold" nodeType="after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1+#ppt_w/2"/>
                                          </p:val>
                                        </p:tav>
                                        <p:tav tm="100000">
                                          <p:val>
                                            <p:strVal val="#ppt_x"/>
                                          </p:val>
                                        </p:tav>
                                      </p:tavLst>
                                    </p:anim>
                                    <p:anim calcmode="lin" valueType="num">
                                      <p:cBhvr additive="base">
                                        <p:cTn id="17" dur="500" fill="hold"/>
                                        <p:tgtEl>
                                          <p:spTgt spid="23"/>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2500"/>
                            </p:stCondLst>
                            <p:childTnLst>
                              <p:par>
                                <p:cTn id="19" presetID="2" presetClass="entr" presetSubtype="8" dur="1500"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1500" fill="hold"/>
                                        <p:tgtEl>
                                          <p:spTgt spid="30"/>
                                        </p:tgtEl>
                                        <p:attrNameLst>
                                          <p:attrName>ppt_x</p:attrName>
                                        </p:attrNameLst>
                                      </p:cBhvr>
                                      <p:tavLst>
                                        <p:tav tm="0">
                                          <p:val>
                                            <p:strVal val="0-#ppt_w/2"/>
                                          </p:val>
                                        </p:tav>
                                        <p:tav tm="100000">
                                          <p:val>
                                            <p:strVal val="#ppt_x"/>
                                          </p:val>
                                        </p:tav>
                                      </p:tavLst>
                                    </p:anim>
                                    <p:anim calcmode="lin" valueType="num">
                                      <p:cBhvr additive="base">
                                        <p:cTn id="22" dur="1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3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6"/>
          <p:cNvSpPr/>
          <p:nvPr/>
        </p:nvSpPr>
        <p:spPr>
          <a:xfrm>
            <a:off x="0" y="-20558"/>
            <a:ext cx="12218008" cy="3786652"/>
          </a:xfrm>
          <a:custGeom>
            <a:avLst/>
            <a:gdLst>
              <a:gd name="connsiteX0" fmla="*/ 0 w 12192000"/>
              <a:gd name="connsiteY0" fmla="*/ 0 h 3436523"/>
              <a:gd name="connsiteX1" fmla="*/ 12192000 w 12192000"/>
              <a:gd name="connsiteY1" fmla="*/ 0 h 3436523"/>
              <a:gd name="connsiteX2" fmla="*/ 12192000 w 12192000"/>
              <a:gd name="connsiteY2" fmla="*/ 3436523 h 3436523"/>
              <a:gd name="connsiteX3" fmla="*/ 0 w 12192000"/>
              <a:gd name="connsiteY3" fmla="*/ 3436523 h 3436523"/>
              <a:gd name="connsiteX4" fmla="*/ 0 w 12192000"/>
              <a:gd name="connsiteY4" fmla="*/ 0 h 3436523"/>
              <a:gd name="connsiteX0-1" fmla="*/ 0 w 12192000"/>
              <a:gd name="connsiteY0-2" fmla="*/ 0 h 3436523"/>
              <a:gd name="connsiteX1-3" fmla="*/ 12192000 w 12192000"/>
              <a:gd name="connsiteY1-4" fmla="*/ 0 h 3436523"/>
              <a:gd name="connsiteX2-5" fmla="*/ 12192000 w 12192000"/>
              <a:gd name="connsiteY2-6" fmla="*/ 3436523 h 3436523"/>
              <a:gd name="connsiteX3-7" fmla="*/ 5052447 w 12192000"/>
              <a:gd name="connsiteY3-8" fmla="*/ 3414688 h 3436523"/>
              <a:gd name="connsiteX4-9" fmla="*/ 0 w 12192000"/>
              <a:gd name="connsiteY4-10" fmla="*/ 3436523 h 3436523"/>
              <a:gd name="connsiteX5" fmla="*/ 0 w 12192000"/>
              <a:gd name="connsiteY5" fmla="*/ 0 h 3436523"/>
              <a:gd name="connsiteX0-11" fmla="*/ 0 w 12192000"/>
              <a:gd name="connsiteY0-12" fmla="*/ 0 h 3436523"/>
              <a:gd name="connsiteX1-13" fmla="*/ 12192000 w 12192000"/>
              <a:gd name="connsiteY1-14" fmla="*/ 0 h 3436523"/>
              <a:gd name="connsiteX2-15" fmla="*/ 12192000 w 12192000"/>
              <a:gd name="connsiteY2-16" fmla="*/ 3436523 h 3436523"/>
              <a:gd name="connsiteX3-17" fmla="*/ 3192651 w 12192000"/>
              <a:gd name="connsiteY3-18" fmla="*/ 3151217 h 3436523"/>
              <a:gd name="connsiteX4-19" fmla="*/ 5052447 w 12192000"/>
              <a:gd name="connsiteY4-20" fmla="*/ 3414688 h 3436523"/>
              <a:gd name="connsiteX5-21" fmla="*/ 0 w 12192000"/>
              <a:gd name="connsiteY5-22" fmla="*/ 3436523 h 3436523"/>
              <a:gd name="connsiteX6" fmla="*/ 0 w 12192000"/>
              <a:gd name="connsiteY6" fmla="*/ 0 h 3436523"/>
              <a:gd name="connsiteX0-23" fmla="*/ 0 w 12192000"/>
              <a:gd name="connsiteY0-24" fmla="*/ 0 h 3786656"/>
              <a:gd name="connsiteX1-25" fmla="*/ 12192000 w 12192000"/>
              <a:gd name="connsiteY1-26" fmla="*/ 0 h 3786656"/>
              <a:gd name="connsiteX2-27" fmla="*/ 12192000 w 12192000"/>
              <a:gd name="connsiteY2-28" fmla="*/ 3436523 h 3786656"/>
              <a:gd name="connsiteX3-29" fmla="*/ 6664271 w 12192000"/>
              <a:gd name="connsiteY3-30" fmla="*/ 3786647 h 3786656"/>
              <a:gd name="connsiteX4-31" fmla="*/ 5052447 w 12192000"/>
              <a:gd name="connsiteY4-32" fmla="*/ 3414688 h 3786656"/>
              <a:gd name="connsiteX5-33" fmla="*/ 0 w 12192000"/>
              <a:gd name="connsiteY5-34" fmla="*/ 3436523 h 3786656"/>
              <a:gd name="connsiteX6-35" fmla="*/ 0 w 12192000"/>
              <a:gd name="connsiteY6-36" fmla="*/ 0 h 3786656"/>
              <a:gd name="connsiteX0-37" fmla="*/ 0 w 12192000"/>
              <a:gd name="connsiteY0-38" fmla="*/ 0 h 3786656"/>
              <a:gd name="connsiteX1-39" fmla="*/ 12192000 w 12192000"/>
              <a:gd name="connsiteY1-40" fmla="*/ 0 h 3786656"/>
              <a:gd name="connsiteX2-41" fmla="*/ 12192000 w 12192000"/>
              <a:gd name="connsiteY2-42" fmla="*/ 3436523 h 3786656"/>
              <a:gd name="connsiteX3-43" fmla="*/ 6664271 w 12192000"/>
              <a:gd name="connsiteY3-44" fmla="*/ 3786647 h 3786656"/>
              <a:gd name="connsiteX4-45" fmla="*/ 3766088 w 12192000"/>
              <a:gd name="connsiteY4-46" fmla="*/ 3197712 h 3786656"/>
              <a:gd name="connsiteX5-47" fmla="*/ 0 w 12192000"/>
              <a:gd name="connsiteY5-48" fmla="*/ 3436523 h 3786656"/>
              <a:gd name="connsiteX6-49" fmla="*/ 0 w 12192000"/>
              <a:gd name="connsiteY6-50" fmla="*/ 0 h 3786656"/>
              <a:gd name="connsiteX0-51" fmla="*/ 0 w 12192000"/>
              <a:gd name="connsiteY0-52" fmla="*/ 0 h 3786656"/>
              <a:gd name="connsiteX1-53" fmla="*/ 12192000 w 12192000"/>
              <a:gd name="connsiteY1-54" fmla="*/ 0 h 3786656"/>
              <a:gd name="connsiteX2-55" fmla="*/ 12192000 w 12192000"/>
              <a:gd name="connsiteY2-56" fmla="*/ 3436523 h 3786656"/>
              <a:gd name="connsiteX3-57" fmla="*/ 6664271 w 12192000"/>
              <a:gd name="connsiteY3-58" fmla="*/ 3786647 h 3786656"/>
              <a:gd name="connsiteX4-59" fmla="*/ 3766088 w 12192000"/>
              <a:gd name="connsiteY4-60" fmla="*/ 3197712 h 3786656"/>
              <a:gd name="connsiteX5-61" fmla="*/ 0 w 12192000"/>
              <a:gd name="connsiteY5-62" fmla="*/ 3436523 h 3786656"/>
              <a:gd name="connsiteX6-63" fmla="*/ 0 w 12192000"/>
              <a:gd name="connsiteY6-64" fmla="*/ 0 h 3786656"/>
              <a:gd name="connsiteX0-65" fmla="*/ 0 w 12192000"/>
              <a:gd name="connsiteY0-66" fmla="*/ 0 h 3786656"/>
              <a:gd name="connsiteX1-67" fmla="*/ 12192000 w 12192000"/>
              <a:gd name="connsiteY1-68" fmla="*/ 0 h 3786656"/>
              <a:gd name="connsiteX2-69" fmla="*/ 12192000 w 12192000"/>
              <a:gd name="connsiteY2-70" fmla="*/ 3436523 h 3786656"/>
              <a:gd name="connsiteX3-71" fmla="*/ 6664271 w 12192000"/>
              <a:gd name="connsiteY3-72" fmla="*/ 3786647 h 3786656"/>
              <a:gd name="connsiteX4-73" fmla="*/ 3766088 w 12192000"/>
              <a:gd name="connsiteY4-74" fmla="*/ 3197712 h 3786656"/>
              <a:gd name="connsiteX5-75" fmla="*/ 0 w 12192000"/>
              <a:gd name="connsiteY5-76" fmla="*/ 3436523 h 3786656"/>
              <a:gd name="connsiteX6-77" fmla="*/ 0 w 12192000"/>
              <a:gd name="connsiteY6-78" fmla="*/ 0 h 3786656"/>
              <a:gd name="connsiteX0-79" fmla="*/ 0 w 12207498"/>
              <a:gd name="connsiteY0-80" fmla="*/ 0 h 3786651"/>
              <a:gd name="connsiteX1-81" fmla="*/ 12192000 w 12207498"/>
              <a:gd name="connsiteY1-82" fmla="*/ 0 h 3786651"/>
              <a:gd name="connsiteX2-83" fmla="*/ 12207498 w 12207498"/>
              <a:gd name="connsiteY2-84" fmla="*/ 3095561 h 3786651"/>
              <a:gd name="connsiteX3-85" fmla="*/ 6664271 w 12207498"/>
              <a:gd name="connsiteY3-86" fmla="*/ 3786647 h 3786651"/>
              <a:gd name="connsiteX4-87" fmla="*/ 3766088 w 12207498"/>
              <a:gd name="connsiteY4-88" fmla="*/ 3197712 h 3786651"/>
              <a:gd name="connsiteX5-89" fmla="*/ 0 w 12207498"/>
              <a:gd name="connsiteY5-90" fmla="*/ 3436523 h 3786651"/>
              <a:gd name="connsiteX6-91" fmla="*/ 0 w 12207498"/>
              <a:gd name="connsiteY6-92" fmla="*/ 0 h 3786651"/>
              <a:gd name="connsiteX0-93" fmla="*/ 0 w 12218008"/>
              <a:gd name="connsiteY0-94" fmla="*/ 0 h 3786652"/>
              <a:gd name="connsiteX1-95" fmla="*/ 12192000 w 12218008"/>
              <a:gd name="connsiteY1-96" fmla="*/ 0 h 3786652"/>
              <a:gd name="connsiteX2-97" fmla="*/ 12218008 w 12218008"/>
              <a:gd name="connsiteY2-98" fmla="*/ 3169134 h 3786652"/>
              <a:gd name="connsiteX3-99" fmla="*/ 6664271 w 12218008"/>
              <a:gd name="connsiteY3-100" fmla="*/ 3786647 h 3786652"/>
              <a:gd name="connsiteX4-101" fmla="*/ 3766088 w 12218008"/>
              <a:gd name="connsiteY4-102" fmla="*/ 3197712 h 3786652"/>
              <a:gd name="connsiteX5-103" fmla="*/ 0 w 12218008"/>
              <a:gd name="connsiteY5-104" fmla="*/ 3436523 h 3786652"/>
              <a:gd name="connsiteX6-105" fmla="*/ 0 w 12218008"/>
              <a:gd name="connsiteY6-106" fmla="*/ 0 h 378665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 ang="0">
                <a:pos x="connsiteX6-35" y="connsiteY6-36"/>
              </a:cxn>
            </a:cxnLst>
            <a:rect l="l" t="t" r="r" b="b"/>
            <a:pathLst>
              <a:path w="12218008" h="3786652">
                <a:moveTo>
                  <a:pt x="0" y="0"/>
                </a:moveTo>
                <a:lnTo>
                  <a:pt x="12192000" y="0"/>
                </a:lnTo>
                <a:lnTo>
                  <a:pt x="12218008" y="3169134"/>
                </a:lnTo>
                <a:cubicBezTo>
                  <a:pt x="9869154" y="3167022"/>
                  <a:pt x="9013125" y="3788759"/>
                  <a:pt x="6664271" y="3786647"/>
                </a:cubicBezTo>
                <a:lnTo>
                  <a:pt x="3766088" y="3197712"/>
                </a:lnTo>
                <a:cubicBezTo>
                  <a:pt x="2510725" y="3277316"/>
                  <a:pt x="1177872" y="3093448"/>
                  <a:pt x="0" y="3436523"/>
                </a:cubicBezTo>
                <a:lnTo>
                  <a:pt x="0" y="0"/>
                </a:lnTo>
                <a:close/>
              </a:path>
            </a:pathLst>
          </a:custGeom>
          <a:blipFill dpi="0" rotWithShape="1">
            <a:blip r:embed="rId3"/>
            <a:tile tx="0" ty="0" sx="100000" sy="100000" flip="none" algn="b"/>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17" name="组合 16"/>
          <p:cNvGrpSpPr/>
          <p:nvPr/>
        </p:nvGrpSpPr>
        <p:grpSpPr>
          <a:xfrm>
            <a:off x="-11151" y="2526223"/>
            <a:ext cx="12229159" cy="1544453"/>
            <a:chOff x="-11151" y="2535878"/>
            <a:chExt cx="12203151" cy="1333321"/>
          </a:xfrm>
          <a:effectLst>
            <a:outerShdw blurRad="190500" dist="63500" dir="2700000" algn="tl" rotWithShape="0">
              <a:prstClr val="black">
                <a:alpha val="25000"/>
              </a:prstClr>
            </a:outerShdw>
          </a:effectLst>
        </p:grpSpPr>
        <p:sp>
          <p:nvSpPr>
            <p:cNvPr id="18" name="矩形 2"/>
            <p:cNvSpPr/>
            <p:nvPr/>
          </p:nvSpPr>
          <p:spPr>
            <a:xfrm>
              <a:off x="-11151" y="2798232"/>
              <a:ext cx="6402285" cy="718734"/>
            </a:xfrm>
            <a:custGeom>
              <a:avLst/>
              <a:gdLst>
                <a:gd name="connsiteX0" fmla="*/ 0 w 6391134"/>
                <a:gd name="connsiteY0" fmla="*/ 0 h 931991"/>
                <a:gd name="connsiteX1" fmla="*/ 6391134 w 6391134"/>
                <a:gd name="connsiteY1" fmla="*/ 0 h 931991"/>
                <a:gd name="connsiteX2" fmla="*/ 6391134 w 6391134"/>
                <a:gd name="connsiteY2" fmla="*/ 931991 h 931991"/>
                <a:gd name="connsiteX3" fmla="*/ 0 w 6391134"/>
                <a:gd name="connsiteY3" fmla="*/ 931991 h 931991"/>
                <a:gd name="connsiteX4" fmla="*/ 0 w 6391134"/>
                <a:gd name="connsiteY4" fmla="*/ 0 h 931991"/>
                <a:gd name="connsiteX0-1" fmla="*/ 0 w 6391134"/>
                <a:gd name="connsiteY0-2" fmla="*/ 0 h 931991"/>
                <a:gd name="connsiteX1-3" fmla="*/ 6391134 w 6391134"/>
                <a:gd name="connsiteY1-4" fmla="*/ 524107 h 931991"/>
                <a:gd name="connsiteX2-5" fmla="*/ 6391134 w 6391134"/>
                <a:gd name="connsiteY2-6" fmla="*/ 931991 h 931991"/>
                <a:gd name="connsiteX3-7" fmla="*/ 0 w 6391134"/>
                <a:gd name="connsiteY3-8" fmla="*/ 931991 h 931991"/>
                <a:gd name="connsiteX4-9" fmla="*/ 0 w 6391134"/>
                <a:gd name="connsiteY4-10" fmla="*/ 0 h 931991"/>
                <a:gd name="connsiteX0-11" fmla="*/ 11151 w 6402285"/>
                <a:gd name="connsiteY0-12" fmla="*/ 0 h 931991"/>
                <a:gd name="connsiteX1-13" fmla="*/ 6402285 w 6402285"/>
                <a:gd name="connsiteY1-14" fmla="*/ 524107 h 931991"/>
                <a:gd name="connsiteX2-15" fmla="*/ 6402285 w 6402285"/>
                <a:gd name="connsiteY2-16" fmla="*/ 931991 h 931991"/>
                <a:gd name="connsiteX3-17" fmla="*/ 0 w 6402285"/>
                <a:gd name="connsiteY3-18" fmla="*/ 363279 h 931991"/>
                <a:gd name="connsiteX4-19" fmla="*/ 11151 w 6402285"/>
                <a:gd name="connsiteY4-20" fmla="*/ 0 h 931991"/>
                <a:gd name="connsiteX0-21" fmla="*/ 11151 w 6402285"/>
                <a:gd name="connsiteY0-22" fmla="*/ 0 h 931991"/>
                <a:gd name="connsiteX1-23" fmla="*/ 6402285 w 6402285"/>
                <a:gd name="connsiteY1-24" fmla="*/ 524107 h 931991"/>
                <a:gd name="connsiteX2-25" fmla="*/ 6402285 w 6402285"/>
                <a:gd name="connsiteY2-26" fmla="*/ 931991 h 931991"/>
                <a:gd name="connsiteX3-27" fmla="*/ 0 w 6402285"/>
                <a:gd name="connsiteY3-28" fmla="*/ 363279 h 931991"/>
                <a:gd name="connsiteX4-29" fmla="*/ 11151 w 6402285"/>
                <a:gd name="connsiteY4-30" fmla="*/ 0 h 931991"/>
                <a:gd name="connsiteX0-31" fmla="*/ 11151 w 6402285"/>
                <a:gd name="connsiteY0-32" fmla="*/ 191938 h 1123929"/>
                <a:gd name="connsiteX1-33" fmla="*/ 6402285 w 6402285"/>
                <a:gd name="connsiteY1-34" fmla="*/ 716045 h 1123929"/>
                <a:gd name="connsiteX2-35" fmla="*/ 6402285 w 6402285"/>
                <a:gd name="connsiteY2-36" fmla="*/ 1123929 h 1123929"/>
                <a:gd name="connsiteX3-37" fmla="*/ 0 w 6402285"/>
                <a:gd name="connsiteY3-38" fmla="*/ 555217 h 1123929"/>
                <a:gd name="connsiteX4-39" fmla="*/ 11151 w 6402285"/>
                <a:gd name="connsiteY4-40" fmla="*/ 191938 h 1123929"/>
                <a:gd name="connsiteX0-41" fmla="*/ 11151 w 6402285"/>
                <a:gd name="connsiteY0-42" fmla="*/ 191938 h 733636"/>
                <a:gd name="connsiteX1-43" fmla="*/ 6402285 w 6402285"/>
                <a:gd name="connsiteY1-44" fmla="*/ 716045 h 733636"/>
                <a:gd name="connsiteX2-45" fmla="*/ 5153348 w 6402285"/>
                <a:gd name="connsiteY2-46" fmla="*/ 733636 h 733636"/>
                <a:gd name="connsiteX3-47" fmla="*/ 0 w 6402285"/>
                <a:gd name="connsiteY3-48" fmla="*/ 555217 h 733636"/>
                <a:gd name="connsiteX4-49" fmla="*/ 11151 w 6402285"/>
                <a:gd name="connsiteY4-50" fmla="*/ 191938 h 733636"/>
                <a:gd name="connsiteX0-51" fmla="*/ 11151 w 6402285"/>
                <a:gd name="connsiteY0-52" fmla="*/ 191938 h 762784"/>
                <a:gd name="connsiteX1-53" fmla="*/ 6402285 w 6402285"/>
                <a:gd name="connsiteY1-54" fmla="*/ 716045 h 762784"/>
                <a:gd name="connsiteX2-55" fmla="*/ 5153348 w 6402285"/>
                <a:gd name="connsiteY2-56" fmla="*/ 733636 h 762784"/>
                <a:gd name="connsiteX3-57" fmla="*/ 0 w 6402285"/>
                <a:gd name="connsiteY3-58" fmla="*/ 555217 h 762784"/>
                <a:gd name="connsiteX4-59" fmla="*/ 11151 w 6402285"/>
                <a:gd name="connsiteY4-60" fmla="*/ 191938 h 762784"/>
                <a:gd name="connsiteX0-61" fmla="*/ 11151 w 6402285"/>
                <a:gd name="connsiteY0-62" fmla="*/ 191938 h 762784"/>
                <a:gd name="connsiteX1-63" fmla="*/ 6402285 w 6402285"/>
                <a:gd name="connsiteY1-64" fmla="*/ 716045 h 762784"/>
                <a:gd name="connsiteX2-65" fmla="*/ 5153348 w 6402285"/>
                <a:gd name="connsiteY2-66" fmla="*/ 733636 h 762784"/>
                <a:gd name="connsiteX3-67" fmla="*/ 0 w 6402285"/>
                <a:gd name="connsiteY3-68" fmla="*/ 555217 h 762784"/>
                <a:gd name="connsiteX4-69" fmla="*/ 11151 w 6402285"/>
                <a:gd name="connsiteY4-70" fmla="*/ 191938 h 762784"/>
                <a:gd name="connsiteX0-71" fmla="*/ 11151 w 6402285"/>
                <a:gd name="connsiteY0-72" fmla="*/ 191938 h 762784"/>
                <a:gd name="connsiteX1-73" fmla="*/ 6402285 w 6402285"/>
                <a:gd name="connsiteY1-74" fmla="*/ 716045 h 762784"/>
                <a:gd name="connsiteX2-75" fmla="*/ 5153348 w 6402285"/>
                <a:gd name="connsiteY2-76" fmla="*/ 733636 h 762784"/>
                <a:gd name="connsiteX3-77" fmla="*/ 0 w 6402285"/>
                <a:gd name="connsiteY3-78" fmla="*/ 555217 h 762784"/>
                <a:gd name="connsiteX4-79" fmla="*/ 11151 w 6402285"/>
                <a:gd name="connsiteY4-80" fmla="*/ 191938 h 762784"/>
                <a:gd name="connsiteX0-81" fmla="*/ 11151 w 6402285"/>
                <a:gd name="connsiteY0-82" fmla="*/ 191938 h 716808"/>
                <a:gd name="connsiteX1-83" fmla="*/ 6402285 w 6402285"/>
                <a:gd name="connsiteY1-84" fmla="*/ 716045 h 716808"/>
                <a:gd name="connsiteX2-85" fmla="*/ 4640392 w 6402285"/>
                <a:gd name="connsiteY2-86" fmla="*/ 622124 h 716808"/>
                <a:gd name="connsiteX3-87" fmla="*/ 0 w 6402285"/>
                <a:gd name="connsiteY3-88" fmla="*/ 555217 h 716808"/>
                <a:gd name="connsiteX4-89" fmla="*/ 11151 w 6402285"/>
                <a:gd name="connsiteY4-90" fmla="*/ 191938 h 716808"/>
                <a:gd name="connsiteX0-91" fmla="*/ 11151 w 6402285"/>
                <a:gd name="connsiteY0-92" fmla="*/ 191938 h 720424"/>
                <a:gd name="connsiteX1-93" fmla="*/ 6402285 w 6402285"/>
                <a:gd name="connsiteY1-94" fmla="*/ 716045 h 720424"/>
                <a:gd name="connsiteX2-95" fmla="*/ 4640392 w 6402285"/>
                <a:gd name="connsiteY2-96" fmla="*/ 622124 h 720424"/>
                <a:gd name="connsiteX3-97" fmla="*/ 0 w 6402285"/>
                <a:gd name="connsiteY3-98" fmla="*/ 555217 h 720424"/>
                <a:gd name="connsiteX4-99" fmla="*/ 11151 w 6402285"/>
                <a:gd name="connsiteY4-100" fmla="*/ 191938 h 720424"/>
                <a:gd name="connsiteX0-101" fmla="*/ 11151 w 6402285"/>
                <a:gd name="connsiteY0-102" fmla="*/ 191938 h 720424"/>
                <a:gd name="connsiteX1-103" fmla="*/ 6402285 w 6402285"/>
                <a:gd name="connsiteY1-104" fmla="*/ 716045 h 720424"/>
                <a:gd name="connsiteX2-105" fmla="*/ 4640392 w 6402285"/>
                <a:gd name="connsiteY2-106" fmla="*/ 622124 h 720424"/>
                <a:gd name="connsiteX3-107" fmla="*/ 0 w 6402285"/>
                <a:gd name="connsiteY3-108" fmla="*/ 555217 h 720424"/>
                <a:gd name="connsiteX4-109" fmla="*/ 11151 w 6402285"/>
                <a:gd name="connsiteY4-110" fmla="*/ 191938 h 720424"/>
                <a:gd name="connsiteX0-111" fmla="*/ 11151 w 6402285"/>
                <a:gd name="connsiteY0-112" fmla="*/ 191938 h 720424"/>
                <a:gd name="connsiteX1-113" fmla="*/ 6402285 w 6402285"/>
                <a:gd name="connsiteY1-114" fmla="*/ 716045 h 720424"/>
                <a:gd name="connsiteX2-115" fmla="*/ 4640392 w 6402285"/>
                <a:gd name="connsiteY2-116" fmla="*/ 622124 h 720424"/>
                <a:gd name="connsiteX3-117" fmla="*/ 0 w 6402285"/>
                <a:gd name="connsiteY3-118" fmla="*/ 555217 h 720424"/>
                <a:gd name="connsiteX4-119" fmla="*/ 11151 w 6402285"/>
                <a:gd name="connsiteY4-120" fmla="*/ 191938 h 720424"/>
                <a:gd name="connsiteX0-121" fmla="*/ 11151 w 6402285"/>
                <a:gd name="connsiteY0-122" fmla="*/ 191938 h 720424"/>
                <a:gd name="connsiteX1-123" fmla="*/ 6402285 w 6402285"/>
                <a:gd name="connsiteY1-124" fmla="*/ 716045 h 720424"/>
                <a:gd name="connsiteX2-125" fmla="*/ 4640392 w 6402285"/>
                <a:gd name="connsiteY2-126" fmla="*/ 622124 h 720424"/>
                <a:gd name="connsiteX3-127" fmla="*/ 0 w 6402285"/>
                <a:gd name="connsiteY3-128" fmla="*/ 555217 h 720424"/>
                <a:gd name="connsiteX4-129" fmla="*/ 11151 w 6402285"/>
                <a:gd name="connsiteY4-130" fmla="*/ 191938 h 720424"/>
                <a:gd name="connsiteX0-131" fmla="*/ 11151 w 6402285"/>
                <a:gd name="connsiteY0-132" fmla="*/ 191938 h 718734"/>
                <a:gd name="connsiteX1-133" fmla="*/ 6402285 w 6402285"/>
                <a:gd name="connsiteY1-134" fmla="*/ 716045 h 718734"/>
                <a:gd name="connsiteX2-135" fmla="*/ 4640392 w 6402285"/>
                <a:gd name="connsiteY2-136" fmla="*/ 622124 h 718734"/>
                <a:gd name="connsiteX3-137" fmla="*/ 0 w 6402285"/>
                <a:gd name="connsiteY3-138" fmla="*/ 555217 h 718734"/>
                <a:gd name="connsiteX4-139" fmla="*/ 11151 w 6402285"/>
                <a:gd name="connsiteY4-140" fmla="*/ 191938 h 71873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402285" h="718734">
                  <a:moveTo>
                    <a:pt x="11151" y="191938"/>
                  </a:moveTo>
                  <a:cubicBezTo>
                    <a:pt x="981802" y="-101711"/>
                    <a:pt x="3669741" y="-150033"/>
                    <a:pt x="6402285" y="716045"/>
                  </a:cubicBezTo>
                  <a:cubicBezTo>
                    <a:pt x="5985973" y="721909"/>
                    <a:pt x="5513904" y="727773"/>
                    <a:pt x="4640392" y="622124"/>
                  </a:cubicBezTo>
                  <a:cubicBezTo>
                    <a:pt x="1484102" y="116602"/>
                    <a:pt x="156612" y="525480"/>
                    <a:pt x="0" y="555217"/>
                  </a:cubicBezTo>
                  <a:lnTo>
                    <a:pt x="11151" y="191938"/>
                  </a:lnTo>
                  <a:close/>
                </a:path>
              </a:pathLst>
            </a:custGeom>
            <a:solidFill>
              <a:srgbClr val="00923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sp>
          <p:nvSpPr>
            <p:cNvPr id="19" name="矩形 3"/>
            <p:cNvSpPr/>
            <p:nvPr/>
          </p:nvSpPr>
          <p:spPr>
            <a:xfrm>
              <a:off x="4973444" y="2535878"/>
              <a:ext cx="7218556" cy="1333321"/>
            </a:xfrm>
            <a:custGeom>
              <a:avLst/>
              <a:gdLst>
                <a:gd name="connsiteX0" fmla="*/ 0 w 6984380"/>
                <a:gd name="connsiteY0" fmla="*/ 0 h 544932"/>
                <a:gd name="connsiteX1" fmla="*/ 6984380 w 6984380"/>
                <a:gd name="connsiteY1" fmla="*/ 0 h 544932"/>
                <a:gd name="connsiteX2" fmla="*/ 6984380 w 6984380"/>
                <a:gd name="connsiteY2" fmla="*/ 544932 h 544932"/>
                <a:gd name="connsiteX3" fmla="*/ 0 w 6984380"/>
                <a:gd name="connsiteY3" fmla="*/ 544932 h 544932"/>
                <a:gd name="connsiteX4" fmla="*/ 0 w 6984380"/>
                <a:gd name="connsiteY4" fmla="*/ 0 h 544932"/>
                <a:gd name="connsiteX0-1" fmla="*/ 0 w 6984380"/>
                <a:gd name="connsiteY0-2" fmla="*/ 0 h 1280912"/>
                <a:gd name="connsiteX1-3" fmla="*/ 6984380 w 6984380"/>
                <a:gd name="connsiteY1-4" fmla="*/ 0 h 1280912"/>
                <a:gd name="connsiteX2-5" fmla="*/ 6984380 w 6984380"/>
                <a:gd name="connsiteY2-6" fmla="*/ 544932 h 1280912"/>
                <a:gd name="connsiteX3-7" fmla="*/ 3423424 w 6984380"/>
                <a:gd name="connsiteY3-8" fmla="*/ 1280912 h 1280912"/>
                <a:gd name="connsiteX4-9" fmla="*/ 0 w 6984380"/>
                <a:gd name="connsiteY4-10" fmla="*/ 0 h 1280912"/>
                <a:gd name="connsiteX0-11" fmla="*/ 0 w 7218556"/>
                <a:gd name="connsiteY0-12" fmla="*/ 869795 h 1280912"/>
                <a:gd name="connsiteX1-13" fmla="*/ 7218556 w 7218556"/>
                <a:gd name="connsiteY1-14" fmla="*/ 0 h 1280912"/>
                <a:gd name="connsiteX2-15" fmla="*/ 7218556 w 7218556"/>
                <a:gd name="connsiteY2-16" fmla="*/ 544932 h 1280912"/>
                <a:gd name="connsiteX3-17" fmla="*/ 3657600 w 7218556"/>
                <a:gd name="connsiteY3-18" fmla="*/ 1280912 h 1280912"/>
                <a:gd name="connsiteX4-19" fmla="*/ 0 w 7218556"/>
                <a:gd name="connsiteY4-20" fmla="*/ 869795 h 1280912"/>
                <a:gd name="connsiteX0-21" fmla="*/ 0 w 7218556"/>
                <a:gd name="connsiteY0-22" fmla="*/ 869795 h 1280912"/>
                <a:gd name="connsiteX1-23" fmla="*/ 7218556 w 7218556"/>
                <a:gd name="connsiteY1-24" fmla="*/ 0 h 1280912"/>
                <a:gd name="connsiteX2-25" fmla="*/ 7218556 w 7218556"/>
                <a:gd name="connsiteY2-26" fmla="*/ 544932 h 1280912"/>
                <a:gd name="connsiteX3-27" fmla="*/ 3657600 w 7218556"/>
                <a:gd name="connsiteY3-28" fmla="*/ 1280912 h 1280912"/>
                <a:gd name="connsiteX4-29" fmla="*/ 0 w 7218556"/>
                <a:gd name="connsiteY4-30" fmla="*/ 869795 h 1280912"/>
                <a:gd name="connsiteX0-31" fmla="*/ 0 w 7218556"/>
                <a:gd name="connsiteY0-32" fmla="*/ 913485 h 1324602"/>
                <a:gd name="connsiteX1-33" fmla="*/ 7218556 w 7218556"/>
                <a:gd name="connsiteY1-34" fmla="*/ 43690 h 1324602"/>
                <a:gd name="connsiteX2-35" fmla="*/ 7218556 w 7218556"/>
                <a:gd name="connsiteY2-36" fmla="*/ 588622 h 1324602"/>
                <a:gd name="connsiteX3-37" fmla="*/ 3657600 w 7218556"/>
                <a:gd name="connsiteY3-38" fmla="*/ 1324602 h 1324602"/>
                <a:gd name="connsiteX4-39" fmla="*/ 0 w 7218556"/>
                <a:gd name="connsiteY4-40" fmla="*/ 913485 h 1324602"/>
                <a:gd name="connsiteX0-41" fmla="*/ 0 w 7218556"/>
                <a:gd name="connsiteY0-42" fmla="*/ 914730 h 1325847"/>
                <a:gd name="connsiteX1-43" fmla="*/ 7218556 w 7218556"/>
                <a:gd name="connsiteY1-44" fmla="*/ 44935 h 1325847"/>
                <a:gd name="connsiteX2-45" fmla="*/ 7218556 w 7218556"/>
                <a:gd name="connsiteY2-46" fmla="*/ 589867 h 1325847"/>
                <a:gd name="connsiteX3-47" fmla="*/ 3657600 w 7218556"/>
                <a:gd name="connsiteY3-48" fmla="*/ 1325847 h 1325847"/>
                <a:gd name="connsiteX4-49" fmla="*/ 0 w 7218556"/>
                <a:gd name="connsiteY4-50" fmla="*/ 914730 h 1325847"/>
                <a:gd name="connsiteX0-51" fmla="*/ 0 w 7218556"/>
                <a:gd name="connsiteY0-52" fmla="*/ 914730 h 1325847"/>
                <a:gd name="connsiteX1-53" fmla="*/ 7218556 w 7218556"/>
                <a:gd name="connsiteY1-54" fmla="*/ 44935 h 1325847"/>
                <a:gd name="connsiteX2-55" fmla="*/ 7218556 w 7218556"/>
                <a:gd name="connsiteY2-56" fmla="*/ 589867 h 1325847"/>
                <a:gd name="connsiteX3-57" fmla="*/ 3657600 w 7218556"/>
                <a:gd name="connsiteY3-58" fmla="*/ 1325847 h 1325847"/>
                <a:gd name="connsiteX4-59" fmla="*/ 0 w 7218556"/>
                <a:gd name="connsiteY4-60" fmla="*/ 914730 h 1325847"/>
                <a:gd name="connsiteX0-61" fmla="*/ 0 w 7218556"/>
                <a:gd name="connsiteY0-62" fmla="*/ 914730 h 1325847"/>
                <a:gd name="connsiteX1-63" fmla="*/ 7218556 w 7218556"/>
                <a:gd name="connsiteY1-64" fmla="*/ 44935 h 1325847"/>
                <a:gd name="connsiteX2-65" fmla="*/ 7218556 w 7218556"/>
                <a:gd name="connsiteY2-66" fmla="*/ 589867 h 1325847"/>
                <a:gd name="connsiteX3-67" fmla="*/ 3657600 w 7218556"/>
                <a:gd name="connsiteY3-68" fmla="*/ 1325847 h 1325847"/>
                <a:gd name="connsiteX4-69" fmla="*/ 0 w 7218556"/>
                <a:gd name="connsiteY4-70" fmla="*/ 914730 h 1325847"/>
                <a:gd name="connsiteX0-71" fmla="*/ 0 w 7218556"/>
                <a:gd name="connsiteY0-72" fmla="*/ 914730 h 1335241"/>
                <a:gd name="connsiteX1-73" fmla="*/ 7218556 w 7218556"/>
                <a:gd name="connsiteY1-74" fmla="*/ 44935 h 1335241"/>
                <a:gd name="connsiteX2-75" fmla="*/ 7218556 w 7218556"/>
                <a:gd name="connsiteY2-76" fmla="*/ 589867 h 1335241"/>
                <a:gd name="connsiteX3-77" fmla="*/ 3657600 w 7218556"/>
                <a:gd name="connsiteY3-78" fmla="*/ 1325847 h 1335241"/>
                <a:gd name="connsiteX4-79" fmla="*/ 0 w 7218556"/>
                <a:gd name="connsiteY4-80" fmla="*/ 914730 h 1335241"/>
                <a:gd name="connsiteX0-81" fmla="*/ 0 w 7218556"/>
                <a:gd name="connsiteY0-82" fmla="*/ 914730 h 1333321"/>
                <a:gd name="connsiteX1-83" fmla="*/ 7218556 w 7218556"/>
                <a:gd name="connsiteY1-84" fmla="*/ 44935 h 1333321"/>
                <a:gd name="connsiteX2-85" fmla="*/ 7218556 w 7218556"/>
                <a:gd name="connsiteY2-86" fmla="*/ 589867 h 1333321"/>
                <a:gd name="connsiteX3-87" fmla="*/ 3657600 w 7218556"/>
                <a:gd name="connsiteY3-88" fmla="*/ 1325847 h 1333321"/>
                <a:gd name="connsiteX4-89" fmla="*/ 0 w 7218556"/>
                <a:gd name="connsiteY4-90" fmla="*/ 914730 h 1333321"/>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7218555" h="1333321">
                  <a:moveTo>
                    <a:pt x="0" y="914730"/>
                  </a:moveTo>
                  <a:cubicBezTo>
                    <a:pt x="2919142" y="1059696"/>
                    <a:pt x="6451600" y="-256147"/>
                    <a:pt x="7218556" y="44935"/>
                  </a:cubicBezTo>
                  <a:lnTo>
                    <a:pt x="7218556" y="589867"/>
                  </a:lnTo>
                  <a:cubicBezTo>
                    <a:pt x="6625063" y="803352"/>
                    <a:pt x="5311698" y="1407129"/>
                    <a:pt x="3657600" y="1325847"/>
                  </a:cubicBezTo>
                  <a:cubicBezTo>
                    <a:pt x="2003502" y="1244565"/>
                    <a:pt x="1219200" y="1051769"/>
                    <a:pt x="0" y="914730"/>
                  </a:cubicBezTo>
                  <a:close/>
                </a:path>
              </a:pathLst>
            </a:custGeom>
            <a:solidFill>
              <a:srgbClr val="85C226"/>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sp>
        <p:nvSpPr>
          <p:cNvPr id="2" name="PA-文本框 50"/>
          <p:cNvSpPr txBox="1"/>
          <p:nvPr>
            <p:custDataLst>
              <p:tags r:id="rId1"/>
            </p:custDataLst>
          </p:nvPr>
        </p:nvSpPr>
        <p:spPr>
          <a:xfrm>
            <a:off x="3957632" y="5780485"/>
            <a:ext cx="6791528" cy="532390"/>
          </a:xfrm>
          <a:prstGeom prst="rect">
            <a:avLst/>
          </a:prstGeom>
          <a:noFill/>
        </p:spPr>
        <p:txBody>
          <a:bodyPr wrap="square" rtlCol="0">
            <a:spAutoFit/>
          </a:bodyPr>
          <a:lstStyle/>
          <a:p>
            <a:pPr>
              <a:lnSpc>
                <a:spcPct val="150000"/>
              </a:lnSpc>
            </a:pP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Brief introduction to the business plan for atmospheric minimalism ppt </a:t>
            </a:r>
            <a:r>
              <a:rPr lang="en-US" altLang="zh-CN" sz="1000" dirty="0" err="1">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templateBrief</a:t>
            </a:r>
            <a:r>
              <a:rPr lang="en-US" altLang="zh-CN"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rPr>
              <a:t> introduction to the business plan for atmospheric minimalism ppt template</a:t>
            </a:r>
            <a:endParaRPr lang="zh-CN" altLang="en-US" sz="1000" dirty="0">
              <a:solidFill>
                <a:prstClr val="white">
                  <a:lumMod val="50000"/>
                </a:prst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3" name="文本框 2"/>
          <p:cNvSpPr txBox="1"/>
          <p:nvPr/>
        </p:nvSpPr>
        <p:spPr>
          <a:xfrm>
            <a:off x="3902236" y="4822433"/>
            <a:ext cx="6041863" cy="1015663"/>
          </a:xfrm>
          <a:prstGeom prst="rect">
            <a:avLst/>
          </a:prstGeom>
          <a:noFill/>
        </p:spPr>
        <p:txBody>
          <a:bodyPr wrap="square" rtlCol="0">
            <a:spAutoFit/>
          </a:bodyPr>
          <a:lstStyle>
            <a:defPPr>
              <a:defRPr lang="zh-CN"/>
            </a:defPPr>
            <a:lvl1pPr indent="0">
              <a:buNone/>
              <a:defRPr sz="6000" b="1" spc="300">
                <a:gradFill>
                  <a:gsLst>
                    <a:gs pos="0">
                      <a:srgbClr val="1EACBB"/>
                    </a:gs>
                    <a:gs pos="100000">
                      <a:srgbClr val="0DC8BF"/>
                    </a:gs>
                  </a:gsLst>
                  <a:lin ang="5400000" scaled="1"/>
                </a:gradFill>
                <a:effectLst>
                  <a:outerShdw dist="38100" dir="2700000" sx="101000" sy="101000" algn="tl" rotWithShape="0">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风电场电气系统</a:t>
            </a:r>
          </a:p>
        </p:txBody>
      </p:sp>
      <p:sp>
        <p:nvSpPr>
          <p:cNvPr id="4" name="文本框 3"/>
          <p:cNvSpPr txBox="1"/>
          <p:nvPr/>
        </p:nvSpPr>
        <p:spPr>
          <a:xfrm>
            <a:off x="3960898" y="4387272"/>
            <a:ext cx="1506310" cy="400110"/>
          </a:xfrm>
          <a:prstGeom prst="rect">
            <a:avLst/>
          </a:prstGeom>
          <a:noFill/>
        </p:spPr>
        <p:txBody>
          <a:bodyPr wrap="none" rtlCol="0">
            <a:spAutoFit/>
          </a:bodyPr>
          <a:lstStyle/>
          <a:p>
            <a:r>
              <a:rPr lang="en-US" altLang="zh-CN"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rPr>
              <a:t>PART TWO</a:t>
            </a:r>
            <a:endParaRPr lang="zh-CN" altLang="en-US" sz="2000" dirty="0">
              <a:solidFill>
                <a:schemeClr val="tx1">
                  <a:lumMod val="50000"/>
                  <a:lumOff val="50000"/>
                </a:schemeClr>
              </a:solidFill>
              <a:latin typeface="微软雅黑" panose="020B0503020204020204" pitchFamily="34" charset="-122"/>
              <a:ea typeface="微软雅黑" panose="020B0503020204020204" pitchFamily="34" charset="-122"/>
              <a:cs typeface="阿里巴巴普惠体" panose="00020600040101010101" pitchFamily="18" charset="-122"/>
            </a:endParaRPr>
          </a:p>
        </p:txBody>
      </p:sp>
      <p:sp>
        <p:nvSpPr>
          <p:cNvPr id="5" name="文本框 4"/>
          <p:cNvSpPr txBox="1"/>
          <p:nvPr/>
        </p:nvSpPr>
        <p:spPr>
          <a:xfrm>
            <a:off x="2118841" y="4606989"/>
            <a:ext cx="1576072" cy="1446550"/>
          </a:xfrm>
          <a:prstGeom prst="rect">
            <a:avLst/>
          </a:prstGeom>
          <a:noFill/>
        </p:spPr>
        <p:txBody>
          <a:bodyPr wrap="none" rtlCol="0">
            <a:spAutoFit/>
          </a:bodyPr>
          <a:lstStyle>
            <a:defPPr>
              <a:defRPr lang="zh-CN"/>
            </a:defPPr>
            <a:lvl1pPr algn="ctr">
              <a:defRPr sz="8800" b="1">
                <a:ln>
                  <a:solidFill>
                    <a:srgbClr val="0DC8BF"/>
                  </a:solidFill>
                </a:ln>
                <a:no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en-US" altLang="zh-CN" dirty="0"/>
              <a:t>02</a:t>
            </a:r>
            <a:endParaRPr lang="zh-CN" alt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8" presetClass="entr" presetSubtype="6" dur="50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trips(downRight)">
                                      <p:cBhvr>
                                        <p:cTn id="7" dur="500"/>
                                        <p:tgtEl>
                                          <p:spTgt spid="13"/>
                                        </p:tgtEl>
                                      </p:cBhvr>
                                    </p:animEffect>
                                  </p:childTnLst>
                                </p:cTn>
                              </p:par>
                              <p:par>
                                <p:cTn id="8" presetID="16" presetClass="entr" presetSubtype="21" dur="500" fill="hold" nodeType="withEffect">
                                  <p:stCondLst>
                                    <p:cond delay="250"/>
                                  </p:stCondLst>
                                  <p:childTnLst>
                                    <p:set>
                                      <p:cBhvr>
                                        <p:cTn id="9" dur="1" fill="hold">
                                          <p:stCondLst>
                                            <p:cond delay="0"/>
                                          </p:stCondLst>
                                        </p:cTn>
                                        <p:tgtEl>
                                          <p:spTgt spid="17"/>
                                        </p:tgtEl>
                                        <p:attrNameLst>
                                          <p:attrName>style.visibility</p:attrName>
                                        </p:attrNameLst>
                                      </p:cBhvr>
                                      <p:to>
                                        <p:strVal val="visible"/>
                                      </p:to>
                                    </p:set>
                                    <p:animEffect transition="in" filter="barn(inVertical)">
                                      <p:cBhvr>
                                        <p:cTn id="10" dur="500"/>
                                        <p:tgtEl>
                                          <p:spTgt spid="17"/>
                                        </p:tgtEl>
                                      </p:cBhvr>
                                    </p:animEffect>
                                  </p:childTnLst>
                                </p:cTn>
                              </p:par>
                              <p:par>
                                <p:cTn id="11" presetID="2" presetClass="entr" presetSubtype="8" dur="500"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par>
                                <p:cTn id="15" presetID="41" presetClass="entr" presetSubtype="0" fill="hold" grpId="0" nodeType="withEffect">
                                  <p:stCondLst>
                                    <p:cond delay="750"/>
                                  </p:stCondLst>
                                  <p:iterate type="lt">
                                    <p:tmPct val="10000"/>
                                  </p:iterate>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3"/>
                                        </p:tgtEl>
                                        <p:attrNameLst>
                                          <p:attrName>ppt_y</p:attrName>
                                        </p:attrNameLst>
                                      </p:cBhvr>
                                      <p:tavLst>
                                        <p:tav tm="0">
                                          <p:val>
                                            <p:strVal val="#ppt_y"/>
                                          </p:val>
                                        </p:tav>
                                        <p:tav tm="100000">
                                          <p:val>
                                            <p:strVal val="#ppt_y"/>
                                          </p:val>
                                        </p:tav>
                                      </p:tavLst>
                                    </p:anim>
                                    <p:anim calcmode="lin" valueType="num">
                                      <p:cBhvr>
                                        <p:cTn id="19"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3"/>
                                        </p:tgtEl>
                                      </p:cBhvr>
                                    </p:animEffect>
                                  </p:childTnLst>
                                </p:cTn>
                              </p:par>
                              <p:par>
                                <p:cTn id="22" presetID="2" presetClass="entr" presetSubtype="1" dur="500" fill="hold" grpId="0" nodeType="withEffect">
                                  <p:stCondLst>
                                    <p:cond delay="100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0-#ppt_h/2"/>
                                          </p:val>
                                        </p:tav>
                                        <p:tav tm="100000">
                                          <p:val>
                                            <p:strVal val="#ppt_y"/>
                                          </p:val>
                                        </p:tav>
                                      </p:tavLst>
                                    </p:anim>
                                  </p:childTnLst>
                                </p:cTn>
                              </p:par>
                              <p:par>
                                <p:cTn id="26" presetID="22" presetClass="entr" presetSubtype="1" dur="500" fill="hold" grpId="0" nodeType="withEffect">
                                  <p:stCondLst>
                                    <p:cond delay="1250"/>
                                  </p:stCondLst>
                                  <p:childTnLst>
                                    <p:set>
                                      <p:cBhvr>
                                        <p:cTn id="27" dur="1" fill="hold">
                                          <p:stCondLst>
                                            <p:cond delay="0"/>
                                          </p:stCondLst>
                                        </p:cTn>
                                        <p:tgtEl>
                                          <p:spTgt spid="2"/>
                                        </p:tgtEl>
                                        <p:attrNameLst>
                                          <p:attrName>style.visibility</p:attrName>
                                        </p:attrNameLst>
                                      </p:cBhvr>
                                      <p:to>
                                        <p:strVal val="visible"/>
                                      </p:to>
                                    </p:set>
                                    <p:animEffect transition="in" filter="wipe(up)">
                                      <p:cBhvr>
                                        <p:cTn id="28"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 grpId="0"/>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29508"/>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4858174" y="220193"/>
              <a:ext cx="3057247"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风电场电气系统</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3" name="文本框 2"/>
          <p:cNvSpPr txBox="1"/>
          <p:nvPr/>
        </p:nvSpPr>
        <p:spPr>
          <a:xfrm>
            <a:off x="482601" y="1984376"/>
            <a:ext cx="11226798" cy="1233223"/>
          </a:xfrm>
          <a:prstGeom prst="rect">
            <a:avLst/>
          </a:prstGeom>
          <a:noFill/>
        </p:spPr>
        <p:txBody>
          <a:bodyPr wrap="square" rtlCol="0">
            <a:spAutoFit/>
          </a:bodyPr>
          <a:lstStyle>
            <a:defPPr>
              <a:defRPr lang="zh-CN"/>
            </a:defPPr>
            <a:lvl1pPr algn="just">
              <a:lnSpc>
                <a:spcPct val="130000"/>
              </a:lnSpc>
              <a:defRPr sz="1400">
                <a:solidFill>
                  <a:srgbClr val="686769"/>
                </a:solidFill>
                <a:latin typeface="+mn-ea"/>
                <a:cs typeface="+mn-ea"/>
              </a:defRPr>
            </a:lvl1pPr>
          </a:lstStyle>
          <a:p>
            <a:r>
              <a:rPr lang="zh-CN" altLang="en-US" dirty="0">
                <a:latin typeface="微软雅黑" panose="020B0503020204020204" pitchFamily="34" charset="-122"/>
                <a:ea typeface="微软雅黑" panose="020B0503020204020204" pitchFamily="34" charset="-122"/>
              </a:rPr>
              <a:t>风电场的电气部分也是由一次部分和二次部分共同组成。</a:t>
            </a:r>
          </a:p>
          <a:p>
            <a:r>
              <a:rPr lang="zh-CN" altLang="en-US" dirty="0">
                <a:latin typeface="微软雅黑" panose="020B0503020204020204" pitchFamily="34" charset="-122"/>
                <a:ea typeface="微软雅黑" panose="020B0503020204020204" pitchFamily="34" charset="-122"/>
              </a:rPr>
              <a:t>风电场电气一次系统可以分为四个主要部分：</a:t>
            </a:r>
            <a:r>
              <a:rPr lang="zh-CN" altLang="en-US" sz="1600" b="1" dirty="0">
                <a:solidFill>
                  <a:schemeClr val="tx1">
                    <a:lumMod val="95000"/>
                    <a:lumOff val="5000"/>
                  </a:schemeClr>
                </a:solidFill>
                <a:latin typeface="微软雅黑" panose="020B0503020204020204" pitchFamily="34" charset="-122"/>
                <a:ea typeface="微软雅黑" panose="020B0503020204020204" pitchFamily="34" charset="-122"/>
              </a:rPr>
              <a:t>风电机组、集电系统、升压站及厂用电系统</a:t>
            </a:r>
            <a:r>
              <a:rPr lang="zh-CN" altLang="en-US" dirty="0">
                <a:latin typeface="微软雅黑" panose="020B0503020204020204" pitchFamily="34" charset="-122"/>
                <a:ea typeface="微软雅黑" panose="020B0503020204020204" pitchFamily="34" charset="-122"/>
              </a:rPr>
              <a:t>。</a:t>
            </a:r>
          </a:p>
          <a:p>
            <a:r>
              <a:rPr lang="zh-CN" altLang="en-US" dirty="0">
                <a:latin typeface="微软雅黑" panose="020B0503020204020204" pitchFamily="34" charset="-122"/>
                <a:ea typeface="微软雅黑" panose="020B0503020204020204" pitchFamily="34" charset="-122"/>
              </a:rPr>
              <a:t>风电场的主流风力发电机本身输出电压为</a:t>
            </a:r>
            <a:r>
              <a:rPr lang="en-US" altLang="zh-CN" dirty="0">
                <a:latin typeface="微软雅黑" panose="020B0503020204020204" pitchFamily="34" charset="-122"/>
                <a:ea typeface="微软雅黑" panose="020B0503020204020204" pitchFamily="34" charset="-122"/>
              </a:rPr>
              <a:t>690V</a:t>
            </a:r>
            <a:r>
              <a:rPr lang="zh-CN" altLang="en-US" dirty="0">
                <a:latin typeface="微软雅黑" panose="020B0503020204020204" pitchFamily="34" charset="-122"/>
                <a:ea typeface="微软雅黑" panose="020B0503020204020204" pitchFamily="34" charset="-122"/>
              </a:rPr>
              <a:t>，经过箱式升压变压器将电压升高到</a:t>
            </a:r>
            <a:r>
              <a:rPr lang="en-US" altLang="zh-CN" dirty="0">
                <a:latin typeface="微软雅黑" panose="020B0503020204020204" pitchFamily="34" charset="-122"/>
                <a:ea typeface="微软雅黑" panose="020B0503020204020204" pitchFamily="34" charset="-122"/>
              </a:rPr>
              <a:t>10kV</a:t>
            </a:r>
            <a:r>
              <a:rPr lang="zh-CN" altLang="en-US" dirty="0">
                <a:latin typeface="微软雅黑" panose="020B0503020204020204" pitchFamily="34" charset="-122"/>
                <a:ea typeface="微软雅黑" panose="020B0503020204020204" pitchFamily="34" charset="-122"/>
              </a:rPr>
              <a:t>或</a:t>
            </a:r>
            <a:r>
              <a:rPr lang="en-US" altLang="zh-CN" dirty="0">
                <a:latin typeface="微软雅黑" panose="020B0503020204020204" pitchFamily="34" charset="-122"/>
                <a:ea typeface="微软雅黑" panose="020B0503020204020204" pitchFamily="34" charset="-122"/>
              </a:rPr>
              <a:t>35kV</a:t>
            </a:r>
            <a:r>
              <a:rPr lang="zh-CN" altLang="en-US" dirty="0">
                <a:latin typeface="微软雅黑" panose="020B0503020204020204" pitchFamily="34" charset="-122"/>
                <a:ea typeface="微软雅黑" panose="020B0503020204020204" pitchFamily="34" charset="-122"/>
              </a:rPr>
              <a:t>，再经过主变升压至</a:t>
            </a:r>
            <a:r>
              <a:rPr lang="en-US" altLang="zh-CN" dirty="0">
                <a:latin typeface="微软雅黑" panose="020B0503020204020204" pitchFamily="34" charset="-122"/>
                <a:ea typeface="微软雅黑" panose="020B0503020204020204" pitchFamily="34" charset="-122"/>
              </a:rPr>
              <a:t>110KV</a:t>
            </a:r>
            <a:r>
              <a:rPr lang="zh-CN" altLang="en-US" dirty="0">
                <a:latin typeface="微软雅黑" panose="020B0503020204020204" pitchFamily="34" charset="-122"/>
                <a:ea typeface="微软雅黑" panose="020B0503020204020204" pitchFamily="34" charset="-122"/>
              </a:rPr>
              <a:t>或</a:t>
            </a:r>
            <a:r>
              <a:rPr lang="en-US" altLang="zh-CN" dirty="0">
                <a:latin typeface="微软雅黑" panose="020B0503020204020204" pitchFamily="34" charset="-122"/>
                <a:ea typeface="微软雅黑" panose="020B0503020204020204" pitchFamily="34" charset="-122"/>
              </a:rPr>
              <a:t>220KV</a:t>
            </a:r>
            <a:r>
              <a:rPr lang="zh-CN" altLang="en-US" dirty="0">
                <a:latin typeface="微软雅黑" panose="020B0503020204020204" pitchFamily="34" charset="-122"/>
                <a:ea typeface="微软雅黑" panose="020B0503020204020204" pitchFamily="34" charset="-122"/>
              </a:rPr>
              <a:t>，再通过高压架空线并网。</a:t>
            </a:r>
          </a:p>
        </p:txBody>
      </p:sp>
      <p:sp>
        <p:nvSpPr>
          <p:cNvPr id="4" name="内容占位符 2"/>
          <p:cNvSpPr/>
          <p:nvPr/>
        </p:nvSpPr>
        <p:spPr>
          <a:xfrm>
            <a:off x="464568" y="3782511"/>
            <a:ext cx="4500562" cy="427425"/>
          </a:xfrm>
          <a:prstGeom prst="rect">
            <a:avLst/>
          </a:prstGeom>
          <a:noFill/>
        </p:spPr>
        <p:txBody>
          <a:bodyPr wrap="square" rtlCol="0">
            <a:spAutoFit/>
          </a:bodyPr>
          <a:lstStyle/>
          <a:p>
            <a:pPr algn="just">
              <a:lnSpc>
                <a:spcPct val="130000"/>
              </a:lnSpc>
            </a:pPr>
            <a:r>
              <a:rPr lang="zh-CN" altLang="en-US" b="1" dirty="0">
                <a:solidFill>
                  <a:schemeClr val="tx1">
                    <a:lumMod val="95000"/>
                    <a:lumOff val="5000"/>
                  </a:schemeClr>
                </a:solidFill>
                <a:latin typeface="微软雅黑" panose="020B0503020204020204" pitchFamily="34" charset="-122"/>
                <a:ea typeface="微软雅黑" panose="020B0503020204020204" pitchFamily="34" charset="-122"/>
                <a:cs typeface="+mn-ea"/>
              </a:rPr>
              <a:t>风电场电气一次系统示意图如下图所示：</a:t>
            </a:r>
            <a:endParaRPr lang="en-US" altLang="zh-CN" sz="1600" b="1" dirty="0">
              <a:solidFill>
                <a:schemeClr val="tx1">
                  <a:lumMod val="95000"/>
                  <a:lumOff val="5000"/>
                </a:schemeClr>
              </a:solidFill>
              <a:latin typeface="微软雅黑" panose="020B0503020204020204" pitchFamily="34" charset="-122"/>
              <a:ea typeface="微软雅黑" panose="020B0503020204020204" pitchFamily="34" charset="-122"/>
              <a:cs typeface="+mn-ea"/>
            </a:endParaRPr>
          </a:p>
        </p:txBody>
      </p:sp>
      <p:sp>
        <p:nvSpPr>
          <p:cNvPr id="11" name="副标题 6"/>
          <p:cNvSpPr/>
          <p:nvPr/>
        </p:nvSpPr>
        <p:spPr>
          <a:xfrm>
            <a:off x="464568" y="1314968"/>
            <a:ext cx="3403600"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风电场电气部分的构成</a:t>
            </a:r>
          </a:p>
        </p:txBody>
      </p:sp>
      <p:sp>
        <p:nvSpPr>
          <p:cNvPr id="16" name="文本框 15"/>
          <p:cNvSpPr txBox="1"/>
          <p:nvPr/>
        </p:nvSpPr>
        <p:spPr>
          <a:xfrm>
            <a:off x="569986" y="4347107"/>
            <a:ext cx="1107996"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风机叶轮</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7" name="文本框 16"/>
          <p:cNvSpPr txBox="1"/>
          <p:nvPr/>
        </p:nvSpPr>
        <p:spPr>
          <a:xfrm>
            <a:off x="1903902" y="4347107"/>
            <a:ext cx="1107996"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传动装置</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3239421" y="4347107"/>
            <a:ext cx="877163"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发电机</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4345711" y="4347107"/>
            <a:ext cx="877163"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变流器</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 name="文本框 20"/>
          <p:cNvSpPr txBox="1"/>
          <p:nvPr/>
        </p:nvSpPr>
        <p:spPr>
          <a:xfrm>
            <a:off x="559710" y="4899644"/>
            <a:ext cx="1800493"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箱式升压变压器</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2" name="文本框 21"/>
          <p:cNvSpPr txBox="1"/>
          <p:nvPr/>
        </p:nvSpPr>
        <p:spPr>
          <a:xfrm>
            <a:off x="2559634" y="4899644"/>
            <a:ext cx="1107996"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配电装置</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6" name="文本框 25"/>
          <p:cNvSpPr txBox="1"/>
          <p:nvPr/>
        </p:nvSpPr>
        <p:spPr>
          <a:xfrm>
            <a:off x="3870266" y="4899644"/>
            <a:ext cx="1338828"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升压变压器</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561313" y="5482549"/>
            <a:ext cx="1569660" cy="417358"/>
          </a:xfrm>
          <a:prstGeom prst="rect">
            <a:avLst/>
          </a:prstGeom>
          <a:gradFill>
            <a:gsLst>
              <a:gs pos="100000">
                <a:srgbClr val="1EACBB"/>
              </a:gs>
              <a:gs pos="0">
                <a:srgbClr val="0DC8BF"/>
              </a:gs>
            </a:gsLst>
            <a:path path="circle">
              <a:fillToRect r="100000" b="100000"/>
            </a:path>
          </a:gradFill>
        </p:spPr>
        <p:txBody>
          <a:bodyPr wrap="none">
            <a:spAutoFit/>
          </a:bodyPr>
          <a:lstStyle/>
          <a:p>
            <a:pPr algn="just">
              <a:lnSpc>
                <a:spcPct val="130000"/>
              </a:lnSpc>
            </a:pPr>
            <a:r>
              <a:rPr lang="zh-CN" altLang="en-US" sz="1800" b="1" dirty="0">
                <a:solidFill>
                  <a:schemeClr val="bg1"/>
                </a:solidFill>
                <a:latin typeface="微软雅黑" panose="020B0503020204020204" pitchFamily="34" charset="-122"/>
                <a:ea typeface="微软雅黑" panose="020B0503020204020204" pitchFamily="34" charset="-122"/>
                <a:cs typeface="+mn-ea"/>
              </a:rPr>
              <a:t>高压配电装置</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112" name="文本框 2111"/>
          <p:cNvSpPr txBox="1"/>
          <p:nvPr/>
        </p:nvSpPr>
        <p:spPr>
          <a:xfrm>
            <a:off x="2348982" y="5482549"/>
            <a:ext cx="1095172" cy="777457"/>
          </a:xfrm>
          <a:prstGeom prst="rect">
            <a:avLst/>
          </a:prstGeom>
          <a:gradFill>
            <a:gsLst>
              <a:gs pos="100000">
                <a:srgbClr val="1EACBB"/>
              </a:gs>
              <a:gs pos="0">
                <a:srgbClr val="0DC8BF"/>
              </a:gs>
            </a:gsLst>
            <a:path path="circle">
              <a:fillToRect r="100000" b="100000"/>
            </a:path>
          </a:gradFill>
        </p:spPr>
        <p:txBody>
          <a:bodyPr wrap="square">
            <a:spAutoFit/>
          </a:bodyPr>
          <a:lstStyle/>
          <a:p>
            <a:pPr algn="just">
              <a:lnSpc>
                <a:spcPct val="130000"/>
              </a:lnSpc>
            </a:pPr>
            <a:r>
              <a:rPr kumimoji="0" lang="zh-CN" altLang="en-US" b="1" i="0" u="none" strike="noStrike" kern="120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cs typeface="阿里巴巴普惠体" panose="00020600040101010101" pitchFamily="18" charset="-122"/>
              </a:rPr>
              <a:t>架空线路</a:t>
            </a:r>
            <a:endParaRPr lang="zh-CN" altLang="en-US" b="1" dirty="0">
              <a:solidFill>
                <a:schemeClr val="bg1"/>
              </a:solidFill>
              <a:latin typeface="微软雅黑" panose="020B0503020204020204" pitchFamily="34" charset="-122"/>
              <a:ea typeface="微软雅黑" panose="020B0503020204020204" pitchFamily="34" charset="-122"/>
            </a:endParaRPr>
          </a:p>
        </p:txBody>
      </p:sp>
      <p:pic>
        <p:nvPicPr>
          <p:cNvPr id="13" name="图片 12" descr="图示&#10;&#10;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5398" y="2479212"/>
            <a:ext cx="5334001" cy="4000500"/>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42" presetClass="entr" presetSubtype="0" dur="100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dur="1000" fill="hold" grpId="0" nodeType="with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anim calcmode="lin" valueType="num">
                                      <p:cBhvr>
                                        <p:cTn id="18" dur="1000" fill="hold"/>
                                        <p:tgtEl>
                                          <p:spTgt spid="16"/>
                                        </p:tgtEl>
                                        <p:attrNameLst>
                                          <p:attrName>ppt_x</p:attrName>
                                        </p:attrNameLst>
                                      </p:cBhvr>
                                      <p:tavLst>
                                        <p:tav tm="0">
                                          <p:val>
                                            <p:strVal val="#ppt_x"/>
                                          </p:val>
                                        </p:tav>
                                        <p:tav tm="100000">
                                          <p:val>
                                            <p:strVal val="#ppt_x"/>
                                          </p:val>
                                        </p:tav>
                                      </p:tavLst>
                                    </p:anim>
                                    <p:anim calcmode="lin" valueType="num">
                                      <p:cBhvr>
                                        <p:cTn id="19" dur="1000" fill="hold"/>
                                        <p:tgtEl>
                                          <p:spTgt spid="16"/>
                                        </p:tgtEl>
                                        <p:attrNameLst>
                                          <p:attrName>ppt_y</p:attrName>
                                        </p:attrNameLst>
                                      </p:cBhvr>
                                      <p:tavLst>
                                        <p:tav tm="0">
                                          <p:val>
                                            <p:strVal val="#ppt_y+.1"/>
                                          </p:val>
                                        </p:tav>
                                        <p:tav tm="100000">
                                          <p:val>
                                            <p:strVal val="#ppt_y"/>
                                          </p:val>
                                        </p:tav>
                                      </p:tavLst>
                                    </p:anim>
                                  </p:childTnLst>
                                </p:cTn>
                              </p:par>
                              <p:par>
                                <p:cTn id="20" presetID="42" presetClass="entr" presetSubtype="0" dur="100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1000"/>
                                        <p:tgtEl>
                                          <p:spTgt spid="17"/>
                                        </p:tgtEl>
                                      </p:cBhvr>
                                    </p:animEffect>
                                    <p:anim calcmode="lin" valueType="num">
                                      <p:cBhvr>
                                        <p:cTn id="23" dur="1000" fill="hold"/>
                                        <p:tgtEl>
                                          <p:spTgt spid="17"/>
                                        </p:tgtEl>
                                        <p:attrNameLst>
                                          <p:attrName>ppt_x</p:attrName>
                                        </p:attrNameLst>
                                      </p:cBhvr>
                                      <p:tavLst>
                                        <p:tav tm="0">
                                          <p:val>
                                            <p:strVal val="#ppt_x"/>
                                          </p:val>
                                        </p:tav>
                                        <p:tav tm="100000">
                                          <p:val>
                                            <p:strVal val="#ppt_x"/>
                                          </p:val>
                                        </p:tav>
                                      </p:tavLst>
                                    </p:anim>
                                    <p:anim calcmode="lin" valueType="num">
                                      <p:cBhvr>
                                        <p:cTn id="24" dur="1000" fill="hold"/>
                                        <p:tgtEl>
                                          <p:spTgt spid="17"/>
                                        </p:tgtEl>
                                        <p:attrNameLst>
                                          <p:attrName>ppt_y</p:attrName>
                                        </p:attrNameLst>
                                      </p:cBhvr>
                                      <p:tavLst>
                                        <p:tav tm="0">
                                          <p:val>
                                            <p:strVal val="#ppt_y+.1"/>
                                          </p:val>
                                        </p:tav>
                                        <p:tav tm="100000">
                                          <p:val>
                                            <p:strVal val="#ppt_y"/>
                                          </p:val>
                                        </p:tav>
                                      </p:tavLst>
                                    </p:anim>
                                  </p:childTnLst>
                                </p:cTn>
                              </p:par>
                              <p:par>
                                <p:cTn id="25" presetID="42" presetClass="entr" presetSubtype="0" dur="1000"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1000"/>
                                        <p:tgtEl>
                                          <p:spTgt spid="19"/>
                                        </p:tgtEl>
                                      </p:cBhvr>
                                    </p:animEffect>
                                    <p:anim calcmode="lin" valueType="num">
                                      <p:cBhvr>
                                        <p:cTn id="28" dur="1000" fill="hold"/>
                                        <p:tgtEl>
                                          <p:spTgt spid="19"/>
                                        </p:tgtEl>
                                        <p:attrNameLst>
                                          <p:attrName>ppt_x</p:attrName>
                                        </p:attrNameLst>
                                      </p:cBhvr>
                                      <p:tavLst>
                                        <p:tav tm="0">
                                          <p:val>
                                            <p:strVal val="#ppt_x"/>
                                          </p:val>
                                        </p:tav>
                                        <p:tav tm="100000">
                                          <p:val>
                                            <p:strVal val="#ppt_x"/>
                                          </p:val>
                                        </p:tav>
                                      </p:tavLst>
                                    </p:anim>
                                    <p:anim calcmode="lin" valueType="num">
                                      <p:cBhvr>
                                        <p:cTn id="29" dur="1000" fill="hold"/>
                                        <p:tgtEl>
                                          <p:spTgt spid="19"/>
                                        </p:tgtEl>
                                        <p:attrNameLst>
                                          <p:attrName>ppt_y</p:attrName>
                                        </p:attrNameLst>
                                      </p:cBhvr>
                                      <p:tavLst>
                                        <p:tav tm="0">
                                          <p:val>
                                            <p:strVal val="#ppt_y+.1"/>
                                          </p:val>
                                        </p:tav>
                                        <p:tav tm="100000">
                                          <p:val>
                                            <p:strVal val="#ppt_y"/>
                                          </p:val>
                                        </p:tav>
                                      </p:tavLst>
                                    </p:anim>
                                  </p:childTnLst>
                                </p:cTn>
                              </p:par>
                              <p:par>
                                <p:cTn id="30" presetID="42" presetClass="entr" presetSubtype="0" dur="100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dur="100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par>
                                <p:cTn id="40" presetID="42" presetClass="entr" presetSubtype="0" dur="100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par>
                                <p:cTn id="45" presetID="42" presetClass="entr" presetSubtype="0" dur="100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1000"/>
                                        <p:tgtEl>
                                          <p:spTgt spid="26"/>
                                        </p:tgtEl>
                                      </p:cBhvr>
                                    </p:animEffect>
                                    <p:anim calcmode="lin" valueType="num">
                                      <p:cBhvr>
                                        <p:cTn id="48" dur="1000" fill="hold"/>
                                        <p:tgtEl>
                                          <p:spTgt spid="26"/>
                                        </p:tgtEl>
                                        <p:attrNameLst>
                                          <p:attrName>ppt_x</p:attrName>
                                        </p:attrNameLst>
                                      </p:cBhvr>
                                      <p:tavLst>
                                        <p:tav tm="0">
                                          <p:val>
                                            <p:strVal val="#ppt_x"/>
                                          </p:val>
                                        </p:tav>
                                        <p:tav tm="100000">
                                          <p:val>
                                            <p:strVal val="#ppt_x"/>
                                          </p:val>
                                        </p:tav>
                                      </p:tavLst>
                                    </p:anim>
                                    <p:anim calcmode="lin" valueType="num">
                                      <p:cBhvr>
                                        <p:cTn id="49" dur="1000" fill="hold"/>
                                        <p:tgtEl>
                                          <p:spTgt spid="26"/>
                                        </p:tgtEl>
                                        <p:attrNameLst>
                                          <p:attrName>ppt_y</p:attrName>
                                        </p:attrNameLst>
                                      </p:cBhvr>
                                      <p:tavLst>
                                        <p:tav tm="0">
                                          <p:val>
                                            <p:strVal val="#ppt_y+.1"/>
                                          </p:val>
                                        </p:tav>
                                        <p:tav tm="100000">
                                          <p:val>
                                            <p:strVal val="#ppt_y"/>
                                          </p:val>
                                        </p:tav>
                                      </p:tavLst>
                                    </p:anim>
                                  </p:childTnLst>
                                </p:cTn>
                              </p:par>
                              <p:par>
                                <p:cTn id="50" presetID="42" presetClass="entr" presetSubtype="0" dur="100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par>
                                <p:cTn id="55" presetID="42" presetClass="entr" presetSubtype="0" dur="1000" fill="hold" grpId="0" nodeType="withEffect">
                                  <p:stCondLst>
                                    <p:cond delay="0"/>
                                  </p:stCondLst>
                                  <p:childTnLst>
                                    <p:set>
                                      <p:cBhvr>
                                        <p:cTn id="56" dur="1" fill="hold">
                                          <p:stCondLst>
                                            <p:cond delay="0"/>
                                          </p:stCondLst>
                                        </p:cTn>
                                        <p:tgtEl>
                                          <p:spTgt spid="2112"/>
                                        </p:tgtEl>
                                        <p:attrNameLst>
                                          <p:attrName>style.visibility</p:attrName>
                                        </p:attrNameLst>
                                      </p:cBhvr>
                                      <p:to>
                                        <p:strVal val="visible"/>
                                      </p:to>
                                    </p:set>
                                    <p:animEffect transition="in" filter="fade">
                                      <p:cBhvr>
                                        <p:cTn id="57" dur="1000"/>
                                        <p:tgtEl>
                                          <p:spTgt spid="2112"/>
                                        </p:tgtEl>
                                      </p:cBhvr>
                                    </p:animEffect>
                                    <p:anim calcmode="lin" valueType="num">
                                      <p:cBhvr>
                                        <p:cTn id="58" dur="1000" fill="hold"/>
                                        <p:tgtEl>
                                          <p:spTgt spid="2112"/>
                                        </p:tgtEl>
                                        <p:attrNameLst>
                                          <p:attrName>ppt_x</p:attrName>
                                        </p:attrNameLst>
                                      </p:cBhvr>
                                      <p:tavLst>
                                        <p:tav tm="0">
                                          <p:val>
                                            <p:strVal val="#ppt_x"/>
                                          </p:val>
                                        </p:tav>
                                        <p:tav tm="100000">
                                          <p:val>
                                            <p:strVal val="#ppt_x"/>
                                          </p:val>
                                        </p:tav>
                                      </p:tavLst>
                                    </p:anim>
                                    <p:anim calcmode="lin" valueType="num">
                                      <p:cBhvr>
                                        <p:cTn id="59" dur="1000" fill="hold"/>
                                        <p:tgtEl>
                                          <p:spTgt spid="2112"/>
                                        </p:tgtEl>
                                        <p:attrNameLst>
                                          <p:attrName>ppt_y</p:attrName>
                                        </p:attrNameLst>
                                      </p:cBhvr>
                                      <p:tavLst>
                                        <p:tav tm="0">
                                          <p:val>
                                            <p:strVal val="#ppt_y+.1"/>
                                          </p:val>
                                        </p:tav>
                                        <p:tav tm="100000">
                                          <p:val>
                                            <p:strVal val="#ppt_y"/>
                                          </p:val>
                                        </p:tav>
                                      </p:tavLst>
                                    </p:anim>
                                  </p:childTnLst>
                                </p:cTn>
                              </p:par>
                              <p:par>
                                <p:cTn id="60" presetID="42" presetClass="entr" presetSubtype="0" dur="1000" fill="hold" grpId="0" nodeType="withEffect">
                                  <p:stCondLst>
                                    <p:cond delay="0"/>
                                  </p:stCondLst>
                                  <p:childTnLst>
                                    <p:set>
                                      <p:cBhvr>
                                        <p:cTn id="61" dur="1" fill="hold">
                                          <p:stCondLst>
                                            <p:cond delay="0"/>
                                          </p:stCondLst>
                                        </p:cTn>
                                        <p:tgtEl>
                                          <p:spTgt spid="3"/>
                                        </p:tgtEl>
                                        <p:attrNameLst>
                                          <p:attrName>style.visibility</p:attrName>
                                        </p:attrNameLst>
                                      </p:cBhvr>
                                      <p:to>
                                        <p:strVal val="visible"/>
                                      </p:to>
                                    </p:set>
                                    <p:animEffect transition="in" filter="fade">
                                      <p:cBhvr>
                                        <p:cTn id="62" dur="1000"/>
                                        <p:tgtEl>
                                          <p:spTgt spid="3"/>
                                        </p:tgtEl>
                                      </p:cBhvr>
                                    </p:animEffect>
                                    <p:anim calcmode="lin" valueType="num">
                                      <p:cBhvr>
                                        <p:cTn id="63" dur="1000" fill="hold"/>
                                        <p:tgtEl>
                                          <p:spTgt spid="3"/>
                                        </p:tgtEl>
                                        <p:attrNameLst>
                                          <p:attrName>ppt_x</p:attrName>
                                        </p:attrNameLst>
                                      </p:cBhvr>
                                      <p:tavLst>
                                        <p:tav tm="0">
                                          <p:val>
                                            <p:strVal val="#ppt_x"/>
                                          </p:val>
                                        </p:tav>
                                        <p:tav tm="100000">
                                          <p:val>
                                            <p:strVal val="#ppt_x"/>
                                          </p:val>
                                        </p:tav>
                                      </p:tavLst>
                                    </p:anim>
                                    <p:anim calcmode="lin" valueType="num">
                                      <p:cBhvr>
                                        <p:cTn id="64"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3" grpId="0"/>
      <p:bldP spid="4" grpId="0"/>
      <p:bldP spid="16" grpId="0" animBg="1"/>
      <p:bldP spid="17" grpId="0" animBg="1"/>
      <p:bldP spid="19" grpId="0" animBg="1"/>
      <p:bldP spid="20" grpId="0" animBg="1"/>
      <p:bldP spid="21" grpId="0" animBg="1"/>
      <p:bldP spid="22" grpId="0" animBg="1"/>
      <p:bldP spid="26" grpId="0" animBg="1"/>
      <p:bldP spid="31" grpId="0" animBg="1"/>
      <p:bldP spid="21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3" name="矩形: 圆角 2122"/>
          <p:cNvSpPr/>
          <p:nvPr/>
        </p:nvSpPr>
        <p:spPr>
          <a:xfrm>
            <a:off x="0" y="0"/>
            <a:ext cx="12192000" cy="6858000"/>
          </a:xfrm>
          <a:prstGeom prst="roundRect">
            <a:avLst>
              <a:gd name="adj" fmla="val 0"/>
            </a:avLst>
          </a:prstGeom>
          <a:gradFill>
            <a:gsLst>
              <a:gs pos="100000">
                <a:srgbClr val="AFEBB7"/>
              </a:gs>
              <a:gs pos="0">
                <a:srgbClr val="E6F4FD"/>
              </a:gs>
            </a:gsLst>
            <a:path path="circle">
              <a:fillToRect r="100000" b="100000"/>
            </a:path>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a:ln>
                <a:noFill/>
              </a:ln>
              <a:solidFill>
                <a:srgbClr val="FFFFFF"/>
              </a:solidFill>
              <a:effectLst/>
              <a:uLnTx/>
              <a:uFillTx/>
              <a:latin typeface="Montserrat" panose="02000505000000020004"/>
              <a:ea typeface="HarmonyOS Sans SC" panose="00000500000000000000" charset="-122"/>
              <a:cs typeface="+mn-cs"/>
            </a:endParaRPr>
          </a:p>
        </p:txBody>
      </p:sp>
      <p:sp>
        <p:nvSpPr>
          <p:cNvPr id="2135" name="Rectangle 2"/>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37" name="Rectangle 4"/>
          <p:cNvSpPr/>
          <p:nvPr/>
        </p:nvSpPr>
        <p:spPr>
          <a:xfrm>
            <a:off x="1524001" y="-183872"/>
            <a:ext cx="184731" cy="369332"/>
          </a:xfrm>
          <a:prstGeom prst="rect">
            <a:avLst/>
          </a:prstGeom>
          <a:noFill/>
          <a:ln w="9525">
            <a:noFill/>
          </a:ln>
        </p:spPr>
        <p:txBody>
          <a:bodyPr wrap="none" anchor="ctr" anchorCtr="0">
            <a:spAutoFit/>
          </a:bodyPr>
          <a:lstStyle/>
          <a:p>
            <a:endParaRPr dirty="0">
              <a:latin typeface="微软雅黑" panose="020B0503020204020204" pitchFamily="34" charset="-122"/>
              <a:ea typeface="微软雅黑" panose="020B0503020204020204" pitchFamily="34" charset="-122"/>
            </a:endParaRPr>
          </a:p>
        </p:txBody>
      </p:sp>
      <p:sp>
        <p:nvSpPr>
          <p:cNvPr id="2140" name="Rectangle 10"/>
          <p:cNvSpPr/>
          <p:nvPr/>
        </p:nvSpPr>
        <p:spPr>
          <a:xfrm>
            <a:off x="5983637" y="105491"/>
            <a:ext cx="223138" cy="246221"/>
          </a:xfrm>
          <a:prstGeom prst="rect">
            <a:avLst/>
          </a:prstGeom>
          <a:noFill/>
          <a:ln w="9525">
            <a:noFill/>
          </a:ln>
        </p:spPr>
        <p:txBody>
          <a:bodyPr wrap="none" anchor="ctr" anchorCtr="0">
            <a:spAutoFit/>
          </a:bodyPr>
          <a:lstStyle/>
          <a:p>
            <a:pPr algn="ctr" eaLnBrk="0" hangingPunct="0"/>
            <a:r>
              <a:rPr lang="en-US" altLang="zh-CN" sz="1000" dirty="0">
                <a:latin typeface="微软雅黑" panose="020B0503020204020204" pitchFamily="34" charset="-122"/>
                <a:ea typeface="微软雅黑" panose="020B0503020204020204" pitchFamily="34" charset="-122"/>
              </a:rPr>
              <a:t> </a:t>
            </a:r>
          </a:p>
        </p:txBody>
      </p:sp>
      <p:sp>
        <p:nvSpPr>
          <p:cNvPr id="6" name="矩形 5"/>
          <p:cNvSpPr/>
          <p:nvPr/>
        </p:nvSpPr>
        <p:spPr>
          <a:xfrm>
            <a:off x="0" y="1129508"/>
            <a:ext cx="12192000" cy="5349412"/>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ct val="0"/>
              </a:spcBef>
              <a:spcAft>
                <a:spcPct val="0"/>
              </a:spcAft>
              <a:buClrTx/>
              <a:buSzTx/>
              <a:buFontTx/>
              <a:buNone/>
              <a:defRPr/>
            </a:pPr>
            <a:endParaRPr kumimoji="0" lang="zh-CN" altLang="en-US" sz="1800" b="0" i="0" u="none" strike="noStrike" kern="0" cap="none" spc="0" normalizeH="0" baseline="0" noProof="0" dirty="0">
              <a:ln>
                <a:noFill/>
              </a:ln>
              <a:solidFill>
                <a:prstClr val="white"/>
              </a:solidFill>
              <a:effectLst/>
              <a:uLnTx/>
              <a:uFillTx/>
              <a:latin typeface="微软雅黑" panose="020B0503020204020204" pitchFamily="34" charset="-122"/>
              <a:ea typeface="宋体" panose="02010600030101010101" pitchFamily="2" charset="-122"/>
              <a:cs typeface="+mn-cs"/>
            </a:endParaRPr>
          </a:p>
        </p:txBody>
      </p:sp>
      <p:grpSp>
        <p:nvGrpSpPr>
          <p:cNvPr id="2120" name="组合 2119"/>
          <p:cNvGrpSpPr/>
          <p:nvPr/>
        </p:nvGrpSpPr>
        <p:grpSpPr>
          <a:xfrm>
            <a:off x="4280806" y="226896"/>
            <a:ext cx="3630388" cy="835002"/>
            <a:chOff x="4571604" y="220193"/>
            <a:chExt cx="3630388" cy="835002"/>
          </a:xfrm>
        </p:grpSpPr>
        <p:sp>
          <p:nvSpPr>
            <p:cNvPr id="2121" name="文本框 2120"/>
            <p:cNvSpPr txBox="1"/>
            <p:nvPr/>
          </p:nvSpPr>
          <p:spPr>
            <a:xfrm>
              <a:off x="4858174" y="220193"/>
              <a:ext cx="3057247" cy="584775"/>
            </a:xfrm>
            <a:prstGeom prst="rect">
              <a:avLst/>
            </a:prstGeom>
            <a:noFill/>
          </p:spPr>
          <p:txBody>
            <a:bodyPr wrap="none" rtlCol="0">
              <a:spAutoFit/>
            </a:bodyPr>
            <a:lstStyle>
              <a:defPPr>
                <a:defRPr lang="zh-CN"/>
              </a:defPPr>
              <a:lvl1pPr algn="ctr">
                <a:defRPr sz="3200" b="1">
                  <a:gradFill>
                    <a:gsLst>
                      <a:gs pos="95000">
                        <a:srgbClr val="0DC8BF"/>
                      </a:gs>
                      <a:gs pos="0">
                        <a:srgbClr val="1EAEBA"/>
                      </a:gs>
                    </a:gsLst>
                    <a:lin ang="5400000" scaled="0"/>
                  </a:gradFill>
                  <a:effectLst>
                    <a:outerShdw dist="25400" dir="2700000" sx="101000" sy="101000" algn="tl">
                      <a:schemeClr val="bg1"/>
                    </a:outerShdw>
                  </a:effectLst>
                  <a:latin typeface="钉钉进步体" panose="00020600040101010101" pitchFamily="18" charset="-122"/>
                  <a:ea typeface="钉钉进步体" panose="00020600040101010101" pitchFamily="18" charset="-122"/>
                  <a:cs typeface="阿里巴巴普惠体" panose="00020600040101010101" pitchFamily="18" charset="-122"/>
                </a:defRPr>
              </a:lvl1pPr>
            </a:lstStyle>
            <a:p>
              <a:r>
                <a:rPr lang="zh-CN" altLang="en-US" dirty="0"/>
                <a:t>风电场电气系统</a:t>
              </a:r>
            </a:p>
          </p:txBody>
        </p:sp>
        <p:sp>
          <p:nvSpPr>
            <p:cNvPr id="2122" name="文本框 2121"/>
            <p:cNvSpPr txBox="1"/>
            <p:nvPr/>
          </p:nvSpPr>
          <p:spPr>
            <a:xfrm>
              <a:off x="4571604" y="778196"/>
              <a:ext cx="3630388" cy="276999"/>
            </a:xfrm>
            <a:prstGeom prst="rect">
              <a:avLst/>
            </a:prstGeom>
            <a:noFill/>
          </p:spPr>
          <p:txBody>
            <a:bodyPr wrap="square" rtlCol="0">
              <a:spAutoFit/>
            </a:bodyPr>
            <a:lstStyle/>
            <a:p>
              <a:pPr algn="ctr"/>
              <a:r>
                <a:rPr lang="zh-CN" altLang="en-US" sz="600" dirty="0">
                  <a:solidFill>
                    <a:schemeClr val="tx1">
                      <a:lumMod val="65000"/>
                      <a:lumOff val="35000"/>
                      <a:alpha val="68000"/>
                    </a:schemeClr>
                  </a:solidFill>
                  <a:latin typeface="微软雅黑" panose="020B0503020204020204" pitchFamily="34" charset="-122"/>
                  <a:ea typeface="微软雅黑" panose="020B0503020204020204" pitchFamily="34" charset="-122"/>
                </a:rPr>
                <a:t>Pellentesque habitant morbi tristique senectus et netus et malesuada fames ac turpis egestas. Proin pharetra nonummy pede. Mauris et orci.</a:t>
              </a:r>
            </a:p>
          </p:txBody>
        </p:sp>
      </p:grpSp>
      <p:sp>
        <p:nvSpPr>
          <p:cNvPr id="10" name="圆角矩形 6"/>
          <p:cNvSpPr/>
          <p:nvPr/>
        </p:nvSpPr>
        <p:spPr>
          <a:xfrm>
            <a:off x="777936" y="3074197"/>
            <a:ext cx="2583145"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风电机组的电气接线</a:t>
            </a:r>
          </a:p>
        </p:txBody>
      </p:sp>
      <p:sp>
        <p:nvSpPr>
          <p:cNvPr id="2125" name="文本框 2124"/>
          <p:cNvSpPr txBox="1"/>
          <p:nvPr/>
        </p:nvSpPr>
        <p:spPr>
          <a:xfrm>
            <a:off x="777936" y="3752772"/>
            <a:ext cx="2811745" cy="1996187"/>
          </a:xfrm>
          <a:prstGeom prst="rect">
            <a:avLst/>
          </a:prstGeom>
          <a:noFill/>
        </p:spPr>
        <p:txBody>
          <a:bodyPr wrap="square" rtlCol="0">
            <a:spAutoFit/>
          </a:bodyPr>
          <a:lstStyle>
            <a:defPPr>
              <a:defRPr lang="zh-CN"/>
            </a:defPPr>
            <a:lvl1pPr algn="just">
              <a:lnSpc>
                <a:spcPct val="130000"/>
              </a:lnSpc>
              <a:defRPr sz="1400">
                <a:solidFill>
                  <a:srgbClr val="686769"/>
                </a:solidFill>
                <a:latin typeface="+mn-ea"/>
                <a:cs typeface="+mn-ea"/>
              </a:defRPr>
            </a:lvl1pPr>
          </a:lstStyle>
          <a:p>
            <a:pPr marL="171450" indent="-171450" algn="just">
              <a:lnSpc>
                <a:spcPct val="130000"/>
              </a:lnSpc>
              <a:buFont typeface="Arial" panose="020B0604020202020204" pitchFamily="34" charset="0"/>
              <a:buChar char="•"/>
            </a:pPr>
            <a:r>
              <a:rPr lang="zh-CN" altLang="en-US" sz="1200" dirty="0">
                <a:solidFill>
                  <a:srgbClr val="686769"/>
                </a:solidFill>
                <a:latin typeface="微软雅黑" panose="020B0503020204020204" pitchFamily="34" charset="-122"/>
                <a:ea typeface="微软雅黑" panose="020B0503020204020204" pitchFamily="34" charset="-122"/>
              </a:rPr>
              <a:t>风电机组，除了风力机和发电机以外，还包括电力电子换流器（有时也称为变频器）和对应的机组升压变压器。</a:t>
            </a:r>
          </a:p>
          <a:p>
            <a:pPr marL="171450" indent="-171450" algn="just">
              <a:lnSpc>
                <a:spcPct val="130000"/>
              </a:lnSpc>
              <a:buFont typeface="Arial" panose="020B0604020202020204" pitchFamily="34" charset="0"/>
              <a:buChar char="•"/>
            </a:pPr>
            <a:r>
              <a:rPr lang="zh-CN" altLang="en-US" sz="1200" dirty="0">
                <a:solidFill>
                  <a:srgbClr val="686769"/>
                </a:solidFill>
                <a:latin typeface="微软雅黑" panose="020B0503020204020204" pitchFamily="34" charset="-122"/>
                <a:ea typeface="微软雅黑" panose="020B0503020204020204" pitchFamily="34" charset="-122"/>
              </a:rPr>
              <a:t>一般可把电力电子换流器和风力发电机看作一个整体，这样风电机组的接线大都采用单元接线。</a:t>
            </a:r>
          </a:p>
          <a:p>
            <a:pPr marL="171450" indent="-171450" algn="just">
              <a:lnSpc>
                <a:spcPct val="130000"/>
              </a:lnSpc>
              <a:buFont typeface="Arial" panose="020B0604020202020204" pitchFamily="34" charset="0"/>
              <a:buChar char="•"/>
            </a:pPr>
            <a:r>
              <a:rPr lang="zh-CN" altLang="en-US" sz="1200" dirty="0">
                <a:solidFill>
                  <a:srgbClr val="686769"/>
                </a:solidFill>
                <a:latin typeface="微软雅黑" panose="020B0503020204020204" pitchFamily="34" charset="-122"/>
                <a:ea typeface="微软雅黑" panose="020B0503020204020204" pitchFamily="34" charset="-122"/>
              </a:rPr>
              <a:t>一般情况下，多采用一机一变，即一台风电机组配备一台变压器。</a:t>
            </a:r>
          </a:p>
        </p:txBody>
      </p:sp>
      <p:sp>
        <p:nvSpPr>
          <p:cNvPr id="2126" name="圆角矩形 6"/>
          <p:cNvSpPr/>
          <p:nvPr/>
        </p:nvSpPr>
        <p:spPr>
          <a:xfrm>
            <a:off x="8573291" y="3314262"/>
            <a:ext cx="2583145"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集电环节及其接线</a:t>
            </a:r>
          </a:p>
        </p:txBody>
      </p:sp>
      <p:sp>
        <p:nvSpPr>
          <p:cNvPr id="2127" name="文本框 2126"/>
          <p:cNvSpPr txBox="1"/>
          <p:nvPr/>
        </p:nvSpPr>
        <p:spPr>
          <a:xfrm>
            <a:off x="8573291" y="3992837"/>
            <a:ext cx="2811745" cy="1756122"/>
          </a:xfrm>
          <a:prstGeom prst="rect">
            <a:avLst/>
          </a:prstGeom>
          <a:noFill/>
        </p:spPr>
        <p:txBody>
          <a:bodyPr wrap="square" rtlCol="0">
            <a:spAutoFit/>
          </a:bodyPr>
          <a:lstStyle>
            <a:defPPr>
              <a:defRPr lang="zh-CN"/>
            </a:defPPr>
            <a:lvl1pPr marL="171450" indent="-171450" algn="just">
              <a:lnSpc>
                <a:spcPct val="130000"/>
              </a:lnSpc>
              <a:buFont typeface="Arial" panose="020B0604020202020204" pitchFamily="34" charset="0"/>
              <a:buChar char="•"/>
              <a:defRPr sz="1200">
                <a:solidFill>
                  <a:srgbClr val="686769"/>
                </a:solidFill>
                <a:latin typeface="+mn-ea"/>
                <a:cs typeface="+mn-ea"/>
              </a:defRPr>
            </a:lvl1pPr>
          </a:lstStyle>
          <a:p>
            <a:r>
              <a:rPr lang="zh-CN" altLang="en-US" dirty="0">
                <a:latin typeface="微软雅黑" panose="020B0503020204020204" pitchFamily="34" charset="-122"/>
                <a:ea typeface="微软雅黑" panose="020B0503020204020204" pitchFamily="34" charset="-122"/>
              </a:rPr>
              <a:t>一般每一组</a:t>
            </a:r>
            <a:r>
              <a:rPr lang="en-US" altLang="zh-CN" dirty="0">
                <a:latin typeface="微软雅黑" panose="020B0503020204020204" pitchFamily="34" charset="-122"/>
                <a:ea typeface="微软雅黑" panose="020B0503020204020204" pitchFamily="34" charset="-122"/>
              </a:rPr>
              <a:t>3</a:t>
            </a:r>
            <a:r>
              <a:rPr lang="zh-CN" altLang="en-US" dirty="0">
                <a:latin typeface="微软雅黑" panose="020B0503020204020204" pitchFamily="34" charset="-122"/>
                <a:ea typeface="微软雅黑" panose="020B0503020204020204" pitchFamily="34" charset="-122"/>
              </a:rPr>
              <a:t>～</a:t>
            </a:r>
            <a:r>
              <a:rPr lang="en-US" altLang="zh-CN" dirty="0">
                <a:latin typeface="微软雅黑" panose="020B0503020204020204" pitchFamily="34" charset="-122"/>
                <a:ea typeface="微软雅黑" panose="020B0503020204020204" pitchFamily="34" charset="-122"/>
              </a:rPr>
              <a:t>8</a:t>
            </a:r>
            <a:r>
              <a:rPr lang="zh-CN" altLang="en-US" dirty="0">
                <a:latin typeface="微软雅黑" panose="020B0503020204020204" pitchFamily="34" charset="-122"/>
                <a:ea typeface="微软雅黑" panose="020B0503020204020204" pitchFamily="34" charset="-122"/>
              </a:rPr>
              <a:t>台风电机组的集电变压器放在一个箱式变电所。</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每一组的多台风电机组输出，一般可在箱式变电所中各集电变压器的高压侧由电力电缆直接并联。  </a:t>
            </a:r>
            <a:endParaRPr lang="en-US" altLang="zh-CN" dirty="0">
              <a:latin typeface="微软雅黑" panose="020B0503020204020204" pitchFamily="34" charset="-122"/>
              <a:ea typeface="微软雅黑" panose="020B0503020204020204" pitchFamily="34" charset="-122"/>
            </a:endParaRPr>
          </a:p>
          <a:p>
            <a:r>
              <a:rPr lang="zh-CN" altLang="en-US" dirty="0">
                <a:latin typeface="微软雅黑" panose="020B0503020204020204" pitchFamily="34" charset="-122"/>
                <a:ea typeface="微软雅黑" panose="020B0503020204020204" pitchFamily="34" charset="-122"/>
              </a:rPr>
              <a:t>风电场集电环节的接线多为单母线分段接线。</a:t>
            </a:r>
          </a:p>
        </p:txBody>
      </p:sp>
      <p:pic>
        <p:nvPicPr>
          <p:cNvPr id="2129" name="图片 2128" descr="图示&#10;&#10;描述已自动生成"/>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82131" y="2966823"/>
            <a:ext cx="3278997" cy="3212888"/>
          </a:xfrm>
          <a:prstGeom prst="rect">
            <a:avLst/>
          </a:prstGeom>
        </p:spPr>
      </p:pic>
      <p:sp>
        <p:nvSpPr>
          <p:cNvPr id="2130" name="圆角矩形 6"/>
          <p:cNvSpPr/>
          <p:nvPr/>
        </p:nvSpPr>
        <p:spPr>
          <a:xfrm>
            <a:off x="4675613" y="1619901"/>
            <a:ext cx="2583145" cy="542613"/>
          </a:xfrm>
          <a:prstGeom prst="roundRect">
            <a:avLst>
              <a:gd name="adj" fmla="val 50000"/>
            </a:avLst>
          </a:prstGeom>
          <a:gradFill>
            <a:gsLst>
              <a:gs pos="0">
                <a:srgbClr val="0DC8BF"/>
              </a:gs>
              <a:gs pos="100000">
                <a:srgbClr val="1EACBB"/>
              </a:gs>
            </a:gsLst>
            <a:lin ang="3240000" scaled="0"/>
          </a:gradFill>
        </p:spPr>
        <p:txBody>
          <a:bodyPr wrap="square" rtlCol="0">
            <a:spAutoFit/>
          </a:bodyPr>
          <a:lstStyle/>
          <a:p>
            <a:pPr algn="ctr">
              <a:lnSpc>
                <a:spcPct val="110000"/>
              </a:lnSpc>
            </a:pPr>
            <a:r>
              <a:rPr lang="zh-CN" altLang="en-US" b="1" dirty="0">
                <a:solidFill>
                  <a:schemeClr val="bg1"/>
                </a:solidFill>
                <a:latin typeface="微软雅黑" panose="020B0503020204020204" pitchFamily="34" charset="-122"/>
                <a:ea typeface="微软雅黑" panose="020B0503020204020204" pitchFamily="34" charset="-122"/>
                <a:cs typeface="阿里巴巴普惠体" panose="00020600040101010101" pitchFamily="18" charset="-122"/>
              </a:rPr>
              <a:t>单母线</a:t>
            </a:r>
          </a:p>
        </p:txBody>
      </p:sp>
      <p:sp>
        <p:nvSpPr>
          <p:cNvPr id="2131" name="文本框 2130"/>
          <p:cNvSpPr txBox="1"/>
          <p:nvPr/>
        </p:nvSpPr>
        <p:spPr>
          <a:xfrm>
            <a:off x="3981382" y="2253544"/>
            <a:ext cx="4080493" cy="555793"/>
          </a:xfrm>
          <a:prstGeom prst="rect">
            <a:avLst/>
          </a:prstGeom>
          <a:noFill/>
        </p:spPr>
        <p:txBody>
          <a:bodyPr wrap="square" rtlCol="0">
            <a:spAutoFit/>
          </a:bodyPr>
          <a:lstStyle>
            <a:defPPr>
              <a:defRPr lang="zh-CN"/>
            </a:defPPr>
            <a:lvl1pPr marL="171450" indent="-171450" algn="just">
              <a:lnSpc>
                <a:spcPct val="130000"/>
              </a:lnSpc>
              <a:buFont typeface="Arial" panose="020B0604020202020204" pitchFamily="34" charset="0"/>
              <a:buChar char="•"/>
              <a:defRPr sz="1200">
                <a:solidFill>
                  <a:srgbClr val="686769"/>
                </a:solidFill>
                <a:latin typeface="+mn-ea"/>
                <a:cs typeface="+mn-ea"/>
              </a:defRPr>
            </a:lvl1pPr>
          </a:lstStyle>
          <a:p>
            <a:pPr marL="0" indent="0" algn="ctr">
              <a:buNone/>
            </a:pPr>
            <a:r>
              <a:rPr lang="zh-CN" altLang="en-US" dirty="0">
                <a:latin typeface="微软雅黑" panose="020B0503020204020204" pitchFamily="34" charset="-122"/>
                <a:ea typeface="微软雅黑" panose="020B0503020204020204" pitchFamily="34" charset="-122"/>
              </a:rPr>
              <a:t>单母线以一条母线作为配电装置中的电能汇集节点，是有母线接线形式中最简单的接线形式。</a:t>
            </a:r>
            <a:endParaRPr lang="en-US" altLang="zh-CN" dirty="0">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16" presetClass="entr" presetSubtype="21" dur="50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53" presetClass="entr" presetSubtype="16" dur="50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Effect transition="in" filter="fade">
                                      <p:cBhvr>
                                        <p:cTn id="12" dur="500"/>
                                        <p:tgtEl>
                                          <p:spTgt spid="10"/>
                                        </p:tgtEl>
                                      </p:cBhvr>
                                    </p:animEffect>
                                  </p:childTnLst>
                                </p:cTn>
                              </p:par>
                              <p:par>
                                <p:cTn id="13" presetID="53" presetClass="entr" presetSubtype="16" dur="500" fill="hold" grpId="0" nodeType="withEffect">
                                  <p:stCondLst>
                                    <p:cond delay="0"/>
                                  </p:stCondLst>
                                  <p:childTnLst>
                                    <p:set>
                                      <p:cBhvr>
                                        <p:cTn id="14" dur="1" fill="hold">
                                          <p:stCondLst>
                                            <p:cond delay="0"/>
                                          </p:stCondLst>
                                        </p:cTn>
                                        <p:tgtEl>
                                          <p:spTgt spid="2126"/>
                                        </p:tgtEl>
                                        <p:attrNameLst>
                                          <p:attrName>style.visibility</p:attrName>
                                        </p:attrNameLst>
                                      </p:cBhvr>
                                      <p:to>
                                        <p:strVal val="visible"/>
                                      </p:to>
                                    </p:set>
                                    <p:anim calcmode="lin" valueType="num">
                                      <p:cBhvr>
                                        <p:cTn id="15" dur="500" fill="hold"/>
                                        <p:tgtEl>
                                          <p:spTgt spid="2126"/>
                                        </p:tgtEl>
                                        <p:attrNameLst>
                                          <p:attrName>ppt_w</p:attrName>
                                        </p:attrNameLst>
                                      </p:cBhvr>
                                      <p:tavLst>
                                        <p:tav tm="0">
                                          <p:val>
                                            <p:fltVal val="0"/>
                                          </p:val>
                                        </p:tav>
                                        <p:tav tm="100000">
                                          <p:val>
                                            <p:strVal val="#ppt_w"/>
                                          </p:val>
                                        </p:tav>
                                      </p:tavLst>
                                    </p:anim>
                                    <p:anim calcmode="lin" valueType="num">
                                      <p:cBhvr>
                                        <p:cTn id="16" dur="500" fill="hold"/>
                                        <p:tgtEl>
                                          <p:spTgt spid="2126"/>
                                        </p:tgtEl>
                                        <p:attrNameLst>
                                          <p:attrName>ppt_h</p:attrName>
                                        </p:attrNameLst>
                                      </p:cBhvr>
                                      <p:tavLst>
                                        <p:tav tm="0">
                                          <p:val>
                                            <p:fltVal val="0"/>
                                          </p:val>
                                        </p:tav>
                                        <p:tav tm="100000">
                                          <p:val>
                                            <p:strVal val="#ppt_h"/>
                                          </p:val>
                                        </p:tav>
                                      </p:tavLst>
                                    </p:anim>
                                    <p:animEffect transition="in" filter="fade">
                                      <p:cBhvr>
                                        <p:cTn id="17" dur="500"/>
                                        <p:tgtEl>
                                          <p:spTgt spid="2126"/>
                                        </p:tgtEl>
                                      </p:cBhvr>
                                    </p:animEffect>
                                  </p:childTnLst>
                                </p:cTn>
                              </p:par>
                              <p:par>
                                <p:cTn id="18" presetID="53" presetClass="entr" presetSubtype="16" dur="500" fill="hold" grpId="0" nodeType="withEffect">
                                  <p:stCondLst>
                                    <p:cond delay="0"/>
                                  </p:stCondLst>
                                  <p:childTnLst>
                                    <p:set>
                                      <p:cBhvr>
                                        <p:cTn id="19" dur="1" fill="hold">
                                          <p:stCondLst>
                                            <p:cond delay="0"/>
                                          </p:stCondLst>
                                        </p:cTn>
                                        <p:tgtEl>
                                          <p:spTgt spid="2130"/>
                                        </p:tgtEl>
                                        <p:attrNameLst>
                                          <p:attrName>style.visibility</p:attrName>
                                        </p:attrNameLst>
                                      </p:cBhvr>
                                      <p:to>
                                        <p:strVal val="visible"/>
                                      </p:to>
                                    </p:set>
                                    <p:anim calcmode="lin" valueType="num">
                                      <p:cBhvr>
                                        <p:cTn id="20" dur="500" fill="hold"/>
                                        <p:tgtEl>
                                          <p:spTgt spid="2130"/>
                                        </p:tgtEl>
                                        <p:attrNameLst>
                                          <p:attrName>ppt_w</p:attrName>
                                        </p:attrNameLst>
                                      </p:cBhvr>
                                      <p:tavLst>
                                        <p:tav tm="0">
                                          <p:val>
                                            <p:fltVal val="0"/>
                                          </p:val>
                                        </p:tav>
                                        <p:tav tm="100000">
                                          <p:val>
                                            <p:strVal val="#ppt_w"/>
                                          </p:val>
                                        </p:tav>
                                      </p:tavLst>
                                    </p:anim>
                                    <p:anim calcmode="lin" valueType="num">
                                      <p:cBhvr>
                                        <p:cTn id="21" dur="500" fill="hold"/>
                                        <p:tgtEl>
                                          <p:spTgt spid="2130"/>
                                        </p:tgtEl>
                                        <p:attrNameLst>
                                          <p:attrName>ppt_h</p:attrName>
                                        </p:attrNameLst>
                                      </p:cBhvr>
                                      <p:tavLst>
                                        <p:tav tm="0">
                                          <p:val>
                                            <p:fltVal val="0"/>
                                          </p:val>
                                        </p:tav>
                                        <p:tav tm="100000">
                                          <p:val>
                                            <p:strVal val="#ppt_h"/>
                                          </p:val>
                                        </p:tav>
                                      </p:tavLst>
                                    </p:anim>
                                    <p:animEffect transition="in" filter="fade">
                                      <p:cBhvr>
                                        <p:cTn id="22" dur="500"/>
                                        <p:tgtEl>
                                          <p:spTgt spid="2130"/>
                                        </p:tgtEl>
                                      </p:cBhvr>
                                    </p:animEffect>
                                  </p:childTnLst>
                                </p:cTn>
                              </p:par>
                            </p:childTnLst>
                          </p:cTn>
                        </p:par>
                      </p:childTnLst>
                    </p:cTn>
                  </p:par>
                  <p:par>
                    <p:cTn id="23" fill="hold" nodeType="clickPar">
                      <p:stCondLst>
                        <p:cond delay="indefinite"/>
                        <p:cond evt="onBegin" delay="0">
                          <p:tn val="22"/>
                        </p:cond>
                      </p:stCondLst>
                      <p:childTnLst>
                        <p:par>
                          <p:cTn id="24" fill="hold">
                            <p:stCondLst>
                              <p:cond delay="0"/>
                            </p:stCondLst>
                            <p:childTnLst>
                              <p:par>
                                <p:cTn id="25" presetID="42" presetClass="entr" presetSubtype="0" dur="1000" fill="hold" grpId="0" nodeType="clickEffect">
                                  <p:stCondLst>
                                    <p:cond delay="0"/>
                                  </p:stCondLst>
                                  <p:childTnLst>
                                    <p:set>
                                      <p:cBhvr>
                                        <p:cTn id="26" dur="1" fill="hold">
                                          <p:stCondLst>
                                            <p:cond delay="0"/>
                                          </p:stCondLst>
                                        </p:cTn>
                                        <p:tgtEl>
                                          <p:spTgt spid="2127"/>
                                        </p:tgtEl>
                                        <p:attrNameLst>
                                          <p:attrName>style.visibility</p:attrName>
                                        </p:attrNameLst>
                                      </p:cBhvr>
                                      <p:to>
                                        <p:strVal val="visible"/>
                                      </p:to>
                                    </p:set>
                                    <p:animEffect transition="in" filter="fade">
                                      <p:cBhvr>
                                        <p:cTn id="27" dur="1000"/>
                                        <p:tgtEl>
                                          <p:spTgt spid="2127"/>
                                        </p:tgtEl>
                                      </p:cBhvr>
                                    </p:animEffect>
                                    <p:anim calcmode="lin" valueType="num">
                                      <p:cBhvr>
                                        <p:cTn id="28" dur="1000" fill="hold"/>
                                        <p:tgtEl>
                                          <p:spTgt spid="2127"/>
                                        </p:tgtEl>
                                        <p:attrNameLst>
                                          <p:attrName>ppt_x</p:attrName>
                                        </p:attrNameLst>
                                      </p:cBhvr>
                                      <p:tavLst>
                                        <p:tav tm="0">
                                          <p:val>
                                            <p:strVal val="#ppt_x"/>
                                          </p:val>
                                        </p:tav>
                                        <p:tav tm="100000">
                                          <p:val>
                                            <p:strVal val="#ppt_x"/>
                                          </p:val>
                                        </p:tav>
                                      </p:tavLst>
                                    </p:anim>
                                    <p:anim calcmode="lin" valueType="num">
                                      <p:cBhvr>
                                        <p:cTn id="29" dur="1000" fill="hold"/>
                                        <p:tgtEl>
                                          <p:spTgt spid="2127"/>
                                        </p:tgtEl>
                                        <p:attrNameLst>
                                          <p:attrName>ppt_y</p:attrName>
                                        </p:attrNameLst>
                                      </p:cBhvr>
                                      <p:tavLst>
                                        <p:tav tm="0">
                                          <p:val>
                                            <p:strVal val="#ppt_y+.1"/>
                                          </p:val>
                                        </p:tav>
                                        <p:tav tm="100000">
                                          <p:val>
                                            <p:strVal val="#ppt_y"/>
                                          </p:val>
                                        </p:tav>
                                      </p:tavLst>
                                    </p:anim>
                                  </p:childTnLst>
                                </p:cTn>
                              </p:par>
                              <p:par>
                                <p:cTn id="30" presetID="42" presetClass="entr" presetSubtype="0" dur="1000" fill="hold" grpId="0" nodeType="withEffect">
                                  <p:stCondLst>
                                    <p:cond delay="0"/>
                                  </p:stCondLst>
                                  <p:childTnLst>
                                    <p:set>
                                      <p:cBhvr>
                                        <p:cTn id="31" dur="1" fill="hold">
                                          <p:stCondLst>
                                            <p:cond delay="0"/>
                                          </p:stCondLst>
                                        </p:cTn>
                                        <p:tgtEl>
                                          <p:spTgt spid="2131"/>
                                        </p:tgtEl>
                                        <p:attrNameLst>
                                          <p:attrName>style.visibility</p:attrName>
                                        </p:attrNameLst>
                                      </p:cBhvr>
                                      <p:to>
                                        <p:strVal val="visible"/>
                                      </p:to>
                                    </p:set>
                                    <p:animEffect transition="in" filter="fade">
                                      <p:cBhvr>
                                        <p:cTn id="32" dur="1000"/>
                                        <p:tgtEl>
                                          <p:spTgt spid="2131"/>
                                        </p:tgtEl>
                                      </p:cBhvr>
                                    </p:animEffect>
                                    <p:anim calcmode="lin" valueType="num">
                                      <p:cBhvr>
                                        <p:cTn id="33" dur="1000" fill="hold"/>
                                        <p:tgtEl>
                                          <p:spTgt spid="2131"/>
                                        </p:tgtEl>
                                        <p:attrNameLst>
                                          <p:attrName>ppt_x</p:attrName>
                                        </p:attrNameLst>
                                      </p:cBhvr>
                                      <p:tavLst>
                                        <p:tav tm="0">
                                          <p:val>
                                            <p:strVal val="#ppt_x"/>
                                          </p:val>
                                        </p:tav>
                                        <p:tav tm="100000">
                                          <p:val>
                                            <p:strVal val="#ppt_x"/>
                                          </p:val>
                                        </p:tav>
                                      </p:tavLst>
                                    </p:anim>
                                    <p:anim calcmode="lin" valueType="num">
                                      <p:cBhvr>
                                        <p:cTn id="34" dur="1000" fill="hold"/>
                                        <p:tgtEl>
                                          <p:spTgt spid="2131"/>
                                        </p:tgtEl>
                                        <p:attrNameLst>
                                          <p:attrName>ppt_y</p:attrName>
                                        </p:attrNameLst>
                                      </p:cBhvr>
                                      <p:tavLst>
                                        <p:tav tm="0">
                                          <p:val>
                                            <p:strVal val="#ppt_y+.1"/>
                                          </p:val>
                                        </p:tav>
                                        <p:tav tm="100000">
                                          <p:val>
                                            <p:strVal val="#ppt_y"/>
                                          </p:val>
                                        </p:tav>
                                      </p:tavLst>
                                    </p:anim>
                                  </p:childTnLst>
                                </p:cTn>
                              </p:par>
                              <p:par>
                                <p:cTn id="35" presetID="42" presetClass="entr" presetSubtype="0" dur="1000" fill="hold" grpId="0" nodeType="withEffect">
                                  <p:stCondLst>
                                    <p:cond delay="0"/>
                                  </p:stCondLst>
                                  <p:childTnLst>
                                    <p:set>
                                      <p:cBhvr>
                                        <p:cTn id="36" dur="1" fill="hold">
                                          <p:stCondLst>
                                            <p:cond delay="0"/>
                                          </p:stCondLst>
                                        </p:cTn>
                                        <p:tgtEl>
                                          <p:spTgt spid="2125"/>
                                        </p:tgtEl>
                                        <p:attrNameLst>
                                          <p:attrName>style.visibility</p:attrName>
                                        </p:attrNameLst>
                                      </p:cBhvr>
                                      <p:to>
                                        <p:strVal val="visible"/>
                                      </p:to>
                                    </p:set>
                                    <p:animEffect transition="in" filter="fade">
                                      <p:cBhvr>
                                        <p:cTn id="37" dur="1000"/>
                                        <p:tgtEl>
                                          <p:spTgt spid="2125"/>
                                        </p:tgtEl>
                                      </p:cBhvr>
                                    </p:animEffect>
                                    <p:anim calcmode="lin" valueType="num">
                                      <p:cBhvr>
                                        <p:cTn id="38" dur="1000" fill="hold"/>
                                        <p:tgtEl>
                                          <p:spTgt spid="2125"/>
                                        </p:tgtEl>
                                        <p:attrNameLst>
                                          <p:attrName>ppt_x</p:attrName>
                                        </p:attrNameLst>
                                      </p:cBhvr>
                                      <p:tavLst>
                                        <p:tav tm="0">
                                          <p:val>
                                            <p:strVal val="#ppt_x"/>
                                          </p:val>
                                        </p:tav>
                                        <p:tav tm="100000">
                                          <p:val>
                                            <p:strVal val="#ppt_x"/>
                                          </p:val>
                                        </p:tav>
                                      </p:tavLst>
                                    </p:anim>
                                    <p:anim calcmode="lin" valueType="num">
                                      <p:cBhvr>
                                        <p:cTn id="39" dur="1000" fill="hold"/>
                                        <p:tgtEl>
                                          <p:spTgt spid="21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P spid="2125" grpId="0"/>
      <p:bldP spid="2126" grpId="0" animBg="1"/>
      <p:bldP spid="2127" grpId="0"/>
      <p:bldP spid="2130" grpId="0" animBg="1"/>
      <p:bldP spid="2131" grpId="0"/>
    </p:bld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 name="ISLIDE.GUIDESSETTING" val="{&quot;Id&quot;:&quot;GuidesStyle_Moderate&quot;,&quot;Name&quot;:&quot;适中&quot;,&quot;Kind&quot;:&quot;System&quot;,&quot;OldGuidesSetting&quot;:{&quot;HeaderHeight&quot;:13.0,&quot;FooterHeight&quot;:6.0,&quot;SideMargin&quot;:4.0,&quot;TopMargin&quot;:0.0,&quot;BottomMargin&quot;:0.0,&quot;IntervalMargin&quot;:1.5}}"/>
</p:tagLst>
</file>

<file path=ppt/tags/tag10.xml><?xml version="1.0" encoding="utf-8"?>
<p:tagLst xmlns:a="http://schemas.openxmlformats.org/drawingml/2006/main" xmlns:r="http://schemas.openxmlformats.org/officeDocument/2006/relationships" xmlns:p="http://schemas.openxmlformats.org/presentationml/2006/main">
  <p:tag name="MD-PA" val="v1.0.0"/>
</p:tagLst>
</file>

<file path=ppt/tags/tag11.xml><?xml version="1.0" encoding="utf-8"?>
<p:tagLst xmlns:a="http://schemas.openxmlformats.org/drawingml/2006/main" xmlns:r="http://schemas.openxmlformats.org/officeDocument/2006/relationships" xmlns:p="http://schemas.openxmlformats.org/presentationml/2006/main">
  <p:tag name="MD-PA" val="v1.0.0"/>
</p:tagLst>
</file>

<file path=ppt/tags/tag12.xml><?xml version="1.0" encoding="utf-8"?>
<p:tagLst xmlns:a="http://schemas.openxmlformats.org/drawingml/2006/main" xmlns:r="http://schemas.openxmlformats.org/officeDocument/2006/relationships" xmlns:p="http://schemas.openxmlformats.org/presentationml/2006/main">
  <p:tag name="MD-PA" val="v1.0.0"/>
</p:tagLst>
</file>

<file path=ppt/tags/tag13.xml><?xml version="1.0" encoding="utf-8"?>
<p:tagLst xmlns:a="http://schemas.openxmlformats.org/drawingml/2006/main" xmlns:r="http://schemas.openxmlformats.org/officeDocument/2006/relationships" xmlns:p="http://schemas.openxmlformats.org/presentationml/2006/main">
  <p:tag name="MD-PA" val="v1.0.0"/>
</p:tagLst>
</file>

<file path=ppt/tags/tag14.xml><?xml version="1.0" encoding="utf-8"?>
<p:tagLst xmlns:a="http://schemas.openxmlformats.org/drawingml/2006/main" xmlns:r="http://schemas.openxmlformats.org/officeDocument/2006/relationships" xmlns:p="http://schemas.openxmlformats.org/presentationml/2006/main">
  <p:tag name="MD-PA" val="v1.0.0"/>
</p:tagLst>
</file>

<file path=ppt/tags/tag15.xml><?xml version="1.0" encoding="utf-8"?>
<p:tagLst xmlns:a="http://schemas.openxmlformats.org/drawingml/2006/main" xmlns:r="http://schemas.openxmlformats.org/officeDocument/2006/relationships" xmlns:p="http://schemas.openxmlformats.org/presentationml/2006/main">
  <p:tag name="MD-PA" val="v1.0.0"/>
</p:tagLst>
</file>

<file path=ppt/tags/tag16.xml><?xml version="1.0" encoding="utf-8"?>
<p:tagLst xmlns:a="http://schemas.openxmlformats.org/drawingml/2006/main" xmlns:r="http://schemas.openxmlformats.org/officeDocument/2006/relationships" xmlns:p="http://schemas.openxmlformats.org/presentationml/2006/main">
  <p:tag name="MD-PA" val="v1.0.0"/>
</p:tagLst>
</file>

<file path=ppt/tags/tag17.xml><?xml version="1.0" encoding="utf-8"?>
<p:tagLst xmlns:a="http://schemas.openxmlformats.org/drawingml/2006/main" xmlns:r="http://schemas.openxmlformats.org/officeDocument/2006/relationships" xmlns:p="http://schemas.openxmlformats.org/presentationml/2006/main">
  <p:tag name="MD-PA" val="v1.0.0"/>
</p:tagLst>
</file>

<file path=ppt/tags/tag18.xml><?xml version="1.0" encoding="utf-8"?>
<p:tagLst xmlns:a="http://schemas.openxmlformats.org/drawingml/2006/main" xmlns:r="http://schemas.openxmlformats.org/officeDocument/2006/relationships" xmlns:p="http://schemas.openxmlformats.org/presentationml/2006/main">
  <p:tag name="MD-PA" val="v1.0.0"/>
</p:tagLst>
</file>

<file path=ppt/tags/tag19.xml><?xml version="1.0" encoding="utf-8"?>
<p:tagLst xmlns:a="http://schemas.openxmlformats.org/drawingml/2006/main" xmlns:r="http://schemas.openxmlformats.org/officeDocument/2006/relationships" xmlns:p="http://schemas.openxmlformats.org/presentationml/2006/main">
  <p:tag name="MD-PA" val="v1.0.0"/>
</p:tagLst>
</file>

<file path=ppt/tags/tag2.xml><?xml version="1.0" encoding="utf-8"?>
<p:tagLst xmlns:a="http://schemas.openxmlformats.org/drawingml/2006/main" xmlns:r="http://schemas.openxmlformats.org/officeDocument/2006/relationships" xmlns:p="http://schemas.openxmlformats.org/presentationml/2006/main">
  <p:tag name="MD-PA" val="v1.0.0"/>
</p:tagLst>
</file>

<file path=ppt/tags/tag20.xml><?xml version="1.0" encoding="utf-8"?>
<p:tagLst xmlns:a="http://schemas.openxmlformats.org/drawingml/2006/main" xmlns:r="http://schemas.openxmlformats.org/officeDocument/2006/relationships" xmlns:p="http://schemas.openxmlformats.org/presentationml/2006/main">
  <p:tag name="MD-PA" val="v1.0.0"/>
</p:tagLst>
</file>

<file path=ppt/tags/tag21.xml><?xml version="1.0" encoding="utf-8"?>
<p:tagLst xmlns:a="http://schemas.openxmlformats.org/drawingml/2006/main" xmlns:r="http://schemas.openxmlformats.org/officeDocument/2006/relationships" xmlns:p="http://schemas.openxmlformats.org/presentationml/2006/main">
  <p:tag name="MD-PA" val="v1.0.0"/>
</p:tagLst>
</file>

<file path=ppt/tags/tag22.xml><?xml version="1.0" encoding="utf-8"?>
<p:tagLst xmlns:a="http://schemas.openxmlformats.org/drawingml/2006/main" xmlns:r="http://schemas.openxmlformats.org/officeDocument/2006/relationships" xmlns:p="http://schemas.openxmlformats.org/presentationml/2006/main">
  <p:tag name="MD-PA" val="v1.0.0"/>
</p:tagLst>
</file>

<file path=ppt/tags/tag23.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24.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25.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26.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27.xml><?xml version="1.0" encoding="utf-8"?>
<p:tagLst xmlns:a="http://schemas.openxmlformats.org/drawingml/2006/main" xmlns:r="http://schemas.openxmlformats.org/officeDocument/2006/relationships" xmlns:p="http://schemas.openxmlformats.org/presentationml/2006/main">
  <p:tag name="PA" val="v5.0.2"/>
  <p:tag name="RESOURCELIBID" val="432"/>
</p:tagLst>
</file>

<file path=ppt/tags/tag28.xml><?xml version="1.0" encoding="utf-8"?>
<p:tagLst xmlns:a="http://schemas.openxmlformats.org/drawingml/2006/main" xmlns:r="http://schemas.openxmlformats.org/officeDocument/2006/relationships" xmlns:p="http://schemas.openxmlformats.org/presentationml/2006/main">
  <p:tag name="MD-PA" val="v1.0.0"/>
</p:tagLst>
</file>

<file path=ppt/tags/tag3.xml><?xml version="1.0" encoding="utf-8"?>
<p:tagLst xmlns:a="http://schemas.openxmlformats.org/drawingml/2006/main" xmlns:r="http://schemas.openxmlformats.org/officeDocument/2006/relationships" xmlns:p="http://schemas.openxmlformats.org/presentationml/2006/main">
  <p:tag name="MD-PA" val="v1.0.0"/>
</p:tagLst>
</file>

<file path=ppt/tags/tag4.xml><?xml version="1.0" encoding="utf-8"?>
<p:tagLst xmlns:a="http://schemas.openxmlformats.org/drawingml/2006/main" xmlns:r="http://schemas.openxmlformats.org/officeDocument/2006/relationships" xmlns:p="http://schemas.openxmlformats.org/presentationml/2006/main">
  <p:tag name="MD-PA" val="v1.0.0"/>
</p:tagLst>
</file>

<file path=ppt/tags/tag5.xml><?xml version="1.0" encoding="utf-8"?>
<p:tagLst xmlns:a="http://schemas.openxmlformats.org/drawingml/2006/main" xmlns:r="http://schemas.openxmlformats.org/officeDocument/2006/relationships" xmlns:p="http://schemas.openxmlformats.org/presentationml/2006/main">
  <p:tag name="MD-PA" val="v1.0.0"/>
</p:tagLst>
</file>

<file path=ppt/tags/tag6.xml><?xml version="1.0" encoding="utf-8"?>
<p:tagLst xmlns:a="http://schemas.openxmlformats.org/drawingml/2006/main" xmlns:r="http://schemas.openxmlformats.org/officeDocument/2006/relationships" xmlns:p="http://schemas.openxmlformats.org/presentationml/2006/main">
  <p:tag name="MD-PA" val="v1.0.0"/>
</p:tagLst>
</file>

<file path=ppt/tags/tag7.xml><?xml version="1.0" encoding="utf-8"?>
<p:tagLst xmlns:a="http://schemas.openxmlformats.org/drawingml/2006/main" xmlns:r="http://schemas.openxmlformats.org/officeDocument/2006/relationships" xmlns:p="http://schemas.openxmlformats.org/presentationml/2006/main">
  <p:tag name="MD-PA" val="v1.0.0"/>
</p:tagLst>
</file>

<file path=ppt/tags/tag8.xml><?xml version="1.0" encoding="utf-8"?>
<p:tagLst xmlns:a="http://schemas.openxmlformats.org/drawingml/2006/main" xmlns:r="http://schemas.openxmlformats.org/officeDocument/2006/relationships" xmlns:p="http://schemas.openxmlformats.org/presentationml/2006/main">
  <p:tag name="MD-PA" val="v1.0.0"/>
</p:tagLst>
</file>

<file path=ppt/tags/tag9.xml><?xml version="1.0" encoding="utf-8"?>
<p:tagLst xmlns:a="http://schemas.openxmlformats.org/drawingml/2006/main" xmlns:r="http://schemas.openxmlformats.org/officeDocument/2006/relationships" xmlns:p="http://schemas.openxmlformats.org/presentationml/2006/main">
  <p:tag name="MD-PA" val="v1.0.0"/>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自定义 76">
      <a:majorFont>
        <a:latin typeface="等线 Light"/>
        <a:ea typeface="阿里巴巴普惠体 Heavy"/>
        <a:cs typeface="Arial"/>
      </a:majorFont>
      <a:minorFont>
        <a:latin typeface="等线"/>
        <a:ea typeface="阿里巴巴普惠体"/>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Calibri Light"/>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Calibri"/>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120</TotalTime>
  <Words>3543</Words>
  <Application>Microsoft Office PowerPoint</Application>
  <PresentationFormat>宽屏</PresentationFormat>
  <Paragraphs>402</Paragraphs>
  <Slides>29</Slides>
  <Notes>13</Notes>
  <HiddenSlides>0</HiddenSlides>
  <MMClips>0</MMClips>
  <ScaleCrop>false</ScaleCrop>
  <HeadingPairs>
    <vt:vector size="8" baseType="variant">
      <vt:variant>
        <vt:lpstr>已用的字体</vt:lpstr>
      </vt:variant>
      <vt:variant>
        <vt:i4>15</vt:i4>
      </vt:variant>
      <vt:variant>
        <vt:lpstr>主题</vt:lpstr>
      </vt:variant>
      <vt:variant>
        <vt:i4>3</vt:i4>
      </vt:variant>
      <vt:variant>
        <vt:lpstr>嵌入 OLE 服务器</vt:lpstr>
      </vt:variant>
      <vt:variant>
        <vt:i4>2</vt:i4>
      </vt:variant>
      <vt:variant>
        <vt:lpstr>幻灯片标题</vt:lpstr>
      </vt:variant>
      <vt:variant>
        <vt:i4>29</vt:i4>
      </vt:variant>
    </vt:vector>
  </HeadingPairs>
  <TitlesOfParts>
    <vt:vector size="49" baseType="lpstr">
      <vt:lpstr>HarmonyOS Sans SC</vt:lpstr>
      <vt:lpstr>Meiryo</vt:lpstr>
      <vt:lpstr>Optima</vt:lpstr>
      <vt:lpstr>阿里巴巴普惠体</vt:lpstr>
      <vt:lpstr>阿里巴巴普惠体 Heavy</vt:lpstr>
      <vt:lpstr>等线</vt:lpstr>
      <vt:lpstr>等线 Light</vt:lpstr>
      <vt:lpstr>钉钉进步体</vt:lpstr>
      <vt:lpstr>宋体</vt:lpstr>
      <vt:lpstr>微软雅黑</vt:lpstr>
      <vt:lpstr>Arial</vt:lpstr>
      <vt:lpstr>Calibri</vt:lpstr>
      <vt:lpstr>Calibri Light</vt:lpstr>
      <vt:lpstr>Montserrat</vt:lpstr>
      <vt:lpstr>Wingdings</vt:lpstr>
      <vt:lpstr>第一PPT，www.1ppt.com</vt:lpstr>
      <vt:lpstr>第一PPT，www.1ppt.com </vt:lpstr>
      <vt:lpstr>Office Theme</vt:lpstr>
      <vt:lpstr>Equation.DSMT4</vt:lpstr>
      <vt:lpstr>Visio.Drawing.11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31</cp:revision>
  <dcterms:created xsi:type="dcterms:W3CDTF">2024-05-19T03:02:00Z</dcterms:created>
  <dcterms:modified xsi:type="dcterms:W3CDTF">2024-11-11T11:45:22Z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77D093BD540D440DA8C0AFFD23FBF7C5_12</vt:lpwstr>
  </property>
  <property fmtid="{D5CDD505-2E9C-101B-9397-08002B2CF9AE}" pid="3" name="KSOProductBuildVer">
    <vt:lpwstr>2052-12.1.0.18276</vt:lpwstr>
  </property>
</Properties>
</file>