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3.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4.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2" r:id="rId2"/>
    <p:sldMasterId id="2147483654" r:id="rId3"/>
  </p:sldMasterIdLst>
  <p:notesMasterIdLst>
    <p:notesMasterId r:id="rId20"/>
  </p:notesMasterIdLst>
  <p:sldIdLst>
    <p:sldId id="407" r:id="rId4"/>
    <p:sldId id="408" r:id="rId5"/>
    <p:sldId id="376" r:id="rId6"/>
    <p:sldId id="402" r:id="rId7"/>
    <p:sldId id="325" r:id="rId8"/>
    <p:sldId id="360" r:id="rId9"/>
    <p:sldId id="359" r:id="rId10"/>
    <p:sldId id="356" r:id="rId11"/>
    <p:sldId id="362" r:id="rId12"/>
    <p:sldId id="403" r:id="rId13"/>
    <p:sldId id="364" r:id="rId14"/>
    <p:sldId id="368" r:id="rId15"/>
    <p:sldId id="404" r:id="rId16"/>
    <p:sldId id="371" r:id="rId17"/>
    <p:sldId id="409" r:id="rId18"/>
    <p:sldId id="410" r:id="rId19"/>
  </p:sldIdLst>
  <p:sldSz cx="12192000" cy="6858000"/>
  <p:notesSz cx="6858000" cy="9144000"/>
  <p:custDataLst>
    <p:tags r:id="rId2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6314" autoAdjust="0"/>
  </p:normalViewPr>
  <p:slideViewPr>
    <p:cSldViewPr snapToGrid="0">
      <p:cViewPr varScale="1">
        <p:scale>
          <a:sx n="108" d="100"/>
          <a:sy n="108" d="100"/>
        </p:scale>
        <p:origin x="714" y="114"/>
      </p:cViewPr>
      <p:guideLst>
        <p:guide orient="horz" pos="2160"/>
        <p:guide pos="3840"/>
      </p:guideLst>
    </p:cSldViewPr>
  </p:slideViewPr>
  <p:notesTextViewPr>
    <p:cViewPr>
      <p:scale>
        <a:sx n="1" d="1"/>
        <a:sy n="1" d="1"/>
      </p:scale>
      <p:origin x="0" y="0"/>
    </p:cViewPr>
  </p:notesTextViewPr>
  <p:notesViewPr>
    <p:cSldViewPr>
      <p:cViewPr>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tags" Target="tags/tag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D86A0B-648C-43B8-9253-B3A3C21D743F}" type="datetimeFigureOut">
              <a:rPr lang="zh-CN" altLang="en-US" smtClean="0"/>
              <a:t>2024/11/12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3D7F0F-3AE6-42F1-B097-A6587D0AD640}" type="slidenum">
              <a:rPr lang="zh-CN" altLang="en-US" smtClean="0"/>
              <a:t>‹#›</a:t>
            </a:fld>
            <a:endParaRPr lang="zh-CN" altLang="en-US"/>
          </a:p>
        </p:txBody>
      </p:sp>
    </p:spTree>
    <p:extLst>
      <p:ext uri="{BB962C8B-B14F-4D97-AF65-F5344CB8AC3E}">
        <p14:creationId xmlns:p14="http://schemas.microsoft.com/office/powerpoint/2010/main" val="2948475363"/>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幻灯片图像占位符 1"/>
          <p:cNvSpPr>
            <a:spLocks noGrp="1" noRot="1" noChangeAspect="1"/>
          </p:cNvSpPr>
          <p:nvPr>
            <p:ph type="sldImg"/>
          </p:nvPr>
        </p:nvSpPr>
        <p:spPr>
          <a:ln>
            <a:solidFill>
              <a:srgbClr val="000000"/>
            </a:solidFill>
            <a:miter/>
          </a:ln>
        </p:spPr>
      </p:sp>
      <p:sp>
        <p:nvSpPr>
          <p:cNvPr id="4098"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a:p>
        </p:txBody>
      </p:sp>
    </p:spTree>
    <p:extLst>
      <p:ext uri="{BB962C8B-B14F-4D97-AF65-F5344CB8AC3E}">
        <p14:creationId xmlns:p14="http://schemas.microsoft.com/office/powerpoint/2010/main" val="22122548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幻灯片图像占位符 1"/>
          <p:cNvSpPr>
            <a:spLocks noGrp="1" noRot="1" noChangeAspect="1"/>
          </p:cNvSpPr>
          <p:nvPr>
            <p:ph type="sldImg"/>
          </p:nvPr>
        </p:nvSpPr>
        <p:spPr>
          <a:ln>
            <a:solidFill>
              <a:srgbClr val="000000"/>
            </a:solidFill>
            <a:miter/>
          </a:ln>
        </p:spPr>
      </p:sp>
      <p:sp>
        <p:nvSpPr>
          <p:cNvPr id="4098"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a:p>
        </p:txBody>
      </p:sp>
    </p:spTree>
    <p:extLst>
      <p:ext uri="{BB962C8B-B14F-4D97-AF65-F5344CB8AC3E}">
        <p14:creationId xmlns:p14="http://schemas.microsoft.com/office/powerpoint/2010/main" val="40488005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4418168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幻灯片图像占位符 1"/>
          <p:cNvSpPr>
            <a:spLocks noGrp="1" noRot="1" noChangeAspect="1"/>
          </p:cNvSpPr>
          <p:nvPr>
            <p:ph type="sldImg"/>
          </p:nvPr>
        </p:nvSpPr>
        <p:spPr>
          <a:ln>
            <a:solidFill>
              <a:srgbClr val="000000"/>
            </a:solidFill>
            <a:miter/>
          </a:ln>
        </p:spPr>
      </p:sp>
      <p:sp>
        <p:nvSpPr>
          <p:cNvPr id="9218"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a:p>
        </p:txBody>
      </p:sp>
    </p:spTree>
    <p:extLst>
      <p:ext uri="{BB962C8B-B14F-4D97-AF65-F5344CB8AC3E}">
        <p14:creationId xmlns:p14="http://schemas.microsoft.com/office/powerpoint/2010/main" val="19425591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幻灯片图像占位符 1"/>
          <p:cNvSpPr>
            <a:spLocks noGrp="1" noRot="1" noChangeAspect="1"/>
          </p:cNvSpPr>
          <p:nvPr>
            <p:ph type="sldImg"/>
          </p:nvPr>
        </p:nvSpPr>
        <p:spPr>
          <a:ln>
            <a:solidFill>
              <a:srgbClr val="000000"/>
            </a:solidFill>
            <a:miter/>
          </a:ln>
        </p:spPr>
      </p:sp>
      <p:sp>
        <p:nvSpPr>
          <p:cNvPr id="9218"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a:p>
        </p:txBody>
      </p:sp>
    </p:spTree>
    <p:extLst>
      <p:ext uri="{BB962C8B-B14F-4D97-AF65-F5344CB8AC3E}">
        <p14:creationId xmlns:p14="http://schemas.microsoft.com/office/powerpoint/2010/main" val="18840874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幻灯片图像占位符 1"/>
          <p:cNvSpPr>
            <a:spLocks noGrp="1" noRot="1" noChangeAspect="1"/>
          </p:cNvSpPr>
          <p:nvPr>
            <p:ph type="sldImg"/>
          </p:nvPr>
        </p:nvSpPr>
        <p:spPr>
          <a:ln>
            <a:solidFill>
              <a:srgbClr val="000000"/>
            </a:solidFill>
            <a:miter/>
          </a:ln>
        </p:spPr>
      </p:sp>
      <p:sp>
        <p:nvSpPr>
          <p:cNvPr id="7170"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a:p>
        </p:txBody>
      </p:sp>
    </p:spTree>
    <p:extLst>
      <p:ext uri="{BB962C8B-B14F-4D97-AF65-F5344CB8AC3E}">
        <p14:creationId xmlns:p14="http://schemas.microsoft.com/office/powerpoint/2010/main" val="14641850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幻灯片图像占位符 1"/>
          <p:cNvSpPr>
            <a:spLocks noGrp="1" noRot="1" noChangeAspect="1"/>
          </p:cNvSpPr>
          <p:nvPr>
            <p:ph type="sldImg"/>
          </p:nvPr>
        </p:nvSpPr>
        <p:spPr>
          <a:ln>
            <a:solidFill>
              <a:srgbClr val="000000"/>
            </a:solidFill>
            <a:miter/>
          </a:ln>
        </p:spPr>
      </p:sp>
      <p:sp>
        <p:nvSpPr>
          <p:cNvPr id="14338"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a:p>
        </p:txBody>
      </p:sp>
    </p:spTree>
    <p:extLst>
      <p:ext uri="{BB962C8B-B14F-4D97-AF65-F5344CB8AC3E}">
        <p14:creationId xmlns:p14="http://schemas.microsoft.com/office/powerpoint/2010/main" val="20908409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幻灯片图像占位符 1"/>
          <p:cNvSpPr>
            <a:spLocks noGrp="1" noRot="1" noChangeAspect="1"/>
          </p:cNvSpPr>
          <p:nvPr>
            <p:ph type="sldImg"/>
          </p:nvPr>
        </p:nvSpPr>
        <p:spPr>
          <a:ln>
            <a:solidFill>
              <a:srgbClr val="000000"/>
            </a:solidFill>
            <a:miter/>
          </a:ln>
        </p:spPr>
      </p:sp>
      <p:sp>
        <p:nvSpPr>
          <p:cNvPr id="20482" name="备注占位符 2"/>
          <p:cNvSpPr>
            <a:spLocks noGrp="1"/>
          </p:cNvSpPr>
          <p:nvPr>
            <p:ph type="body" idx="1"/>
          </p:nvPr>
        </p:nvSpPr>
        <p:spPr>
          <a:noFill/>
          <a:ln>
            <a:noFill/>
          </a:ln>
        </p:spPr>
        <p:txBody>
          <a:bodyPr wrap="square" lIns="91440" tIns="45720" rIns="91440" bIns="45720" anchor="t"/>
          <a:lstStyle/>
          <a:p>
            <a:pPr lvl="0">
              <a:spcBef>
                <a:spcPct val="0"/>
              </a:spcBef>
            </a:pPr>
            <a:r>
              <a:rPr lang="en-US" altLang="zh-CN" dirty="0" smtClean="0"/>
              <a:t>https://www.ypppt.com/</a:t>
            </a:r>
            <a:endParaRPr lang="zh-CN" altLang="en-US" dirty="0"/>
          </a:p>
        </p:txBody>
      </p:sp>
    </p:spTree>
    <p:extLst>
      <p:ext uri="{BB962C8B-B14F-4D97-AF65-F5344CB8AC3E}">
        <p14:creationId xmlns:p14="http://schemas.microsoft.com/office/powerpoint/2010/main" val="20393371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幻灯片图像占位符 1"/>
          <p:cNvSpPr>
            <a:spLocks noGrp="1" noRot="1" noChangeAspect="1"/>
          </p:cNvSpPr>
          <p:nvPr>
            <p:ph type="sldImg"/>
          </p:nvPr>
        </p:nvSpPr>
        <p:spPr>
          <a:ln>
            <a:solidFill>
              <a:srgbClr val="000000"/>
            </a:solidFill>
            <a:miter/>
          </a:ln>
        </p:spPr>
      </p:sp>
      <p:sp>
        <p:nvSpPr>
          <p:cNvPr id="30722"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a:p>
        </p:txBody>
      </p:sp>
    </p:spTree>
    <p:extLst>
      <p:ext uri="{BB962C8B-B14F-4D97-AF65-F5344CB8AC3E}">
        <p14:creationId xmlns:p14="http://schemas.microsoft.com/office/powerpoint/2010/main" val="40056700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幻灯片图像占位符 1"/>
          <p:cNvSpPr>
            <a:spLocks noGrp="1" noRot="1" noChangeAspect="1"/>
          </p:cNvSpPr>
          <p:nvPr>
            <p:ph type="sldImg"/>
          </p:nvPr>
        </p:nvSpPr>
        <p:spPr>
          <a:ln>
            <a:solidFill>
              <a:srgbClr val="000000"/>
            </a:solidFill>
            <a:miter/>
          </a:ln>
        </p:spPr>
      </p:sp>
      <p:sp>
        <p:nvSpPr>
          <p:cNvPr id="38914" name="备注占位符 2"/>
          <p:cNvSpPr>
            <a:spLocks noGrp="1"/>
          </p:cNvSpPr>
          <p:nvPr>
            <p:ph type="body" idx="1"/>
          </p:nvPr>
        </p:nvSpPr>
        <p:spPr>
          <a:noFill/>
          <a:ln>
            <a:noFill/>
          </a:ln>
        </p:spPr>
        <p:txBody>
          <a:bodyPr wrap="square" lIns="91440" tIns="45720" rIns="91440" bIns="45720" anchor="t"/>
          <a:lstStyle/>
          <a:p>
            <a:pPr lvl="0">
              <a:spcBef>
                <a:spcPct val="0"/>
              </a:spcBef>
            </a:pPr>
            <a:endParaRPr lang="zh-CN" altLang="en-US"/>
          </a:p>
        </p:txBody>
      </p:sp>
    </p:spTree>
    <p:extLst>
      <p:ext uri="{BB962C8B-B14F-4D97-AF65-F5344CB8AC3E}">
        <p14:creationId xmlns:p14="http://schemas.microsoft.com/office/powerpoint/2010/main" val="39740118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dirty="0"/>
          </a:p>
        </p:txBody>
      </p:sp>
    </p:spTree>
    <p:extLst>
      <p:ext uri="{BB962C8B-B14F-4D97-AF65-F5344CB8AC3E}">
        <p14:creationId xmlns:p14="http://schemas.microsoft.com/office/powerpoint/2010/main" val="8053653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7788==7788 &#10;">
    <p:spTree>
      <p:nvGrpSpPr>
        <p:cNvPr id="1" name=""/>
        <p:cNvGrpSpPr/>
        <p:nvPr/>
      </p:nvGrpSpPr>
      <p:grpSpPr>
        <a:xfrm>
          <a:off x="0" y="0"/>
          <a:ext cx="0" cy="0"/>
          <a:chOff x="0" y="0"/>
          <a:chExt cx="0" cy="0"/>
        </a:xfrm>
      </p:grpSpPr>
    </p:spTree>
  </p:cSld>
  <p:clrMapOvr>
    <a:masterClrMapping/>
  </p:clrMapOvr>
  <p:transition spd="slow" advClick="0" advTm="0">
    <p:push dir="u"/>
  </p:transition>
  <p:hf sldNum="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94443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97619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62283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078640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893452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42225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TextBox 4"/>
          <p:cNvSpPr txBox="1"/>
          <p:nvPr/>
        </p:nvSpPr>
        <p:spPr>
          <a:xfrm>
            <a:off x="2965031" y="3367444"/>
            <a:ext cx="453650" cy="137203"/>
          </a:xfrm>
          <a:prstGeom prst="rect">
            <a:avLst/>
          </a:prstGeom>
          <a:noFill/>
        </p:spPr>
        <p:txBody>
          <a:bodyPr wrap="square" rtlCol="0">
            <a:spAutoFit/>
          </a:bodyPr>
          <a:lstStyle/>
          <a:p>
            <a:pPr>
              <a:lnSpc>
                <a:spcPct val="200000"/>
              </a:lnSpc>
            </a:pPr>
            <a:r>
              <a:rPr lang="zh-CN" altLang="en-US" sz="100">
                <a:solidFill>
                  <a:schemeClr val="tx1">
                    <a:alpha val="0"/>
                  </a:schemeClr>
                </a:solidFill>
                <a:latin typeface="微软雅黑" panose="020B0503020204020204" pitchFamily="34" charset="-122"/>
                <a:ea typeface="微软雅黑" panose="020B0503020204020204" pitchFamily="34" charset="-122"/>
              </a:rPr>
              <a:t>行业</a:t>
            </a:r>
            <a:r>
              <a:rPr lang="en-US" altLang="zh-CN" sz="100">
                <a:solidFill>
                  <a:schemeClr val="tx1">
                    <a:alpha val="0"/>
                  </a:schemeClr>
                </a:solidFill>
                <a:latin typeface="微软雅黑" panose="020B0503020204020204" pitchFamily="34" charset="-122"/>
                <a:ea typeface="微软雅黑" panose="020B0503020204020204" pitchFamily="34" charset="-122"/>
              </a:rPr>
              <a:t>PPT</a:t>
            </a:r>
            <a:r>
              <a:rPr lang="zh-CN" altLang="en-US" sz="100">
                <a:solidFill>
                  <a:schemeClr val="tx1">
                    <a:alpha val="0"/>
                  </a:schemeClr>
                </a:solidFill>
                <a:latin typeface="微软雅黑" panose="020B0503020204020204" pitchFamily="34" charset="-122"/>
                <a:ea typeface="微软雅黑" panose="020B0503020204020204" pitchFamily="34" charset="-122"/>
              </a:rPr>
              <a:t>模板</a:t>
            </a:r>
            <a:r>
              <a:rPr lang="en-US" altLang="zh-CN" sz="100">
                <a:solidFill>
                  <a:schemeClr val="tx1">
                    <a:alpha val="0"/>
                  </a:schemeClr>
                </a:solidFill>
                <a:latin typeface="微软雅黑" panose="020B0503020204020204" pitchFamily="34" charset="-122"/>
                <a:ea typeface="微软雅黑" panose="020B0503020204020204" pitchFamily="34" charset="-122"/>
              </a:rPr>
              <a:t>http://www.1ppt.com/hangye/</a:t>
            </a:r>
          </a:p>
        </p:txBody>
      </p:sp>
      <p:sp>
        <p:nvSpPr>
          <p:cNvPr id="3" name="TextBox 8"/>
          <p:cNvSpPr txBox="1"/>
          <p:nvPr/>
        </p:nvSpPr>
        <p:spPr>
          <a:xfrm>
            <a:off x="7509627" y="2215277"/>
            <a:ext cx="540060" cy="137203"/>
          </a:xfrm>
          <a:prstGeom prst="rect">
            <a:avLst/>
          </a:prstGeom>
          <a:noFill/>
        </p:spPr>
        <p:txBody>
          <a:bodyPr wrap="square" rtlCol="0">
            <a:spAutoFit/>
          </a:bodyPr>
          <a:lstStyle/>
          <a:p>
            <a:pPr>
              <a:lnSpc>
                <a:spcPct val="200000"/>
              </a:lnSpc>
            </a:pPr>
            <a:r>
              <a:rPr lang="zh-CN" altLang="en-US" sz="100">
                <a:solidFill>
                  <a:schemeClr val="tx1">
                    <a:alpha val="0"/>
                  </a:schemeClr>
                </a:solidFill>
                <a:latin typeface="微软雅黑" panose="020B0503020204020204" pitchFamily="34" charset="-122"/>
                <a:ea typeface="微软雅黑" panose="020B0503020204020204" pitchFamily="34" charset="-122"/>
                <a:hlinkClick r:id="rId2"/>
              </a:rPr>
              <a:t>行业</a:t>
            </a:r>
            <a:r>
              <a:rPr lang="en-US" altLang="zh-CN" sz="100">
                <a:solidFill>
                  <a:schemeClr val="tx1">
                    <a:alpha val="0"/>
                  </a:schemeClr>
                </a:solidFill>
                <a:latin typeface="微软雅黑" panose="020B0503020204020204" pitchFamily="34" charset="-122"/>
                <a:ea typeface="微软雅黑" panose="020B0503020204020204" pitchFamily="34" charset="-122"/>
                <a:hlinkClick r:id="rId2"/>
              </a:rPr>
              <a:t>PPT</a:t>
            </a:r>
            <a:r>
              <a:rPr lang="zh-CN" altLang="en-US" sz="100">
                <a:solidFill>
                  <a:schemeClr val="tx1">
                    <a:alpha val="0"/>
                  </a:schemeClr>
                </a:solidFill>
                <a:latin typeface="微软雅黑" panose="020B0503020204020204" pitchFamily="34" charset="-122"/>
                <a:ea typeface="微软雅黑" panose="020B0503020204020204" pitchFamily="34" charset="-122"/>
                <a:hlinkClick r:id="rId2"/>
              </a:rPr>
              <a:t>模板</a:t>
            </a:r>
            <a:r>
              <a:rPr lang="en-US" altLang="zh-CN" sz="100">
                <a:solidFill>
                  <a:schemeClr val="tx1">
                    <a:alpha val="0"/>
                  </a:schemeClr>
                </a:solidFill>
                <a:latin typeface="微软雅黑" panose="020B0503020204020204" pitchFamily="34" charset="-122"/>
                <a:ea typeface="微软雅黑" panose="020B0503020204020204" pitchFamily="34" charset="-122"/>
              </a:rPr>
              <a:t>http://www.1ppt.com/hangye/</a:t>
            </a:r>
          </a:p>
        </p:txBody>
      </p:sp>
      <p:sp>
        <p:nvSpPr>
          <p:cNvPr id="4" name="标题 1"/>
          <p:cNvSpPr>
            <a:spLocks noGrp="1"/>
          </p:cNvSpPr>
          <p:nvPr>
            <p:ph type="title"/>
          </p:nvPr>
        </p:nvSpPr>
        <p:spPr>
          <a:xfrm>
            <a:off x="839788" y="365125"/>
            <a:ext cx="10515600" cy="1325563"/>
          </a:xfrm>
        </p:spPr>
        <p:txBody>
          <a:bodyPr/>
          <a:lstStyle>
            <a:lvl1pPr>
              <a:defRPr>
                <a:latin typeface="微软雅黑" panose="020B0503020204020204" pitchFamily="34" charset="-122"/>
                <a:ea typeface="微软雅黑" panose="020B0503020204020204" pitchFamily="34" charset="-122"/>
              </a:defRPr>
            </a:lvl1pPr>
          </a:lstStyle>
          <a:p>
            <a:r>
              <a:rPr lang="zh-CN" altLang="en-US"/>
              <a:t>单击此处编辑母版标题样式</a:t>
            </a:r>
          </a:p>
        </p:txBody>
      </p:sp>
      <p:sp>
        <p:nvSpPr>
          <p:cNvPr id="5" name="文本占位符 2"/>
          <p:cNvSpPr>
            <a:spLocks noGrp="1"/>
          </p:cNvSpPr>
          <p:nvPr>
            <p:ph type="body" idx="1"/>
          </p:nvPr>
        </p:nvSpPr>
        <p:spPr>
          <a:xfrm>
            <a:off x="839788" y="1681163"/>
            <a:ext cx="5157787" cy="823912"/>
          </a:xfrm>
        </p:spPr>
        <p:txBody>
          <a:bodyPr anchor="b"/>
          <a:lstStyle>
            <a:lvl1pPr marL="0" indent="0">
              <a:buNone/>
              <a:defRPr sz="2400" b="1">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3"/>
          <p:cNvSpPr>
            <a:spLocks noGrp="1"/>
          </p:cNvSpPr>
          <p:nvPr>
            <p:ph sz="half" idx="2"/>
          </p:nvPr>
        </p:nvSpPr>
        <p:spPr>
          <a:xfrm>
            <a:off x="839788" y="2505075"/>
            <a:ext cx="5157787" cy="3684588"/>
          </a:xfrm>
        </p:spPr>
        <p:txBody>
          <a:bodyPr/>
          <a:lstStyle>
            <a:lvl1pPr>
              <a:defRPr>
                <a:ea typeface="微软雅黑" panose="020B0503020204020204" pitchFamily="34" charset="-122"/>
              </a:defRPr>
            </a:lvl1pPr>
            <a:lvl2pPr>
              <a:defRPr>
                <a:ea typeface="微软雅黑" panose="020B0503020204020204" pitchFamily="34" charset="-122"/>
              </a:defRPr>
            </a:lvl2pPr>
            <a:lvl3pPr>
              <a:defRPr>
                <a:ea typeface="微软雅黑" panose="020B0503020204020204" pitchFamily="34" charset="-122"/>
              </a:defRPr>
            </a:lvl3pPr>
            <a:lvl4pPr>
              <a:defRPr>
                <a:ea typeface="微软雅黑" panose="020B0503020204020204" pitchFamily="34" charset="-122"/>
              </a:defRPr>
            </a:lvl4pPr>
            <a:lvl5pPr>
              <a:defRPr>
                <a:ea typeface="微软雅黑" panose="020B0503020204020204" pitchFamily="34" charset="-122"/>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文本占位符 4"/>
          <p:cNvSpPr>
            <a:spLocks noGrp="1"/>
          </p:cNvSpPr>
          <p:nvPr>
            <p:ph type="body" sz="quarter" idx="3"/>
          </p:nvPr>
        </p:nvSpPr>
        <p:spPr>
          <a:xfrm>
            <a:off x="6172200" y="1681163"/>
            <a:ext cx="5183188" cy="823912"/>
          </a:xfrm>
        </p:spPr>
        <p:txBody>
          <a:bodyPr anchor="b"/>
          <a:lstStyle>
            <a:lvl1pPr marL="0" indent="0">
              <a:buNone/>
              <a:defRPr sz="2400" b="1">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8" name="内容占位符 5"/>
          <p:cNvSpPr>
            <a:spLocks noGrp="1"/>
          </p:cNvSpPr>
          <p:nvPr>
            <p:ph sz="quarter" idx="4"/>
          </p:nvPr>
        </p:nvSpPr>
        <p:spPr>
          <a:xfrm>
            <a:off x="6172200" y="2505075"/>
            <a:ext cx="5183188" cy="3684588"/>
          </a:xfrm>
        </p:spPr>
        <p:txBody>
          <a:bodyPr/>
          <a:lstStyle>
            <a:lvl1pPr>
              <a:defRPr>
                <a:ea typeface="微软雅黑" panose="020B0503020204020204" pitchFamily="34" charset="-122"/>
              </a:defRPr>
            </a:lvl1pPr>
            <a:lvl2pPr>
              <a:defRPr>
                <a:ea typeface="微软雅黑" panose="020B0503020204020204" pitchFamily="34" charset="-122"/>
              </a:defRPr>
            </a:lvl2pPr>
            <a:lvl3pPr>
              <a:defRPr>
                <a:ea typeface="微软雅黑" panose="020B0503020204020204" pitchFamily="34" charset="-122"/>
              </a:defRPr>
            </a:lvl3pPr>
            <a:lvl4pPr>
              <a:defRPr>
                <a:ea typeface="微软雅黑" panose="020B0503020204020204" pitchFamily="34" charset="-122"/>
              </a:defRPr>
            </a:lvl4pPr>
            <a:lvl5pPr>
              <a:defRPr>
                <a:ea typeface="微软雅黑" panose="020B0503020204020204" pitchFamily="34" charset="-122"/>
              </a:defRPr>
            </a:lvl5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9" name="页脚占位符 7"/>
          <p:cNvSpPr>
            <a:spLocks noGrp="1"/>
          </p:cNvSpPr>
          <p:nvPr>
            <p:ph type="ftr" sz="quarter" idx="11"/>
          </p:nvPr>
        </p:nvSpPr>
        <p:spPr>
          <a:xfrm>
            <a:off x="4038600" y="6356350"/>
            <a:ext cx="4114800" cy="365125"/>
          </a:xfrm>
        </p:spPr>
        <p:txBody>
          <a:bodyPr/>
          <a:lstStyle>
            <a:lvl1pPr>
              <a:defRPr>
                <a:ea typeface="微软雅黑" panose="020B0503020204020204" pitchFamily="34" charset="-122"/>
              </a:defRPr>
            </a:lvl1pPr>
          </a:lstStyle>
          <a:p>
            <a:endParaRPr lang="zh-CN" altLang="en-US"/>
          </a:p>
        </p:txBody>
      </p:sp>
      <p:sp>
        <p:nvSpPr>
          <p:cNvPr id="10" name="灯片编号占位符 8"/>
          <p:cNvSpPr>
            <a:spLocks noGrp="1"/>
          </p:cNvSpPr>
          <p:nvPr>
            <p:ph type="sldNum" sz="quarter" idx="12"/>
          </p:nvPr>
        </p:nvSpPr>
        <p:spPr>
          <a:xfrm>
            <a:off x="8610600" y="6356350"/>
            <a:ext cx="2743200" cy="365125"/>
          </a:xfrm>
        </p:spPr>
        <p:txBody>
          <a:bodyPr/>
          <a:lstStyle>
            <a:lvl1pPr>
              <a:defRPr>
                <a:ea typeface="微软雅黑" panose="020B0503020204020204" pitchFamily="34" charset="-122"/>
              </a:defRPr>
            </a:lvl1pPr>
          </a:lstStyle>
          <a:p>
            <a:fld id="{E9B957CC-A438-4D82-B305-22914934740F}" type="slidenum">
              <a:rPr lang="zh-CN" altLang="en-US" smtClean="0"/>
              <a:t>‹#›</a:t>
            </a:fld>
            <a:endParaRPr lang="zh-CN" altLang="en-US"/>
          </a:p>
        </p:txBody>
      </p:sp>
    </p:spTree>
  </p:cSld>
  <p:clrMapOvr>
    <a:masterClrMapping/>
  </p:clrMapOvr>
  <p:transition/>
  <p:hf sldNum="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7788==7788 &#10;">
    <p:spTree>
      <p:nvGrpSpPr>
        <p:cNvPr id="1" name=""/>
        <p:cNvGrpSpPr/>
        <p:nvPr/>
      </p:nvGrpSpPr>
      <p:grpSpPr>
        <a:xfrm>
          <a:off x="0" y="0"/>
          <a:ext cx="0" cy="0"/>
          <a:chOff x="0" y="0"/>
          <a:chExt cx="0" cy="0"/>
        </a:xfrm>
      </p:grpSpPr>
    </p:spTree>
  </p:cSld>
  <p:clrMapOvr>
    <a:masterClrMapping/>
  </p:clrMapOvr>
  <p:transition spd="slow" advClick="0" advTm="0">
    <p:push dir="u"/>
  </p:transition>
  <p:hf sldNum="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77739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631406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08022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90986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2024/11/12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4988407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3" name="图片 12" descr="背景图案&#10;&#10;描述已自动生成"/>
          <p:cNvPicPr>
            <a:picLocks noChangeAspect="1"/>
          </p:cNvPicPr>
          <p:nvPr userDrawn="1"/>
        </p:nvPicPr>
        <p:blipFill>
          <a:blip r:embed="rId5">
            <a:extLst>
              <a:ext uri="{28A0092B-C50C-407E-A947-70E740481C1C}">
                <a14:useLocalDpi xmlns:a14="http://schemas.microsoft.com/office/drawing/2010/main" val="0"/>
              </a:ext>
            </a:extLst>
          </a:blip>
          <a:srcRect l="8173" r="16173"/>
          <a:stretch>
            <a:fillRect/>
          </a:stretch>
        </p:blipFill>
        <p:spPr>
          <a:xfrm>
            <a:off x="-1" y="3"/>
            <a:ext cx="12191995" cy="6857997"/>
          </a:xfrm>
          <a:prstGeom prst="rect">
            <a:avLst/>
          </a:prstGeom>
        </p:spPr>
      </p:pic>
      <p:pic>
        <p:nvPicPr>
          <p:cNvPr id="14" name="图片 13" descr="图片包含 形状&#10;&#10;描述已自动生成"/>
          <p:cNvPicPr>
            <a:picLocks noChangeAspect="1"/>
          </p:cNvPicPr>
          <p:nvPr userDrawn="1"/>
        </p:nvPicPr>
        <p:blipFill>
          <a:blip r:embed="rId6">
            <a:extLst>
              <a:ext uri="{28A0092B-C50C-407E-A947-70E740481C1C}">
                <a14:useLocalDpi xmlns:a14="http://schemas.microsoft.com/office/drawing/2010/main" val="0"/>
              </a:ext>
            </a:extLst>
          </a:blip>
          <a:srcRect l="30744"/>
          <a:stretch>
            <a:fillRect/>
          </a:stretch>
        </p:blipFill>
        <p:spPr>
          <a:xfrm>
            <a:off x="121922" y="-39618"/>
            <a:ext cx="11948158" cy="693723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ransition spd="slow" advClick="0" advTm="0">
    <p:push dir="u"/>
  </p:transition>
  <p:hf sldNum="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3" r:id="rId1"/>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2024/11/12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1205608"/>
      </p:ext>
    </p:extLst>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3.xml"/><Relationship Id="rId1" Type="http://schemas.openxmlformats.org/officeDocument/2006/relationships/tags" Target="../tags/tag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4.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1.xml"/><Relationship Id="rId1" Type="http://schemas.openxmlformats.org/officeDocument/2006/relationships/slideLayout" Target="../slideLayouts/slideLayout1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背景图案&#10;&#10;描述已自动生成"/>
          <p:cNvPicPr>
            <a:picLocks noChangeAspect="1"/>
          </p:cNvPicPr>
          <p:nvPr/>
        </p:nvPicPr>
        <p:blipFill>
          <a:blip r:embed="rId3">
            <a:extLst>
              <a:ext uri="{28A0092B-C50C-407E-A947-70E740481C1C}">
                <a14:useLocalDpi xmlns:a14="http://schemas.microsoft.com/office/drawing/2010/main" val="0"/>
              </a:ext>
            </a:extLst>
          </a:blip>
          <a:srcRect l="8173" r="16173"/>
          <a:stretch>
            <a:fillRect/>
          </a:stretch>
        </p:blipFill>
        <p:spPr>
          <a:xfrm>
            <a:off x="-1" y="3"/>
            <a:ext cx="12191995" cy="6857997"/>
          </a:xfrm>
          <a:prstGeom prst="rect">
            <a:avLst/>
          </a:prstGeom>
        </p:spPr>
      </p:pic>
      <p:pic>
        <p:nvPicPr>
          <p:cNvPr id="6" name="图片 5" descr="图片包含 图标&#10;&#10;描述已自动生成"/>
          <p:cNvPicPr>
            <a:picLocks noChangeAspect="1"/>
          </p:cNvPicPr>
          <p:nvPr/>
        </p:nvPicPr>
        <p:blipFill>
          <a:blip r:embed="rId4">
            <a:extLst>
              <a:ext uri="{28A0092B-C50C-407E-A947-70E740481C1C}">
                <a14:useLocalDpi xmlns:a14="http://schemas.microsoft.com/office/drawing/2010/main" val="0"/>
              </a:ext>
            </a:extLst>
          </a:blip>
          <a:srcRect l="30577"/>
          <a:stretch>
            <a:fillRect/>
          </a:stretch>
        </p:blipFill>
        <p:spPr>
          <a:xfrm>
            <a:off x="1079292" y="65918"/>
            <a:ext cx="10972800" cy="6726164"/>
          </a:xfrm>
          <a:prstGeom prst="rect">
            <a:avLst/>
          </a:prstGeom>
        </p:spPr>
      </p:pic>
      <p:sp>
        <p:nvSpPr>
          <p:cNvPr id="14" name="文本框 1"/>
          <p:cNvSpPr txBox="1"/>
          <p:nvPr/>
        </p:nvSpPr>
        <p:spPr>
          <a:xfrm>
            <a:off x="2923748" y="2183615"/>
            <a:ext cx="8188960" cy="2860675"/>
          </a:xfrm>
          <a:prstGeom prst="rect">
            <a:avLst/>
          </a:prstGeom>
          <a:noFill/>
          <a:ln w="9525">
            <a:noFill/>
          </a:ln>
        </p:spPr>
        <p:txBody>
          <a:bodyPr wrap="square" anchor="t">
            <a:spAutoFit/>
          </a:bodyPr>
          <a:lstStyle/>
          <a:p>
            <a:pPr lvl="0" indent="0" algn="ctr">
              <a:lnSpc>
                <a:spcPct val="120000"/>
              </a:lnSpc>
            </a:pPr>
            <a:r>
              <a:rPr lang="zh-CN" altLang="en-US" sz="9600" b="1" dirty="0">
                <a:solidFill>
                  <a:srgbClr val="3E6CBA"/>
                </a:solidFill>
                <a:latin typeface="印品灵秀体" panose="02000500000000000000" pitchFamily="2" charset="-122"/>
                <a:ea typeface="印品灵秀体" panose="02000500000000000000" pitchFamily="2" charset="-122"/>
                <a:sym typeface="Arial" panose="020B0604020202020204" pitchFamily="34" charset="0"/>
              </a:rPr>
              <a:t>个案分享</a:t>
            </a:r>
          </a:p>
          <a:p>
            <a:pPr lvl="0" indent="0" algn="ctr">
              <a:lnSpc>
                <a:spcPct val="120000"/>
              </a:lnSpc>
            </a:pPr>
            <a:r>
              <a:rPr lang="zh-CN" altLang="en-US" sz="5400" b="1" dirty="0">
                <a:solidFill>
                  <a:srgbClr val="3E6CBA"/>
                </a:solidFill>
                <a:latin typeface="印品灵秀体" panose="02000500000000000000" pitchFamily="2" charset="-122"/>
                <a:ea typeface="印品灵秀体" panose="02000500000000000000" pitchFamily="2" charset="-122"/>
                <a:sym typeface="Arial" panose="020B0604020202020204" pitchFamily="34" charset="0"/>
              </a:rPr>
              <a:t>胎膜早破病人的护理</a:t>
            </a:r>
          </a:p>
        </p:txBody>
      </p:sp>
      <p:pic>
        <p:nvPicPr>
          <p:cNvPr id="20" name="图片 19" descr="图片包含 人, 穿着, 帽子, 女人&#10;&#10;描述已自动生成"/>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2" y="362652"/>
            <a:ext cx="4332158" cy="6495348"/>
          </a:xfrm>
          <a:custGeom>
            <a:avLst/>
            <a:gdLst>
              <a:gd name="connsiteX0" fmla="*/ 0 w 4332158"/>
              <a:gd name="connsiteY0" fmla="*/ 6420293 h 6495348"/>
              <a:gd name="connsiteX1" fmla="*/ 0 w 4332158"/>
              <a:gd name="connsiteY1" fmla="*/ 6495348 h 6495348"/>
              <a:gd name="connsiteX2" fmla="*/ 105750 w 4332158"/>
              <a:gd name="connsiteY2" fmla="*/ 6495348 h 6495348"/>
              <a:gd name="connsiteX3" fmla="*/ 22240 w 4332158"/>
              <a:gd name="connsiteY3" fmla="*/ 6437514 h 6495348"/>
              <a:gd name="connsiteX4" fmla="*/ 13997 w 4332158"/>
              <a:gd name="connsiteY4" fmla="*/ 0 h 6495348"/>
              <a:gd name="connsiteX5" fmla="*/ 0 w 4332158"/>
              <a:gd name="connsiteY5" fmla="*/ 0 h 6495348"/>
              <a:gd name="connsiteX6" fmla="*/ 0 w 4332158"/>
              <a:gd name="connsiteY6" fmla="*/ 20319 h 6495348"/>
              <a:gd name="connsiteX7" fmla="*/ 4332158 w 4332158"/>
              <a:gd name="connsiteY7" fmla="*/ 0 h 6495348"/>
              <a:gd name="connsiteX8" fmla="*/ 928912 w 4332158"/>
              <a:gd name="connsiteY8" fmla="*/ 0 h 6495348"/>
              <a:gd name="connsiteX9" fmla="*/ 931848 w 4332158"/>
              <a:gd name="connsiteY9" fmla="*/ 4138 h 6495348"/>
              <a:gd name="connsiteX10" fmla="*/ 1514005 w 4332158"/>
              <a:gd name="connsiteY10" fmla="*/ 1166345 h 6495348"/>
              <a:gd name="connsiteX11" fmla="*/ 1543986 w 4332158"/>
              <a:gd name="connsiteY11" fmla="*/ 1990804 h 6495348"/>
              <a:gd name="connsiteX12" fmla="*/ 989349 w 4332158"/>
              <a:gd name="connsiteY12" fmla="*/ 2155696 h 6495348"/>
              <a:gd name="connsiteX13" fmla="*/ 629586 w 4332158"/>
              <a:gd name="connsiteY13" fmla="*/ 2260627 h 6495348"/>
              <a:gd name="connsiteX14" fmla="*/ 869428 w 4332158"/>
              <a:gd name="connsiteY14" fmla="*/ 3519800 h 6495348"/>
              <a:gd name="connsiteX15" fmla="*/ 1064300 w 4332158"/>
              <a:gd name="connsiteY15" fmla="*/ 4584102 h 6495348"/>
              <a:gd name="connsiteX16" fmla="*/ 1543986 w 4332158"/>
              <a:gd name="connsiteY16" fmla="*/ 5378581 h 6495348"/>
              <a:gd name="connsiteX17" fmla="*/ 2038661 w 4332158"/>
              <a:gd name="connsiteY17" fmla="*/ 5468522 h 6495348"/>
              <a:gd name="connsiteX18" fmla="*/ 1903749 w 4332158"/>
              <a:gd name="connsiteY18" fmla="*/ 6292981 h 6495348"/>
              <a:gd name="connsiteX19" fmla="*/ 1609684 w 4332158"/>
              <a:gd name="connsiteY19" fmla="*/ 6457990 h 6495348"/>
              <a:gd name="connsiteX20" fmla="*/ 1523866 w 4332158"/>
              <a:gd name="connsiteY20" fmla="*/ 6495348 h 6495348"/>
              <a:gd name="connsiteX21" fmla="*/ 4332158 w 4332158"/>
              <a:gd name="connsiteY21" fmla="*/ 6495348 h 6495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32158" h="6495348">
                <a:moveTo>
                  <a:pt x="0" y="6420293"/>
                </a:moveTo>
                <a:lnTo>
                  <a:pt x="0" y="6495348"/>
                </a:lnTo>
                <a:lnTo>
                  <a:pt x="105750" y="6495348"/>
                </a:lnTo>
                <a:lnTo>
                  <a:pt x="22240" y="6437514"/>
                </a:lnTo>
                <a:close/>
                <a:moveTo>
                  <a:pt x="13997" y="0"/>
                </a:moveTo>
                <a:lnTo>
                  <a:pt x="0" y="0"/>
                </a:lnTo>
                <a:lnTo>
                  <a:pt x="0" y="20319"/>
                </a:lnTo>
                <a:close/>
                <a:moveTo>
                  <a:pt x="4332158" y="0"/>
                </a:moveTo>
                <a:lnTo>
                  <a:pt x="928912" y="0"/>
                </a:lnTo>
                <a:lnTo>
                  <a:pt x="931848" y="4138"/>
                </a:lnTo>
                <a:cubicBezTo>
                  <a:pt x="1158925" y="339543"/>
                  <a:pt x="1410948" y="887153"/>
                  <a:pt x="1514005" y="1166345"/>
                </a:cubicBezTo>
                <a:cubicBezTo>
                  <a:pt x="1651415" y="1538601"/>
                  <a:pt x="1631429" y="1825912"/>
                  <a:pt x="1543986" y="1990804"/>
                </a:cubicBezTo>
                <a:cubicBezTo>
                  <a:pt x="1456543" y="2155696"/>
                  <a:pt x="989349" y="2155696"/>
                  <a:pt x="989349" y="2155696"/>
                </a:cubicBezTo>
                <a:cubicBezTo>
                  <a:pt x="836949" y="2200666"/>
                  <a:pt x="649573" y="2033276"/>
                  <a:pt x="629586" y="2260627"/>
                </a:cubicBezTo>
                <a:cubicBezTo>
                  <a:pt x="609599" y="2487978"/>
                  <a:pt x="796976" y="3132554"/>
                  <a:pt x="869428" y="3519800"/>
                </a:cubicBezTo>
                <a:cubicBezTo>
                  <a:pt x="941880" y="3907046"/>
                  <a:pt x="951874" y="4274305"/>
                  <a:pt x="1064300" y="4584102"/>
                </a:cubicBezTo>
                <a:cubicBezTo>
                  <a:pt x="1176726" y="4893899"/>
                  <a:pt x="1381593" y="5231178"/>
                  <a:pt x="1543986" y="5378581"/>
                </a:cubicBezTo>
                <a:cubicBezTo>
                  <a:pt x="1706380" y="5525984"/>
                  <a:pt x="1978701" y="5316122"/>
                  <a:pt x="2038661" y="5468522"/>
                </a:cubicBezTo>
                <a:cubicBezTo>
                  <a:pt x="2098621" y="5620922"/>
                  <a:pt x="2188562" y="6100607"/>
                  <a:pt x="1903749" y="6292981"/>
                </a:cubicBezTo>
                <a:cubicBezTo>
                  <a:pt x="1832546" y="6341075"/>
                  <a:pt x="1730581" y="6400098"/>
                  <a:pt x="1609684" y="6457990"/>
                </a:cubicBezTo>
                <a:lnTo>
                  <a:pt x="1523866" y="6495348"/>
                </a:lnTo>
                <a:lnTo>
                  <a:pt x="4332158" y="6495348"/>
                </a:lnTo>
                <a:close/>
              </a:path>
            </a:pathLst>
          </a:custGeom>
        </p:spPr>
      </p:pic>
      <p:sp>
        <p:nvSpPr>
          <p:cNvPr id="21" name="文本框 1"/>
          <p:cNvSpPr txBox="1"/>
          <p:nvPr/>
        </p:nvSpPr>
        <p:spPr>
          <a:xfrm>
            <a:off x="4899203" y="5188377"/>
            <a:ext cx="4238053" cy="365760"/>
          </a:xfrm>
          <a:prstGeom prst="rect">
            <a:avLst/>
          </a:prstGeom>
          <a:noFill/>
          <a:ln w="9525">
            <a:noFill/>
          </a:ln>
        </p:spPr>
        <p:txBody>
          <a:bodyPr wrap="square" anchor="t">
            <a:spAutoFit/>
          </a:bodyPr>
          <a:lstStyle/>
          <a:p>
            <a:pPr lvl="0" indent="0" algn="ctr"/>
            <a:r>
              <a:rPr lang="zh-CN" altLang="en-US" dirty="0">
                <a:solidFill>
                  <a:srgbClr val="3E6CBA"/>
                </a:solidFill>
                <a:latin typeface="Arial" panose="020B0604020202020204" pitchFamily="34" charset="0"/>
                <a:ea typeface="微软雅黑" panose="020B0503020204020204" pitchFamily="34" charset="-122"/>
                <a:sym typeface="Arial" panose="020B0604020202020204" pitchFamily="34" charset="0"/>
              </a:rPr>
              <a:t>主讲人</a:t>
            </a:r>
            <a:r>
              <a:rPr lang="zh-CN" altLang="en-US" dirty="0" smtClean="0">
                <a:solidFill>
                  <a:srgbClr val="3E6CBA"/>
                </a:solidFill>
                <a:latin typeface="Arial" panose="020B0604020202020204" pitchFamily="34" charset="0"/>
                <a:ea typeface="微软雅黑" panose="020B0503020204020204" pitchFamily="34" charset="-122"/>
                <a:sym typeface="Arial" panose="020B0604020202020204" pitchFamily="34" charset="0"/>
              </a:rPr>
              <a:t>：</a:t>
            </a:r>
            <a:r>
              <a:rPr lang="zh-CN" altLang="en-US" dirty="0">
                <a:solidFill>
                  <a:srgbClr val="3E6CBA"/>
                </a:solidFill>
                <a:latin typeface="Arial" panose="020B0604020202020204" pitchFamily="34" charset="0"/>
                <a:ea typeface="微软雅黑" panose="020B0503020204020204" pitchFamily="34" charset="-122"/>
                <a:sym typeface="Arial" panose="020B0604020202020204" pitchFamily="34" charset="0"/>
              </a:rPr>
              <a:t>优品</a:t>
            </a:r>
            <a:r>
              <a:rPr lang="en-US" altLang="zh-CN" dirty="0" smtClean="0">
                <a:solidFill>
                  <a:srgbClr val="3E6CBA"/>
                </a:solidFill>
                <a:latin typeface="Arial" panose="020B0604020202020204" pitchFamily="34" charset="0"/>
                <a:ea typeface="微软雅黑" panose="020B0503020204020204" pitchFamily="34" charset="-122"/>
                <a:sym typeface="Arial" panose="020B0604020202020204" pitchFamily="34" charset="0"/>
              </a:rPr>
              <a:t>PPT</a:t>
            </a:r>
            <a:r>
              <a:rPr lang="zh-CN" altLang="en-US" dirty="0" smtClean="0">
                <a:solidFill>
                  <a:srgbClr val="3E6CBA"/>
                </a:solidFill>
                <a:latin typeface="Arial" panose="020B0604020202020204" pitchFamily="34" charset="0"/>
                <a:ea typeface="微软雅黑" panose="020B0503020204020204" pitchFamily="34" charset="-122"/>
                <a:sym typeface="Arial" panose="020B0604020202020204" pitchFamily="34" charset="0"/>
              </a:rPr>
              <a:t>   </a:t>
            </a:r>
            <a:r>
              <a:rPr lang="zh-CN" altLang="en-US" dirty="0">
                <a:solidFill>
                  <a:srgbClr val="3E6CBA"/>
                </a:solidFill>
                <a:latin typeface="Arial" panose="020B0604020202020204" pitchFamily="34" charset="0"/>
                <a:ea typeface="微软雅黑" panose="020B0503020204020204" pitchFamily="34" charset="-122"/>
                <a:sym typeface="Arial" panose="020B0604020202020204" pitchFamily="34" charset="0"/>
              </a:rPr>
              <a:t>时间：</a:t>
            </a:r>
            <a:r>
              <a:rPr lang="en-US" altLang="zh-CN" dirty="0" smtClean="0">
                <a:solidFill>
                  <a:srgbClr val="3E6CBA"/>
                </a:solidFill>
                <a:latin typeface="Arial" panose="020B0604020202020204" pitchFamily="34" charset="0"/>
                <a:ea typeface="微软雅黑" panose="020B0503020204020204" pitchFamily="34" charset="-122"/>
                <a:sym typeface="Arial" panose="020B0604020202020204" pitchFamily="34" charset="0"/>
              </a:rPr>
              <a:t>20XX.20.21</a:t>
            </a:r>
            <a:endParaRPr lang="zh-CN" altLang="en-US" dirty="0">
              <a:solidFill>
                <a:srgbClr val="3E6CBA"/>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500" advClick="0" advTm="0">
        <p:push dir="u"/>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0">
        <p:push dir="u"/>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6" presetClass="entr" presetSubtype="37" dur="5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outVertical)">
                                      <p:cBhvr>
                                        <p:cTn id="7" dur="500"/>
                                        <p:tgtEl>
                                          <p:spTgt spid="14"/>
                                        </p:tgtEl>
                                      </p:cBhvr>
                                    </p:animEffect>
                                  </p:childTnLst>
                                </p:cTn>
                              </p:par>
                            </p:childTnLst>
                          </p:cTn>
                        </p:par>
                        <p:par>
                          <p:cTn id="8" fill="hold" nodeType="afterGroup">
                            <p:stCondLst>
                              <p:cond delay="500"/>
                            </p:stCondLst>
                            <p:childTnLst>
                              <p:par>
                                <p:cTn id="9" presetID="14" presetClass="entr" presetSubtype="10" dur="50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randombar(horizontal)">
                                      <p:cBhvr>
                                        <p:cTn id="1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1"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ïṥļîḑê"/>
          <p:cNvSpPr/>
          <p:nvPr/>
        </p:nvSpPr>
        <p:spPr bwMode="auto">
          <a:xfrm>
            <a:off x="1438657" y="3305568"/>
            <a:ext cx="495680" cy="547540"/>
          </a:xfrm>
          <a:custGeom>
            <a:avLst/>
            <a:gdLst>
              <a:gd name="connsiteX0" fmla="*/ 485820 w 551045"/>
              <a:gd name="connsiteY0" fmla="*/ 430096 h 608697"/>
              <a:gd name="connsiteX1" fmla="*/ 550987 w 551045"/>
              <a:gd name="connsiteY1" fmla="*/ 492317 h 608697"/>
              <a:gd name="connsiteX2" fmla="*/ 551045 w 551045"/>
              <a:gd name="connsiteY2" fmla="*/ 492490 h 608697"/>
              <a:gd name="connsiteX3" fmla="*/ 550987 w 551045"/>
              <a:gd name="connsiteY3" fmla="*/ 493813 h 608697"/>
              <a:gd name="connsiteX4" fmla="*/ 551045 w 551045"/>
              <a:gd name="connsiteY4" fmla="*/ 495193 h 608697"/>
              <a:gd name="connsiteX5" fmla="*/ 485820 w 551045"/>
              <a:gd name="connsiteY5" fmla="*/ 560289 h 608697"/>
              <a:gd name="connsiteX6" fmla="*/ 421862 w 551045"/>
              <a:gd name="connsiteY6" fmla="*/ 507902 h 608697"/>
              <a:gd name="connsiteX7" fmla="*/ 420134 w 551045"/>
              <a:gd name="connsiteY7" fmla="*/ 494560 h 608697"/>
              <a:gd name="connsiteX8" fmla="*/ 422611 w 551045"/>
              <a:gd name="connsiteY8" fmla="*/ 479034 h 608697"/>
              <a:gd name="connsiteX9" fmla="*/ 485820 w 551045"/>
              <a:gd name="connsiteY9" fmla="*/ 430096 h 608697"/>
              <a:gd name="connsiteX10" fmla="*/ 485137 w 551045"/>
              <a:gd name="connsiteY10" fmla="*/ 236253 h 608697"/>
              <a:gd name="connsiteX11" fmla="*/ 551045 w 551045"/>
              <a:gd name="connsiteY11" fmla="*/ 302055 h 608697"/>
              <a:gd name="connsiteX12" fmla="*/ 485137 w 551045"/>
              <a:gd name="connsiteY12" fmla="*/ 367857 h 608697"/>
              <a:gd name="connsiteX13" fmla="*/ 419229 w 551045"/>
              <a:gd name="connsiteY13" fmla="*/ 302055 h 608697"/>
              <a:gd name="connsiteX14" fmla="*/ 485137 w 551045"/>
              <a:gd name="connsiteY14" fmla="*/ 236253 h 608697"/>
              <a:gd name="connsiteX15" fmla="*/ 45513 w 551045"/>
              <a:gd name="connsiteY15" fmla="*/ 160819 h 608697"/>
              <a:gd name="connsiteX16" fmla="*/ 62048 w 551045"/>
              <a:gd name="connsiteY16" fmla="*/ 160819 h 608697"/>
              <a:gd name="connsiteX17" fmla="*/ 78583 w 551045"/>
              <a:gd name="connsiteY17" fmla="*/ 243365 h 608697"/>
              <a:gd name="connsiteX18" fmla="*/ 98228 w 551045"/>
              <a:gd name="connsiteY18" fmla="*/ 243365 h 608697"/>
              <a:gd name="connsiteX19" fmla="*/ 103356 w 551045"/>
              <a:gd name="connsiteY19" fmla="*/ 187625 h 608697"/>
              <a:gd name="connsiteX20" fmla="*/ 102722 w 551045"/>
              <a:gd name="connsiteY20" fmla="*/ 184634 h 608697"/>
              <a:gd name="connsiteX21" fmla="*/ 94368 w 551045"/>
              <a:gd name="connsiteY21" fmla="*/ 163293 h 608697"/>
              <a:gd name="connsiteX22" fmla="*/ 93331 w 551045"/>
              <a:gd name="connsiteY22" fmla="*/ 161107 h 608697"/>
              <a:gd name="connsiteX23" fmla="*/ 93389 w 551045"/>
              <a:gd name="connsiteY23" fmla="*/ 161107 h 608697"/>
              <a:gd name="connsiteX24" fmla="*/ 93274 w 551045"/>
              <a:gd name="connsiteY24" fmla="*/ 160819 h 608697"/>
              <a:gd name="connsiteX25" fmla="*/ 137347 w 551045"/>
              <a:gd name="connsiteY25" fmla="*/ 160819 h 608697"/>
              <a:gd name="connsiteX26" fmla="*/ 137232 w 551045"/>
              <a:gd name="connsiteY26" fmla="*/ 161107 h 608697"/>
              <a:gd name="connsiteX27" fmla="*/ 137404 w 551045"/>
              <a:gd name="connsiteY27" fmla="*/ 161107 h 608697"/>
              <a:gd name="connsiteX28" fmla="*/ 136367 w 551045"/>
              <a:gd name="connsiteY28" fmla="*/ 163293 h 608697"/>
              <a:gd name="connsiteX29" fmla="*/ 127322 w 551045"/>
              <a:gd name="connsiteY29" fmla="*/ 187913 h 608697"/>
              <a:gd name="connsiteX30" fmla="*/ 132450 w 551045"/>
              <a:gd name="connsiteY30" fmla="*/ 243365 h 608697"/>
              <a:gd name="connsiteX31" fmla="*/ 152038 w 551045"/>
              <a:gd name="connsiteY31" fmla="*/ 243365 h 608697"/>
              <a:gd name="connsiteX32" fmla="*/ 168630 w 551045"/>
              <a:gd name="connsiteY32" fmla="*/ 160819 h 608697"/>
              <a:gd name="connsiteX33" fmla="*/ 185165 w 551045"/>
              <a:gd name="connsiteY33" fmla="*/ 160819 h 608697"/>
              <a:gd name="connsiteX34" fmla="*/ 230678 w 551045"/>
              <a:gd name="connsiteY34" fmla="*/ 206263 h 608697"/>
              <a:gd name="connsiteX35" fmla="*/ 230678 w 551045"/>
              <a:gd name="connsiteY35" fmla="*/ 338682 h 608697"/>
              <a:gd name="connsiteX36" fmla="*/ 185165 w 551045"/>
              <a:gd name="connsiteY36" fmla="*/ 384125 h 608697"/>
              <a:gd name="connsiteX37" fmla="*/ 179346 w 551045"/>
              <a:gd name="connsiteY37" fmla="*/ 384125 h 608697"/>
              <a:gd name="connsiteX38" fmla="*/ 179346 w 551045"/>
              <a:gd name="connsiteY38" fmla="*/ 576599 h 608697"/>
              <a:gd name="connsiteX39" fmla="*/ 147256 w 551045"/>
              <a:gd name="connsiteY39" fmla="*/ 608697 h 608697"/>
              <a:gd name="connsiteX40" fmla="*/ 115339 w 551045"/>
              <a:gd name="connsiteY40" fmla="*/ 580223 h 608697"/>
              <a:gd name="connsiteX41" fmla="*/ 83422 w 551045"/>
              <a:gd name="connsiteY41" fmla="*/ 608697 h 608697"/>
              <a:gd name="connsiteX42" fmla="*/ 51332 w 551045"/>
              <a:gd name="connsiteY42" fmla="*/ 576599 h 608697"/>
              <a:gd name="connsiteX43" fmla="*/ 51332 w 551045"/>
              <a:gd name="connsiteY43" fmla="*/ 384125 h 608697"/>
              <a:gd name="connsiteX44" fmla="*/ 45513 w 551045"/>
              <a:gd name="connsiteY44" fmla="*/ 384125 h 608697"/>
              <a:gd name="connsiteX45" fmla="*/ 0 w 551045"/>
              <a:gd name="connsiteY45" fmla="*/ 338682 h 608697"/>
              <a:gd name="connsiteX46" fmla="*/ 0 w 551045"/>
              <a:gd name="connsiteY46" fmla="*/ 206263 h 608697"/>
              <a:gd name="connsiteX47" fmla="*/ 45513 w 551045"/>
              <a:gd name="connsiteY47" fmla="*/ 160819 h 608697"/>
              <a:gd name="connsiteX48" fmla="*/ 400710 w 551045"/>
              <a:gd name="connsiteY48" fmla="*/ 89618 h 608697"/>
              <a:gd name="connsiteX49" fmla="*/ 400710 w 551045"/>
              <a:gd name="connsiteY49" fmla="*/ 134086 h 608697"/>
              <a:gd name="connsiteX50" fmla="*/ 355362 w 551045"/>
              <a:gd name="connsiteY50" fmla="*/ 179359 h 608697"/>
              <a:gd name="connsiteX51" fmla="*/ 355362 w 551045"/>
              <a:gd name="connsiteY51" fmla="*/ 279857 h 608697"/>
              <a:gd name="connsiteX52" fmla="*/ 401517 w 551045"/>
              <a:gd name="connsiteY52" fmla="*/ 279857 h 608697"/>
              <a:gd name="connsiteX53" fmla="*/ 401517 w 551045"/>
              <a:gd name="connsiteY53" fmla="*/ 324325 h 608697"/>
              <a:gd name="connsiteX54" fmla="*/ 355362 w 551045"/>
              <a:gd name="connsiteY54" fmla="*/ 324325 h 608697"/>
              <a:gd name="connsiteX55" fmla="*/ 355362 w 551045"/>
              <a:gd name="connsiteY55" fmla="*/ 424823 h 608697"/>
              <a:gd name="connsiteX56" fmla="*/ 400710 w 551045"/>
              <a:gd name="connsiteY56" fmla="*/ 470038 h 608697"/>
              <a:gd name="connsiteX57" fmla="*/ 400710 w 551045"/>
              <a:gd name="connsiteY57" fmla="*/ 514563 h 608697"/>
              <a:gd name="connsiteX58" fmla="*/ 310820 w 551045"/>
              <a:gd name="connsiteY58" fmla="*/ 424823 h 608697"/>
              <a:gd name="connsiteX59" fmla="*/ 310820 w 551045"/>
              <a:gd name="connsiteY59" fmla="*/ 324325 h 608697"/>
              <a:gd name="connsiteX60" fmla="*/ 270830 w 551045"/>
              <a:gd name="connsiteY60" fmla="*/ 324325 h 608697"/>
              <a:gd name="connsiteX61" fmla="*/ 270830 w 551045"/>
              <a:gd name="connsiteY61" fmla="*/ 279857 h 608697"/>
              <a:gd name="connsiteX62" fmla="*/ 310820 w 551045"/>
              <a:gd name="connsiteY62" fmla="*/ 279857 h 608697"/>
              <a:gd name="connsiteX63" fmla="*/ 310820 w 551045"/>
              <a:gd name="connsiteY63" fmla="*/ 179359 h 608697"/>
              <a:gd name="connsiteX64" fmla="*/ 400710 w 551045"/>
              <a:gd name="connsiteY64" fmla="*/ 89618 h 608697"/>
              <a:gd name="connsiteX65" fmla="*/ 487441 w 551045"/>
              <a:gd name="connsiteY65" fmla="*/ 44033 h 608697"/>
              <a:gd name="connsiteX66" fmla="*/ 487729 w 551045"/>
              <a:gd name="connsiteY66" fmla="*/ 44148 h 608697"/>
              <a:gd name="connsiteX67" fmla="*/ 550282 w 551045"/>
              <a:gd name="connsiteY67" fmla="*/ 107206 h 608697"/>
              <a:gd name="connsiteX68" fmla="*/ 550340 w 551045"/>
              <a:gd name="connsiteY68" fmla="*/ 107897 h 608697"/>
              <a:gd name="connsiteX69" fmla="*/ 550340 w 551045"/>
              <a:gd name="connsiteY69" fmla="*/ 108760 h 608697"/>
              <a:gd name="connsiteX70" fmla="*/ 550340 w 551045"/>
              <a:gd name="connsiteY70" fmla="*/ 109220 h 608697"/>
              <a:gd name="connsiteX71" fmla="*/ 550340 w 551045"/>
              <a:gd name="connsiteY71" fmla="*/ 109680 h 608697"/>
              <a:gd name="connsiteX72" fmla="*/ 550282 w 551045"/>
              <a:gd name="connsiteY72" fmla="*/ 111867 h 608697"/>
              <a:gd name="connsiteX73" fmla="*/ 550167 w 551045"/>
              <a:gd name="connsiteY73" fmla="*/ 113420 h 608697"/>
              <a:gd name="connsiteX74" fmla="*/ 550167 w 551045"/>
              <a:gd name="connsiteY74" fmla="*/ 113938 h 608697"/>
              <a:gd name="connsiteX75" fmla="*/ 485137 w 551045"/>
              <a:gd name="connsiteY75" fmla="*/ 174349 h 608697"/>
              <a:gd name="connsiteX76" fmla="*/ 484158 w 551045"/>
              <a:gd name="connsiteY76" fmla="*/ 174292 h 608697"/>
              <a:gd name="connsiteX77" fmla="*/ 467685 w 551045"/>
              <a:gd name="connsiteY77" fmla="*/ 171933 h 608697"/>
              <a:gd name="connsiteX78" fmla="*/ 419993 w 551045"/>
              <a:gd name="connsiteY78" fmla="*/ 110428 h 608697"/>
              <a:gd name="connsiteX79" fmla="*/ 419935 w 551045"/>
              <a:gd name="connsiteY79" fmla="*/ 110083 h 608697"/>
              <a:gd name="connsiteX80" fmla="*/ 419993 w 551045"/>
              <a:gd name="connsiteY80" fmla="*/ 109680 h 608697"/>
              <a:gd name="connsiteX81" fmla="*/ 419935 w 551045"/>
              <a:gd name="connsiteY81" fmla="*/ 109220 h 608697"/>
              <a:gd name="connsiteX82" fmla="*/ 419993 w 551045"/>
              <a:gd name="connsiteY82" fmla="*/ 108530 h 608697"/>
              <a:gd name="connsiteX83" fmla="*/ 419993 w 551045"/>
              <a:gd name="connsiteY83" fmla="*/ 106516 h 608697"/>
              <a:gd name="connsiteX84" fmla="*/ 485137 w 551045"/>
              <a:gd name="connsiteY84" fmla="*/ 44090 h 608697"/>
              <a:gd name="connsiteX85" fmla="*/ 486001 w 551045"/>
              <a:gd name="connsiteY85" fmla="*/ 44090 h 608697"/>
              <a:gd name="connsiteX86" fmla="*/ 487441 w 551045"/>
              <a:gd name="connsiteY86" fmla="*/ 44033 h 608697"/>
              <a:gd name="connsiteX87" fmla="*/ 114993 w 551045"/>
              <a:gd name="connsiteY87" fmla="*/ 748 h 608697"/>
              <a:gd name="connsiteX88" fmla="*/ 115281 w 551045"/>
              <a:gd name="connsiteY88" fmla="*/ 748 h 608697"/>
              <a:gd name="connsiteX89" fmla="*/ 115569 w 551045"/>
              <a:gd name="connsiteY89" fmla="*/ 748 h 608697"/>
              <a:gd name="connsiteX90" fmla="*/ 179403 w 551045"/>
              <a:gd name="connsiteY90" fmla="*/ 50176 h 608697"/>
              <a:gd name="connsiteX91" fmla="*/ 181534 w 551045"/>
              <a:gd name="connsiteY91" fmla="*/ 66863 h 608697"/>
              <a:gd name="connsiteX92" fmla="*/ 115685 w 551045"/>
              <a:gd name="connsiteY92" fmla="*/ 132634 h 608697"/>
              <a:gd name="connsiteX93" fmla="*/ 115397 w 551045"/>
              <a:gd name="connsiteY93" fmla="*/ 132634 h 608697"/>
              <a:gd name="connsiteX94" fmla="*/ 115109 w 551045"/>
              <a:gd name="connsiteY94" fmla="*/ 132634 h 608697"/>
              <a:gd name="connsiteX95" fmla="*/ 51275 w 551045"/>
              <a:gd name="connsiteY95" fmla="*/ 83262 h 608697"/>
              <a:gd name="connsiteX96" fmla="*/ 49144 w 551045"/>
              <a:gd name="connsiteY96" fmla="*/ 66575 h 608697"/>
              <a:gd name="connsiteX97" fmla="*/ 114993 w 551045"/>
              <a:gd name="connsiteY97" fmla="*/ 748 h 608697"/>
              <a:gd name="connsiteX98" fmla="*/ 114958 w 551045"/>
              <a:gd name="connsiteY98" fmla="*/ 423 h 608697"/>
              <a:gd name="connsiteX99" fmla="*/ 48690 w 551045"/>
              <a:gd name="connsiteY99" fmla="*/ 66575 h 608697"/>
              <a:gd name="connsiteX100" fmla="*/ 50822 w 551045"/>
              <a:gd name="connsiteY100" fmla="*/ 83372 h 608697"/>
              <a:gd name="connsiteX101" fmla="*/ 115073 w 551045"/>
              <a:gd name="connsiteY101" fmla="*/ 133015 h 608697"/>
              <a:gd name="connsiteX102" fmla="*/ 115361 w 551045"/>
              <a:gd name="connsiteY102" fmla="*/ 133015 h 608697"/>
              <a:gd name="connsiteX103" fmla="*/ 115649 w 551045"/>
              <a:gd name="connsiteY103" fmla="*/ 133015 h 608697"/>
              <a:gd name="connsiteX104" fmla="*/ 181917 w 551045"/>
              <a:gd name="connsiteY104" fmla="*/ 66863 h 608697"/>
              <a:gd name="connsiteX105" fmla="*/ 179785 w 551045"/>
              <a:gd name="connsiteY105" fmla="*/ 50066 h 608697"/>
              <a:gd name="connsiteX106" fmla="*/ 115534 w 551045"/>
              <a:gd name="connsiteY106" fmla="*/ 423 h 608697"/>
              <a:gd name="connsiteX107" fmla="*/ 115246 w 551045"/>
              <a:gd name="connsiteY107" fmla="*/ 423 h 608697"/>
              <a:gd name="connsiteX108" fmla="*/ 114958 w 551045"/>
              <a:gd name="connsiteY108" fmla="*/ 423 h 608697"/>
              <a:gd name="connsiteX109" fmla="*/ 114993 w 551045"/>
              <a:gd name="connsiteY109" fmla="*/ 0 h 608697"/>
              <a:gd name="connsiteX110" fmla="*/ 115281 w 551045"/>
              <a:gd name="connsiteY110" fmla="*/ 0 h 608697"/>
              <a:gd name="connsiteX111" fmla="*/ 115569 w 551045"/>
              <a:gd name="connsiteY111" fmla="*/ 0 h 608697"/>
              <a:gd name="connsiteX112" fmla="*/ 180152 w 551045"/>
              <a:gd name="connsiteY112" fmla="*/ 49946 h 608697"/>
              <a:gd name="connsiteX113" fmla="*/ 182341 w 551045"/>
              <a:gd name="connsiteY113" fmla="*/ 66863 h 608697"/>
              <a:gd name="connsiteX114" fmla="*/ 115685 w 551045"/>
              <a:gd name="connsiteY114" fmla="*/ 133439 h 608697"/>
              <a:gd name="connsiteX115" fmla="*/ 115397 w 551045"/>
              <a:gd name="connsiteY115" fmla="*/ 133439 h 608697"/>
              <a:gd name="connsiteX116" fmla="*/ 115109 w 551045"/>
              <a:gd name="connsiteY116" fmla="*/ 133439 h 608697"/>
              <a:gd name="connsiteX117" fmla="*/ 50526 w 551045"/>
              <a:gd name="connsiteY117" fmla="*/ 83493 h 608697"/>
              <a:gd name="connsiteX118" fmla="*/ 48337 w 551045"/>
              <a:gd name="connsiteY118" fmla="*/ 66575 h 608697"/>
              <a:gd name="connsiteX119" fmla="*/ 114993 w 551045"/>
              <a:gd name="connsiteY119" fmla="*/ 0 h 608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Lst>
            <a:rect l="l" t="t" r="r" b="b"/>
            <a:pathLst>
              <a:path w="551045" h="608697">
                <a:moveTo>
                  <a:pt x="485820" y="430096"/>
                </a:moveTo>
                <a:cubicBezTo>
                  <a:pt x="520910" y="430096"/>
                  <a:pt x="549489" y="457699"/>
                  <a:pt x="550987" y="492317"/>
                </a:cubicBezTo>
                <a:cubicBezTo>
                  <a:pt x="550987" y="492375"/>
                  <a:pt x="551045" y="492432"/>
                  <a:pt x="551045" y="492490"/>
                </a:cubicBezTo>
                <a:cubicBezTo>
                  <a:pt x="551045" y="492950"/>
                  <a:pt x="551045" y="493353"/>
                  <a:pt x="550987" y="493813"/>
                </a:cubicBezTo>
                <a:cubicBezTo>
                  <a:pt x="551045" y="494273"/>
                  <a:pt x="551045" y="494733"/>
                  <a:pt x="551045" y="495193"/>
                </a:cubicBezTo>
                <a:cubicBezTo>
                  <a:pt x="551045" y="531134"/>
                  <a:pt x="521832" y="560289"/>
                  <a:pt x="485820" y="560289"/>
                </a:cubicBezTo>
                <a:cubicBezTo>
                  <a:pt x="454129" y="560289"/>
                  <a:pt x="427739" y="537747"/>
                  <a:pt x="421862" y="507902"/>
                </a:cubicBezTo>
                <a:cubicBezTo>
                  <a:pt x="420710" y="503474"/>
                  <a:pt x="420076" y="499046"/>
                  <a:pt x="420134" y="494560"/>
                </a:cubicBezTo>
                <a:cubicBezTo>
                  <a:pt x="420134" y="489385"/>
                  <a:pt x="421056" y="484152"/>
                  <a:pt x="422611" y="479034"/>
                </a:cubicBezTo>
                <a:cubicBezTo>
                  <a:pt x="429814" y="450913"/>
                  <a:pt x="455397" y="430096"/>
                  <a:pt x="485820" y="430096"/>
                </a:cubicBezTo>
                <a:close/>
                <a:moveTo>
                  <a:pt x="485137" y="236253"/>
                </a:moveTo>
                <a:cubicBezTo>
                  <a:pt x="521537" y="236253"/>
                  <a:pt x="551045" y="265714"/>
                  <a:pt x="551045" y="302055"/>
                </a:cubicBezTo>
                <a:cubicBezTo>
                  <a:pt x="551045" y="338396"/>
                  <a:pt x="521537" y="367857"/>
                  <a:pt x="485137" y="367857"/>
                </a:cubicBezTo>
                <a:cubicBezTo>
                  <a:pt x="448737" y="367857"/>
                  <a:pt x="419229" y="338396"/>
                  <a:pt x="419229" y="302055"/>
                </a:cubicBezTo>
                <a:cubicBezTo>
                  <a:pt x="419229" y="265714"/>
                  <a:pt x="448737" y="236253"/>
                  <a:pt x="485137" y="236253"/>
                </a:cubicBezTo>
                <a:close/>
                <a:moveTo>
                  <a:pt x="45513" y="160819"/>
                </a:moveTo>
                <a:lnTo>
                  <a:pt x="62048" y="160819"/>
                </a:lnTo>
                <a:lnTo>
                  <a:pt x="78583" y="243365"/>
                </a:lnTo>
                <a:lnTo>
                  <a:pt x="98228" y="243365"/>
                </a:lnTo>
                <a:lnTo>
                  <a:pt x="103356" y="187625"/>
                </a:lnTo>
                <a:cubicBezTo>
                  <a:pt x="103183" y="186647"/>
                  <a:pt x="102952" y="185612"/>
                  <a:pt x="102722" y="184634"/>
                </a:cubicBezTo>
                <a:cubicBezTo>
                  <a:pt x="100936" y="177386"/>
                  <a:pt x="97767" y="170483"/>
                  <a:pt x="94368" y="163293"/>
                </a:cubicBezTo>
                <a:cubicBezTo>
                  <a:pt x="94368" y="163293"/>
                  <a:pt x="93677" y="161855"/>
                  <a:pt x="93331" y="161107"/>
                </a:cubicBezTo>
                <a:lnTo>
                  <a:pt x="93389" y="161107"/>
                </a:lnTo>
                <a:cubicBezTo>
                  <a:pt x="93331" y="160992"/>
                  <a:pt x="93274" y="160877"/>
                  <a:pt x="93274" y="160819"/>
                </a:cubicBezTo>
                <a:lnTo>
                  <a:pt x="137347" y="160819"/>
                </a:lnTo>
                <a:cubicBezTo>
                  <a:pt x="137289" y="160877"/>
                  <a:pt x="137232" y="160992"/>
                  <a:pt x="137232" y="161107"/>
                </a:cubicBezTo>
                <a:lnTo>
                  <a:pt x="137404" y="161107"/>
                </a:lnTo>
                <a:cubicBezTo>
                  <a:pt x="137059" y="161855"/>
                  <a:pt x="136367" y="163293"/>
                  <a:pt x="136367" y="163293"/>
                </a:cubicBezTo>
                <a:cubicBezTo>
                  <a:pt x="132507" y="171576"/>
                  <a:pt x="128820" y="179514"/>
                  <a:pt x="127322" y="187913"/>
                </a:cubicBezTo>
                <a:lnTo>
                  <a:pt x="132450" y="243365"/>
                </a:lnTo>
                <a:lnTo>
                  <a:pt x="152038" y="243365"/>
                </a:lnTo>
                <a:lnTo>
                  <a:pt x="168630" y="160819"/>
                </a:lnTo>
                <a:lnTo>
                  <a:pt x="185165" y="160819"/>
                </a:lnTo>
                <a:cubicBezTo>
                  <a:pt x="210283" y="160819"/>
                  <a:pt x="230678" y="181125"/>
                  <a:pt x="230678" y="206263"/>
                </a:cubicBezTo>
                <a:lnTo>
                  <a:pt x="230678" y="338682"/>
                </a:lnTo>
                <a:cubicBezTo>
                  <a:pt x="230678" y="363820"/>
                  <a:pt x="210283" y="384125"/>
                  <a:pt x="185165" y="384125"/>
                </a:cubicBezTo>
                <a:lnTo>
                  <a:pt x="179346" y="384125"/>
                </a:lnTo>
                <a:lnTo>
                  <a:pt x="179346" y="576599"/>
                </a:lnTo>
                <a:cubicBezTo>
                  <a:pt x="179346" y="594316"/>
                  <a:pt x="165000" y="608697"/>
                  <a:pt x="147256" y="608697"/>
                </a:cubicBezTo>
                <a:cubicBezTo>
                  <a:pt x="130721" y="608697"/>
                  <a:pt x="117125" y="596215"/>
                  <a:pt x="115339" y="580223"/>
                </a:cubicBezTo>
                <a:cubicBezTo>
                  <a:pt x="113553" y="596215"/>
                  <a:pt x="99957" y="608697"/>
                  <a:pt x="83422" y="608697"/>
                </a:cubicBezTo>
                <a:cubicBezTo>
                  <a:pt x="65678" y="608697"/>
                  <a:pt x="51332" y="594316"/>
                  <a:pt x="51332" y="576599"/>
                </a:cubicBezTo>
                <a:lnTo>
                  <a:pt x="51332" y="384125"/>
                </a:lnTo>
                <a:lnTo>
                  <a:pt x="45513" y="384125"/>
                </a:lnTo>
                <a:cubicBezTo>
                  <a:pt x="20395" y="384125"/>
                  <a:pt x="0" y="363820"/>
                  <a:pt x="0" y="338682"/>
                </a:cubicBezTo>
                <a:lnTo>
                  <a:pt x="0" y="206263"/>
                </a:lnTo>
                <a:cubicBezTo>
                  <a:pt x="0" y="181125"/>
                  <a:pt x="20395" y="160819"/>
                  <a:pt x="45513" y="160819"/>
                </a:cubicBezTo>
                <a:close/>
                <a:moveTo>
                  <a:pt x="400710" y="89618"/>
                </a:moveTo>
                <a:lnTo>
                  <a:pt x="400710" y="134086"/>
                </a:lnTo>
                <a:cubicBezTo>
                  <a:pt x="375702" y="134086"/>
                  <a:pt x="355362" y="154393"/>
                  <a:pt x="355362" y="179359"/>
                </a:cubicBezTo>
                <a:lnTo>
                  <a:pt x="355362" y="279857"/>
                </a:lnTo>
                <a:lnTo>
                  <a:pt x="401517" y="279857"/>
                </a:lnTo>
                <a:lnTo>
                  <a:pt x="401517" y="324325"/>
                </a:lnTo>
                <a:lnTo>
                  <a:pt x="355362" y="324325"/>
                </a:lnTo>
                <a:lnTo>
                  <a:pt x="355362" y="424823"/>
                </a:lnTo>
                <a:cubicBezTo>
                  <a:pt x="355362" y="449731"/>
                  <a:pt x="375702" y="470038"/>
                  <a:pt x="400710" y="470038"/>
                </a:cubicBezTo>
                <a:lnTo>
                  <a:pt x="400710" y="514563"/>
                </a:lnTo>
                <a:cubicBezTo>
                  <a:pt x="351155" y="514563"/>
                  <a:pt x="310820" y="474295"/>
                  <a:pt x="310820" y="424823"/>
                </a:cubicBezTo>
                <a:lnTo>
                  <a:pt x="310820" y="324325"/>
                </a:lnTo>
                <a:lnTo>
                  <a:pt x="270830" y="324325"/>
                </a:lnTo>
                <a:lnTo>
                  <a:pt x="270830" y="279857"/>
                </a:lnTo>
                <a:lnTo>
                  <a:pt x="310820" y="279857"/>
                </a:lnTo>
                <a:lnTo>
                  <a:pt x="310820" y="179359"/>
                </a:lnTo>
                <a:cubicBezTo>
                  <a:pt x="310820" y="129886"/>
                  <a:pt x="351155" y="89618"/>
                  <a:pt x="400710" y="89618"/>
                </a:cubicBezTo>
                <a:close/>
                <a:moveTo>
                  <a:pt x="487441" y="44033"/>
                </a:moveTo>
                <a:cubicBezTo>
                  <a:pt x="487557" y="44090"/>
                  <a:pt x="487614" y="44090"/>
                  <a:pt x="487729" y="44148"/>
                </a:cubicBezTo>
                <a:cubicBezTo>
                  <a:pt x="521828" y="45471"/>
                  <a:pt x="549246" y="73030"/>
                  <a:pt x="550282" y="107206"/>
                </a:cubicBezTo>
                <a:cubicBezTo>
                  <a:pt x="550282" y="107436"/>
                  <a:pt x="550282" y="107667"/>
                  <a:pt x="550340" y="107897"/>
                </a:cubicBezTo>
                <a:cubicBezTo>
                  <a:pt x="550340" y="108184"/>
                  <a:pt x="550340" y="108472"/>
                  <a:pt x="550340" y="108760"/>
                </a:cubicBezTo>
                <a:cubicBezTo>
                  <a:pt x="550340" y="108875"/>
                  <a:pt x="550340" y="109047"/>
                  <a:pt x="550340" y="109220"/>
                </a:cubicBezTo>
                <a:cubicBezTo>
                  <a:pt x="550340" y="109393"/>
                  <a:pt x="550340" y="109508"/>
                  <a:pt x="550340" y="109680"/>
                </a:cubicBezTo>
                <a:cubicBezTo>
                  <a:pt x="550340" y="110371"/>
                  <a:pt x="550282" y="111119"/>
                  <a:pt x="550282" y="111867"/>
                </a:cubicBezTo>
                <a:cubicBezTo>
                  <a:pt x="550225" y="112384"/>
                  <a:pt x="550225" y="112902"/>
                  <a:pt x="550167" y="113420"/>
                </a:cubicBezTo>
                <a:cubicBezTo>
                  <a:pt x="550167" y="113593"/>
                  <a:pt x="550167" y="113765"/>
                  <a:pt x="550167" y="113938"/>
                </a:cubicBezTo>
                <a:cubicBezTo>
                  <a:pt x="547748" y="147653"/>
                  <a:pt x="519582" y="174349"/>
                  <a:pt x="485137" y="174349"/>
                </a:cubicBezTo>
                <a:cubicBezTo>
                  <a:pt x="484792" y="174349"/>
                  <a:pt x="484446" y="174292"/>
                  <a:pt x="484158" y="174292"/>
                </a:cubicBezTo>
                <a:cubicBezTo>
                  <a:pt x="478629" y="174579"/>
                  <a:pt x="473099" y="173716"/>
                  <a:pt x="467685" y="171933"/>
                </a:cubicBezTo>
                <a:cubicBezTo>
                  <a:pt x="440556" y="164396"/>
                  <a:pt x="420511" y="139828"/>
                  <a:pt x="419993" y="110428"/>
                </a:cubicBezTo>
                <a:cubicBezTo>
                  <a:pt x="419993" y="110313"/>
                  <a:pt x="419935" y="110198"/>
                  <a:pt x="419935" y="110083"/>
                </a:cubicBezTo>
                <a:cubicBezTo>
                  <a:pt x="419935" y="109910"/>
                  <a:pt x="419935" y="109795"/>
                  <a:pt x="419993" y="109680"/>
                </a:cubicBezTo>
                <a:cubicBezTo>
                  <a:pt x="419993" y="109508"/>
                  <a:pt x="419935" y="109335"/>
                  <a:pt x="419935" y="109220"/>
                </a:cubicBezTo>
                <a:cubicBezTo>
                  <a:pt x="419935" y="108990"/>
                  <a:pt x="419935" y="108760"/>
                  <a:pt x="419993" y="108530"/>
                </a:cubicBezTo>
                <a:cubicBezTo>
                  <a:pt x="419993" y="107839"/>
                  <a:pt x="419993" y="107206"/>
                  <a:pt x="419993" y="106516"/>
                </a:cubicBezTo>
                <a:cubicBezTo>
                  <a:pt x="421433" y="71822"/>
                  <a:pt x="450059" y="44090"/>
                  <a:pt x="485137" y="44090"/>
                </a:cubicBezTo>
                <a:cubicBezTo>
                  <a:pt x="485425" y="44090"/>
                  <a:pt x="485713" y="44090"/>
                  <a:pt x="486001" y="44090"/>
                </a:cubicBezTo>
                <a:cubicBezTo>
                  <a:pt x="486462" y="44090"/>
                  <a:pt x="486981" y="44033"/>
                  <a:pt x="487441" y="44033"/>
                </a:cubicBezTo>
                <a:close/>
                <a:moveTo>
                  <a:pt x="114993" y="748"/>
                </a:moveTo>
                <a:lnTo>
                  <a:pt x="115281" y="748"/>
                </a:lnTo>
                <a:lnTo>
                  <a:pt x="115569" y="748"/>
                </a:lnTo>
                <a:cubicBezTo>
                  <a:pt x="145700" y="748"/>
                  <a:pt x="171913" y="21060"/>
                  <a:pt x="179403" y="50176"/>
                </a:cubicBezTo>
                <a:cubicBezTo>
                  <a:pt x="180843" y="55585"/>
                  <a:pt x="181534" y="61224"/>
                  <a:pt x="181534" y="66863"/>
                </a:cubicBezTo>
                <a:cubicBezTo>
                  <a:pt x="181534" y="103115"/>
                  <a:pt x="151980" y="132634"/>
                  <a:pt x="115685" y="132634"/>
                </a:cubicBezTo>
                <a:lnTo>
                  <a:pt x="115397" y="132634"/>
                </a:lnTo>
                <a:lnTo>
                  <a:pt x="115109" y="132634"/>
                </a:lnTo>
                <a:cubicBezTo>
                  <a:pt x="84978" y="132634"/>
                  <a:pt x="58765" y="112321"/>
                  <a:pt x="51275" y="83262"/>
                </a:cubicBezTo>
                <a:cubicBezTo>
                  <a:pt x="49835" y="77854"/>
                  <a:pt x="49144" y="72214"/>
                  <a:pt x="49144" y="66575"/>
                </a:cubicBezTo>
                <a:cubicBezTo>
                  <a:pt x="49144" y="30267"/>
                  <a:pt x="78698" y="748"/>
                  <a:pt x="114993" y="748"/>
                </a:cubicBezTo>
                <a:close/>
                <a:moveTo>
                  <a:pt x="114958" y="423"/>
                </a:moveTo>
                <a:cubicBezTo>
                  <a:pt x="78366" y="423"/>
                  <a:pt x="48690" y="30047"/>
                  <a:pt x="48690" y="66575"/>
                </a:cubicBezTo>
                <a:cubicBezTo>
                  <a:pt x="48690" y="72385"/>
                  <a:pt x="49439" y="78022"/>
                  <a:pt x="50822" y="83372"/>
                </a:cubicBezTo>
                <a:cubicBezTo>
                  <a:pt x="58198" y="111904"/>
                  <a:pt x="84129" y="133015"/>
                  <a:pt x="115073" y="133015"/>
                </a:cubicBezTo>
                <a:cubicBezTo>
                  <a:pt x="115131" y="133015"/>
                  <a:pt x="115246" y="133015"/>
                  <a:pt x="115361" y="133015"/>
                </a:cubicBezTo>
                <a:cubicBezTo>
                  <a:pt x="115419" y="133015"/>
                  <a:pt x="115534" y="133015"/>
                  <a:pt x="115649" y="133015"/>
                </a:cubicBezTo>
                <a:cubicBezTo>
                  <a:pt x="152241" y="133015"/>
                  <a:pt x="181917" y="103391"/>
                  <a:pt x="181917" y="66863"/>
                </a:cubicBezTo>
                <a:cubicBezTo>
                  <a:pt x="181917" y="61053"/>
                  <a:pt x="181168" y="55415"/>
                  <a:pt x="179785" y="50066"/>
                </a:cubicBezTo>
                <a:cubicBezTo>
                  <a:pt x="172409" y="21534"/>
                  <a:pt x="146478" y="423"/>
                  <a:pt x="115534" y="423"/>
                </a:cubicBezTo>
                <a:cubicBezTo>
                  <a:pt x="115476" y="423"/>
                  <a:pt x="115361" y="423"/>
                  <a:pt x="115246" y="423"/>
                </a:cubicBezTo>
                <a:cubicBezTo>
                  <a:pt x="115188" y="423"/>
                  <a:pt x="115073" y="423"/>
                  <a:pt x="114958" y="423"/>
                </a:cubicBezTo>
                <a:close/>
                <a:moveTo>
                  <a:pt x="114993" y="0"/>
                </a:moveTo>
                <a:lnTo>
                  <a:pt x="115281" y="0"/>
                </a:lnTo>
                <a:lnTo>
                  <a:pt x="115569" y="0"/>
                </a:lnTo>
                <a:cubicBezTo>
                  <a:pt x="146046" y="0"/>
                  <a:pt x="172605" y="20542"/>
                  <a:pt x="180152" y="49946"/>
                </a:cubicBezTo>
                <a:cubicBezTo>
                  <a:pt x="181592" y="55470"/>
                  <a:pt x="182341" y="61109"/>
                  <a:pt x="182341" y="66863"/>
                </a:cubicBezTo>
                <a:cubicBezTo>
                  <a:pt x="182341" y="103575"/>
                  <a:pt x="152441" y="133439"/>
                  <a:pt x="115685" y="133439"/>
                </a:cubicBezTo>
                <a:lnTo>
                  <a:pt x="115397" y="133439"/>
                </a:lnTo>
                <a:lnTo>
                  <a:pt x="115109" y="133439"/>
                </a:lnTo>
                <a:cubicBezTo>
                  <a:pt x="84632" y="133439"/>
                  <a:pt x="58073" y="112897"/>
                  <a:pt x="50526" y="83493"/>
                </a:cubicBezTo>
                <a:cubicBezTo>
                  <a:pt x="49086" y="77969"/>
                  <a:pt x="48337" y="72272"/>
                  <a:pt x="48337" y="66575"/>
                </a:cubicBezTo>
                <a:cubicBezTo>
                  <a:pt x="48337" y="29864"/>
                  <a:pt x="78237" y="0"/>
                  <a:pt x="114993" y="0"/>
                </a:cubicBezTo>
                <a:close/>
              </a:path>
            </a:pathLst>
          </a:custGeom>
          <a:solidFill>
            <a:srgbClr val="3E6CBA"/>
          </a:solidFill>
          <a:ln>
            <a:noFill/>
          </a:ln>
        </p:spPr>
        <p:txBody>
          <a:bodyPr wrap="square" lIns="91440" tIns="45720" rIns="91440" bIns="45720">
            <a:normAutofit/>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9" name="文本框 28"/>
          <p:cNvSpPr txBox="1"/>
          <p:nvPr/>
        </p:nvSpPr>
        <p:spPr>
          <a:xfrm>
            <a:off x="2194603" y="1798883"/>
            <a:ext cx="8088879" cy="3600986"/>
          </a:xfrm>
          <a:prstGeom prst="rect">
            <a:avLst/>
          </a:prstGeom>
          <a:noFill/>
        </p:spPr>
        <p:txBody>
          <a:bodyPr wrap="square">
            <a:spAutoFit/>
          </a:bodyPr>
          <a:lstStyle/>
          <a:p>
            <a:pPr>
              <a:lnSpc>
                <a:spcPct val="150000"/>
              </a:lnSpc>
            </a:pPr>
            <a:r>
              <a:rPr lang="zh-CN" altLang="en-US" sz="2400" b="1" dirty="0">
                <a:solidFill>
                  <a:srgbClr val="3E6CBA"/>
                </a:solidFill>
                <a:latin typeface="印品灵秀体" panose="02000500000000000000" pitchFamily="2" charset="-122"/>
                <a:ea typeface="印品灵秀体" panose="02000500000000000000" pitchFamily="2" charset="-122"/>
                <a:sym typeface="Arial" panose="020B0604020202020204" pitchFamily="34" charset="0"/>
              </a:rPr>
              <a:t>有胎儿受伤的危险</a:t>
            </a:r>
            <a:endParaRPr lang="en-US" altLang="zh-CN" sz="2400" b="1" dirty="0">
              <a:solidFill>
                <a:srgbClr val="3E6CBA"/>
              </a:solidFill>
              <a:latin typeface="印品灵秀体" panose="02000500000000000000" pitchFamily="2" charset="-122"/>
              <a:ea typeface="印品灵秀体" panose="02000500000000000000" pitchFamily="2" charset="-122"/>
              <a:sym typeface="Arial" panose="020B0604020202020204" pitchFamily="34" charset="0"/>
            </a:endParaRPr>
          </a:p>
          <a:p>
            <a:pPr>
              <a:lnSpc>
                <a:spcPct val="150000"/>
              </a:lnSpc>
            </a:pPr>
            <a:r>
              <a:rPr lang="zh-CN" altLang="en-US" sz="1600" dirty="0">
                <a:latin typeface="Arial" panose="020B0604020202020204" pitchFamily="34" charset="0"/>
                <a:ea typeface="微软雅黑" panose="020B0503020204020204" pitchFamily="34" charset="-122"/>
                <a:sym typeface="Arial" panose="020B0604020202020204" pitchFamily="34" charset="0"/>
              </a:rPr>
              <a:t>1.孕妇胎膜早破且胎先露未衔接，指导卧床休息，以左侧卧位为主，尽量避免剧烈翻身和坐位或站立位。</a:t>
            </a:r>
            <a:endParaRPr lang="en-US" altLang="zh-CN" sz="1600" dirty="0">
              <a:latin typeface="Arial" panose="020B0604020202020204" pitchFamily="34" charset="0"/>
              <a:ea typeface="微软雅黑" panose="020B0503020204020204" pitchFamily="34" charset="-122"/>
              <a:sym typeface="Arial" panose="020B0604020202020204" pitchFamily="34" charset="0"/>
            </a:endParaRPr>
          </a:p>
          <a:p>
            <a:pPr>
              <a:lnSpc>
                <a:spcPct val="150000"/>
              </a:lnSpc>
            </a:pPr>
            <a:r>
              <a:rPr lang="zh-CN" altLang="en-US" sz="1600" dirty="0">
                <a:latin typeface="Arial" panose="020B0604020202020204" pitchFamily="34" charset="0"/>
                <a:ea typeface="微软雅黑" panose="020B0503020204020204" pitchFamily="34" charset="-122"/>
                <a:sym typeface="Arial" panose="020B0604020202020204" pitchFamily="34" charset="0"/>
              </a:rPr>
              <a:t>2.注意监测胎心变化。</a:t>
            </a:r>
            <a:endParaRPr lang="en-US" altLang="zh-CN" sz="1600" dirty="0">
              <a:latin typeface="Arial" panose="020B0604020202020204" pitchFamily="34" charset="0"/>
              <a:ea typeface="微软雅黑" panose="020B0503020204020204" pitchFamily="34" charset="-122"/>
              <a:sym typeface="Arial" panose="020B0604020202020204" pitchFamily="34" charset="0"/>
            </a:endParaRPr>
          </a:p>
          <a:p>
            <a:pPr lvl="0" indent="0">
              <a:lnSpc>
                <a:spcPct val="150000"/>
              </a:lnSpc>
            </a:pPr>
            <a:r>
              <a:rPr lang="zh-CN" altLang="en-US" sz="1600" dirty="0">
                <a:latin typeface="Arial" panose="020B0604020202020204" pitchFamily="34" charset="0"/>
                <a:ea typeface="微软雅黑" panose="020B0503020204020204" pitchFamily="34" charset="-122"/>
                <a:sym typeface="Arial" panose="020B0604020202020204" pitchFamily="34" charset="0"/>
              </a:rPr>
              <a:t>3.行阴道检查确定有无隐形脐带脱垂，密切监测产程，监测胎膜、羊水性状及量、有无阴道流血情况、宫缩、腹痛、宫颈扩张、先露等，若有脐带先露或脱垂,做好随时结束分娩的准备。(胎膜早破患者阴道检查随情况而定，尽量减少检查次数以降低感染风险)。</a:t>
            </a:r>
            <a:endParaRPr lang="en-US" altLang="zh-CN" sz="1600" dirty="0">
              <a:latin typeface="Arial" panose="020B0604020202020204" pitchFamily="34" charset="0"/>
              <a:ea typeface="微软雅黑" panose="020B0503020204020204" pitchFamily="34" charset="-122"/>
              <a:sym typeface="Arial" panose="020B0604020202020204" pitchFamily="34" charset="0"/>
            </a:endParaRPr>
          </a:p>
          <a:p>
            <a:pPr lvl="0" indent="0">
              <a:lnSpc>
                <a:spcPct val="150000"/>
              </a:lnSpc>
            </a:pPr>
            <a:r>
              <a:rPr lang="zh-CN" altLang="en-US" sz="1600" dirty="0">
                <a:latin typeface="Arial" panose="020B0604020202020204" pitchFamily="34" charset="0"/>
                <a:ea typeface="微软雅黑" panose="020B0503020204020204" pitchFamily="34" charset="-122"/>
                <a:sym typeface="Arial" panose="020B0604020202020204" pitchFamily="34" charset="0"/>
              </a:rPr>
              <a:t>4.低流量吸氧：2L/min，预防缺氧。</a:t>
            </a:r>
            <a:endParaRPr lang="en-US" altLang="zh-CN" sz="1600" dirty="0">
              <a:latin typeface="Arial" panose="020B0604020202020204" pitchFamily="34" charset="0"/>
              <a:ea typeface="微软雅黑" panose="020B0503020204020204" pitchFamily="34" charset="-122"/>
              <a:sym typeface="Arial" panose="020B0604020202020204" pitchFamily="34" charset="0"/>
            </a:endParaRPr>
          </a:p>
          <a:p>
            <a:pPr lvl="0" indent="0">
              <a:lnSpc>
                <a:spcPct val="150000"/>
              </a:lnSpc>
            </a:pPr>
            <a:r>
              <a:rPr lang="zh-CN" altLang="en-US" sz="1600" dirty="0">
                <a:latin typeface="Arial" panose="020B0604020202020204" pitchFamily="34" charset="0"/>
                <a:ea typeface="微软雅黑" panose="020B0503020204020204" pitchFamily="34" charset="-122"/>
                <a:sym typeface="Arial" panose="020B0604020202020204" pitchFamily="34" charset="0"/>
              </a:rPr>
              <a:t>5.遵医嘱临产前给予一级护理，按常规至少每1小时巡视患者一次，监测患者病情变化。</a:t>
            </a:r>
            <a:endParaRPr lang="en-US" altLang="zh-CN" sz="1600" dirty="0">
              <a:latin typeface="Arial" panose="020B0604020202020204" pitchFamily="34" charset="0"/>
              <a:ea typeface="微软雅黑" panose="020B0503020204020204" pitchFamily="34" charset="-122"/>
              <a:sym typeface="Arial" panose="020B0604020202020204" pitchFamily="34" charset="0"/>
            </a:endParaRPr>
          </a:p>
        </p:txBody>
      </p:sp>
      <p:sp>
        <p:nvSpPr>
          <p:cNvPr id="15" name="文本框 1"/>
          <p:cNvSpPr txBox="1"/>
          <p:nvPr/>
        </p:nvSpPr>
        <p:spPr>
          <a:xfrm>
            <a:off x="1059832" y="1022469"/>
            <a:ext cx="3511911" cy="523220"/>
          </a:xfrm>
          <a:prstGeom prst="rect">
            <a:avLst/>
          </a:prstGeom>
          <a:noFill/>
          <a:ln w="9525">
            <a:noFill/>
          </a:ln>
        </p:spPr>
        <p:txBody>
          <a:bodyPr wrap="square" anchor="t">
            <a:spAutoFit/>
          </a:bodyPr>
          <a:lstStyle>
            <a:defPPr>
              <a:defRPr lang="zh-CN"/>
            </a:defPPr>
            <a:lvl1pPr lvl="0" indent="0">
              <a:defRPr sz="2800" b="1">
                <a:latin typeface="印品灵秀体（非商用）" panose="02000000000000000000" pitchFamily="2" charset="-122"/>
                <a:ea typeface="印品灵秀体（非商用）" panose="02000000000000000000" pitchFamily="2" charset="-122"/>
              </a:defRPr>
            </a:lvl1pPr>
          </a:lstStyle>
          <a:p>
            <a:r>
              <a:rPr lang="zh-CN" altLang="en-US" dirty="0">
                <a:latin typeface="印品灵秀体" panose="02000500000000000000" pitchFamily="2" charset="-122"/>
                <a:ea typeface="印品灵秀体" panose="02000500000000000000" pitchFamily="2" charset="-122"/>
                <a:sym typeface="Arial" panose="020B0604020202020204" pitchFamily="34" charset="0"/>
              </a:rPr>
              <a:t>护理措施</a:t>
            </a:r>
          </a:p>
        </p:txBody>
      </p:sp>
      <p:pic>
        <p:nvPicPr>
          <p:cNvPr id="18" name="图片 17" descr="卡通人物&#10;&#10;描述已自动生成"/>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93453" y="3902292"/>
            <a:ext cx="2319779" cy="2915005"/>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2500" advClick="0" advTm="0">
        <p:push dir="u"/>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0">
        <p:push dir="u"/>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7" name="文本框 1"/>
          <p:cNvSpPr txBox="1"/>
          <p:nvPr/>
        </p:nvSpPr>
        <p:spPr>
          <a:xfrm>
            <a:off x="1344246" y="1609693"/>
            <a:ext cx="5337908" cy="4166077"/>
          </a:xfrm>
          <a:prstGeom prst="rect">
            <a:avLst/>
          </a:prstGeom>
          <a:noFill/>
          <a:ln w="9525">
            <a:noFill/>
          </a:ln>
        </p:spPr>
        <p:txBody>
          <a:bodyPr wrap="square" anchor="t">
            <a:spAutoFit/>
          </a:bodyPr>
          <a:lstStyle/>
          <a:p>
            <a:pPr lvl="0" indent="0">
              <a:lnSpc>
                <a:spcPct val="150000"/>
              </a:lnSpc>
            </a:pPr>
            <a:r>
              <a:rPr lang="zh-CN" altLang="en-US" sz="2400" b="1">
                <a:solidFill>
                  <a:srgbClr val="3E6CBA"/>
                </a:solidFill>
                <a:latin typeface="Arial" panose="020B0604020202020204" pitchFamily="34" charset="0"/>
                <a:ea typeface="微软雅黑" panose="020B0503020204020204" pitchFamily="34" charset="-122"/>
                <a:sym typeface="Arial" panose="020B0604020202020204" pitchFamily="34" charset="0"/>
              </a:rPr>
              <a:t>有感染的危险</a:t>
            </a:r>
            <a:endParaRPr lang="en-US" altLang="zh-CN" sz="2400" b="1">
              <a:solidFill>
                <a:srgbClr val="3E6CBA"/>
              </a:solidFill>
              <a:latin typeface="Arial" panose="020B0604020202020204" pitchFamily="34" charset="0"/>
              <a:ea typeface="微软雅黑" panose="020B0503020204020204" pitchFamily="34" charset="-122"/>
              <a:sym typeface="Arial" panose="020B0604020202020204" pitchFamily="34" charset="0"/>
            </a:endParaRPr>
          </a:p>
          <a:p>
            <a:pPr lvl="0" indent="0">
              <a:lnSpc>
                <a:spcPct val="150000"/>
              </a:lnSpc>
            </a:pPr>
            <a:r>
              <a:rPr lang="en-US" altLang="zh-CN" sz="1400">
                <a:latin typeface="Arial" panose="020B0604020202020204" pitchFamily="34" charset="0"/>
                <a:ea typeface="微软雅黑" panose="020B0503020204020204" pitchFamily="34" charset="-122"/>
                <a:sym typeface="Arial" panose="020B0604020202020204" pitchFamily="34" charset="0"/>
              </a:rPr>
              <a:t>1.</a:t>
            </a:r>
            <a:r>
              <a:rPr lang="zh-CN" altLang="en-US" sz="1400">
                <a:latin typeface="Arial" panose="020B0604020202020204" pitchFamily="34" charset="0"/>
                <a:ea typeface="微软雅黑" panose="020B0503020204020204" pitchFamily="34" charset="-122"/>
                <a:sym typeface="Arial" panose="020B0604020202020204" pitchFamily="34" charset="0"/>
              </a:rPr>
              <a:t>一般护理：提供清洁、舒适的病房环境（温度22-24度，湿度50-60%，协助擦汗、更衣、更换床单位）；及时补充营养、热量和水分（鼓励产妇在宫缩间歇期少量多次进食高热量、易消化、清淡饮食），以保证体力；指导产妇有尿时及时排尿(一般鼓励2-4h排尿一次)等。</a:t>
            </a:r>
            <a:endParaRPr lang="en-US" altLang="zh-CN" sz="1400">
              <a:latin typeface="Arial" panose="020B0604020202020204" pitchFamily="34" charset="0"/>
              <a:ea typeface="微软雅黑" panose="020B0503020204020204" pitchFamily="34" charset="-122"/>
              <a:sym typeface="Arial" panose="020B0604020202020204" pitchFamily="34" charset="0"/>
            </a:endParaRPr>
          </a:p>
          <a:p>
            <a:pPr lvl="0" indent="0">
              <a:lnSpc>
                <a:spcPct val="150000"/>
              </a:lnSpc>
            </a:pPr>
            <a:r>
              <a:rPr lang="zh-CN" altLang="en-US" sz="1400">
                <a:latin typeface="Arial" panose="020B0604020202020204" pitchFamily="34" charset="0"/>
                <a:ea typeface="微软雅黑" panose="020B0503020204020204" pitchFamily="34" charset="-122"/>
                <a:sym typeface="Arial" panose="020B0604020202020204" pitchFamily="34" charset="0"/>
              </a:rPr>
              <a:t>2.保持外阴清洁，指导使用吸水性好的会阴垫垫于外阴，勤换会阴垫，保持清洁干燥（一般每4h指导更换一次会阴垫，或分泌物浸湿达2/3或以上时及时更换）。</a:t>
            </a:r>
            <a:endParaRPr lang="en-US" altLang="zh-CN" sz="1400">
              <a:latin typeface="Arial" panose="020B0604020202020204" pitchFamily="34" charset="0"/>
              <a:ea typeface="微软雅黑" panose="020B0503020204020204" pitchFamily="34" charset="-122"/>
              <a:sym typeface="Arial" panose="020B0604020202020204" pitchFamily="34" charset="0"/>
            </a:endParaRPr>
          </a:p>
          <a:p>
            <a:pPr lvl="0" indent="0">
              <a:lnSpc>
                <a:spcPct val="150000"/>
              </a:lnSpc>
            </a:pPr>
            <a:r>
              <a:rPr lang="zh-CN" altLang="en-US" sz="1400">
                <a:latin typeface="Arial" panose="020B0604020202020204" pitchFamily="34" charset="0"/>
                <a:ea typeface="微软雅黑" panose="020B0503020204020204" pitchFamily="34" charset="-122"/>
                <a:sym typeface="Arial" panose="020B0604020202020204" pitchFamily="34" charset="0"/>
              </a:rPr>
              <a:t>3.行会阴擦洗，每日2次。</a:t>
            </a:r>
            <a:endParaRPr lang="en-US" altLang="zh-CN" sz="1400">
              <a:latin typeface="Arial" panose="020B0604020202020204" pitchFamily="34" charset="0"/>
              <a:ea typeface="微软雅黑" panose="020B0503020204020204" pitchFamily="34" charset="-122"/>
              <a:sym typeface="Arial" panose="020B0604020202020204" pitchFamily="34" charset="0"/>
            </a:endParaRPr>
          </a:p>
          <a:p>
            <a:pPr lvl="0" indent="0">
              <a:lnSpc>
                <a:spcPct val="150000"/>
              </a:lnSpc>
            </a:pPr>
            <a:r>
              <a:rPr lang="zh-CN" altLang="en-US" sz="1400">
                <a:latin typeface="Arial" panose="020B0604020202020204" pitchFamily="34" charset="0"/>
                <a:ea typeface="微软雅黑" panose="020B0503020204020204" pitchFamily="34" charset="-122"/>
                <a:sym typeface="Arial" panose="020B0604020202020204" pitchFamily="34" charset="0"/>
              </a:rPr>
              <a:t>4.观察生命体征（每4-6h测体温、血压1次，若发现有异常，酌情增加次数）及实验室检查结果（WBC、NEU等）。</a:t>
            </a:r>
            <a:endParaRPr lang="en-US" altLang="zh-CN" sz="1400">
              <a:latin typeface="Arial" panose="020B0604020202020204" pitchFamily="34" charset="0"/>
              <a:ea typeface="微软雅黑" panose="020B0503020204020204" pitchFamily="34" charset="-122"/>
              <a:sym typeface="Arial" panose="020B0604020202020204" pitchFamily="34" charset="0"/>
            </a:endParaRPr>
          </a:p>
        </p:txBody>
      </p:sp>
      <p:sp>
        <p:nvSpPr>
          <p:cNvPr id="10" name="文本框 1"/>
          <p:cNvSpPr txBox="1"/>
          <p:nvPr/>
        </p:nvSpPr>
        <p:spPr>
          <a:xfrm>
            <a:off x="1059832" y="1022469"/>
            <a:ext cx="3511911" cy="523220"/>
          </a:xfrm>
          <a:prstGeom prst="rect">
            <a:avLst/>
          </a:prstGeom>
          <a:noFill/>
          <a:ln w="9525">
            <a:noFill/>
          </a:ln>
        </p:spPr>
        <p:txBody>
          <a:bodyPr wrap="square" anchor="t">
            <a:spAutoFit/>
          </a:bodyPr>
          <a:lstStyle>
            <a:defPPr>
              <a:defRPr lang="zh-CN"/>
            </a:defPPr>
            <a:lvl1pPr lvl="0" indent="0">
              <a:defRPr sz="2800" b="1">
                <a:latin typeface="印品灵秀体（非商用）" panose="02000000000000000000" pitchFamily="2" charset="-122"/>
                <a:ea typeface="印品灵秀体（非商用）" panose="02000000000000000000" pitchFamily="2" charset="-122"/>
              </a:defRPr>
            </a:lvl1pPr>
          </a:lstStyle>
          <a:p>
            <a:r>
              <a:rPr lang="zh-CN" altLang="en-US" dirty="0">
                <a:latin typeface="印品灵秀体" panose="02000500000000000000" pitchFamily="2" charset="-122"/>
                <a:ea typeface="印品灵秀体" panose="02000500000000000000" pitchFamily="2" charset="-122"/>
                <a:sym typeface="Arial" panose="020B0604020202020204" pitchFamily="34" charset="0"/>
              </a:rPr>
              <a:t>护理措施</a:t>
            </a:r>
          </a:p>
        </p:txBody>
      </p:sp>
      <p:sp>
        <p:nvSpPr>
          <p:cNvPr id="15" name="文本框 1"/>
          <p:cNvSpPr txBox="1"/>
          <p:nvPr/>
        </p:nvSpPr>
        <p:spPr>
          <a:xfrm>
            <a:off x="7174523" y="2096942"/>
            <a:ext cx="3699803" cy="3191579"/>
          </a:xfrm>
          <a:prstGeom prst="rect">
            <a:avLst/>
          </a:prstGeom>
          <a:noFill/>
          <a:ln w="9525">
            <a:noFill/>
          </a:ln>
        </p:spPr>
        <p:txBody>
          <a:bodyPr wrap="square" anchor="t">
            <a:spAutoFit/>
          </a:bodyPr>
          <a:lstStyle/>
          <a:p>
            <a:pPr lvl="0" indent="0">
              <a:lnSpc>
                <a:spcPct val="150000"/>
              </a:lnSpc>
            </a:pPr>
            <a:r>
              <a:rPr lang="zh-CN" altLang="en-US" sz="2400" b="1">
                <a:solidFill>
                  <a:srgbClr val="3E6CBA"/>
                </a:solidFill>
                <a:latin typeface="Arial" panose="020B0604020202020204" pitchFamily="34" charset="0"/>
                <a:ea typeface="微软雅黑" panose="020B0503020204020204" pitchFamily="34" charset="-122"/>
                <a:sym typeface="Arial" panose="020B0604020202020204" pitchFamily="34" charset="0"/>
              </a:rPr>
              <a:t>产后</a:t>
            </a:r>
            <a:endParaRPr lang="en-US" altLang="zh-CN" sz="2400" b="1">
              <a:solidFill>
                <a:srgbClr val="3E6CBA"/>
              </a:solidFill>
              <a:latin typeface="Arial" panose="020B0604020202020204" pitchFamily="34" charset="0"/>
              <a:ea typeface="微软雅黑" panose="020B0503020204020204" pitchFamily="34" charset="-122"/>
              <a:sym typeface="Arial" panose="020B0604020202020204" pitchFamily="34" charset="0"/>
            </a:endParaRPr>
          </a:p>
          <a:p>
            <a:pPr lvl="0" indent="0">
              <a:lnSpc>
                <a:spcPct val="150000"/>
              </a:lnSpc>
            </a:pPr>
            <a:r>
              <a:rPr lang="zh-CN" altLang="en-US" sz="1600">
                <a:latin typeface="Arial" panose="020B0604020202020204" pitchFamily="34" charset="0"/>
                <a:ea typeface="微软雅黑" panose="020B0503020204020204" pitchFamily="34" charset="-122"/>
                <a:sym typeface="Arial" panose="020B0604020202020204" pitchFamily="34" charset="0"/>
              </a:rPr>
              <a:t>1.注意密切监测生命体征，特别是体温前12小时每4小时/次，若体温正常，改为每天4次。观察产后阴道流血情况、恶露情况。</a:t>
            </a:r>
            <a:endParaRPr lang="en-US" altLang="zh-CN" sz="1600">
              <a:latin typeface="Arial" panose="020B0604020202020204" pitchFamily="34" charset="0"/>
              <a:ea typeface="微软雅黑" panose="020B0503020204020204" pitchFamily="34" charset="-122"/>
              <a:sym typeface="Arial" panose="020B0604020202020204" pitchFamily="34" charset="0"/>
            </a:endParaRPr>
          </a:p>
          <a:p>
            <a:pPr lvl="0" indent="0">
              <a:lnSpc>
                <a:spcPct val="150000"/>
              </a:lnSpc>
            </a:pPr>
            <a:r>
              <a:rPr lang="zh-CN" altLang="en-US" sz="1600">
                <a:latin typeface="Arial" panose="020B0604020202020204" pitchFamily="34" charset="0"/>
                <a:ea typeface="微软雅黑" panose="020B0503020204020204" pitchFamily="34" charset="-122"/>
                <a:sym typeface="Arial" panose="020B0604020202020204" pitchFamily="34" charset="0"/>
              </a:rPr>
              <a:t>2.做好会阴部护理,保持干燥清洁；指导会阴擦洗，每日2次；大便后用温水清洗会阴。</a:t>
            </a:r>
          </a:p>
        </p:txBody>
      </p:sp>
      <p:cxnSp>
        <p:nvCxnSpPr>
          <p:cNvPr id="6" name="直接连接符 5"/>
          <p:cNvCxnSpPr/>
          <p:nvPr/>
        </p:nvCxnSpPr>
        <p:spPr>
          <a:xfrm flipH="1">
            <a:off x="6928338" y="1772529"/>
            <a:ext cx="0" cy="4003241"/>
          </a:xfrm>
          <a:prstGeom prst="line">
            <a:avLst/>
          </a:prstGeom>
          <a:ln>
            <a:solidFill>
              <a:srgbClr val="3E6CBA"/>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500" advClick="0" advTm="0">
        <p:push dir="u"/>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0">
        <p:push dir="u"/>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
          <p:cNvSpPr txBox="1"/>
          <p:nvPr/>
        </p:nvSpPr>
        <p:spPr>
          <a:xfrm>
            <a:off x="1059832" y="1022469"/>
            <a:ext cx="3511911" cy="523220"/>
          </a:xfrm>
          <a:prstGeom prst="rect">
            <a:avLst/>
          </a:prstGeom>
          <a:noFill/>
          <a:ln w="9525">
            <a:noFill/>
          </a:ln>
        </p:spPr>
        <p:txBody>
          <a:bodyPr wrap="square" anchor="t">
            <a:spAutoFit/>
          </a:bodyPr>
          <a:lstStyle>
            <a:defPPr>
              <a:defRPr lang="zh-CN"/>
            </a:defPPr>
            <a:lvl1pPr lvl="0" indent="0">
              <a:defRPr sz="2800" b="1">
                <a:latin typeface="印品灵秀体（非商用）" panose="02000000000000000000" pitchFamily="2" charset="-122"/>
                <a:ea typeface="印品灵秀体（非商用）" panose="02000000000000000000" pitchFamily="2" charset="-122"/>
              </a:defRPr>
            </a:lvl1pPr>
          </a:lstStyle>
          <a:p>
            <a:r>
              <a:rPr lang="zh-CN" altLang="en-US" dirty="0">
                <a:latin typeface="印品灵秀体" panose="02000500000000000000" pitchFamily="2" charset="-122"/>
                <a:ea typeface="印品灵秀体" panose="02000500000000000000" pitchFamily="2" charset="-122"/>
                <a:sym typeface="Arial" panose="020B0604020202020204" pitchFamily="34" charset="0"/>
              </a:rPr>
              <a:t>护理措施</a:t>
            </a:r>
          </a:p>
        </p:txBody>
      </p:sp>
      <p:sp>
        <p:nvSpPr>
          <p:cNvPr id="37899" name="文本框 1"/>
          <p:cNvSpPr txBox="1"/>
          <p:nvPr/>
        </p:nvSpPr>
        <p:spPr>
          <a:xfrm>
            <a:off x="1212584" y="2079105"/>
            <a:ext cx="4121288" cy="3191579"/>
          </a:xfrm>
          <a:prstGeom prst="rect">
            <a:avLst/>
          </a:prstGeom>
          <a:noFill/>
          <a:ln w="9525">
            <a:noFill/>
          </a:ln>
        </p:spPr>
        <p:txBody>
          <a:bodyPr wrap="square" anchor="t">
            <a:spAutoFit/>
          </a:bodyPr>
          <a:lstStyle/>
          <a:p>
            <a:pPr>
              <a:lnSpc>
                <a:spcPct val="150000"/>
              </a:lnSpc>
            </a:pPr>
            <a:r>
              <a:rPr lang="zh-CN" altLang="en-US" sz="2400" b="1">
                <a:solidFill>
                  <a:srgbClr val="3E6CBA"/>
                </a:solidFill>
                <a:latin typeface="Arial" panose="020B0604020202020204" pitchFamily="34" charset="0"/>
                <a:ea typeface="微软雅黑" panose="020B0503020204020204" pitchFamily="34" charset="-122"/>
                <a:sym typeface="Arial" panose="020B0604020202020204" pitchFamily="34" charset="0"/>
              </a:rPr>
              <a:t>疼痛</a:t>
            </a:r>
          </a:p>
          <a:p>
            <a:pPr lvl="0" indent="0">
              <a:lnSpc>
                <a:spcPct val="150000"/>
              </a:lnSpc>
            </a:pPr>
            <a:r>
              <a:rPr lang="zh-CN" altLang="en-US" sz="1600">
                <a:latin typeface="Arial" panose="020B0604020202020204" pitchFamily="34" charset="0"/>
                <a:ea typeface="微软雅黑" panose="020B0503020204020204" pitchFamily="34" charset="-122"/>
                <a:sym typeface="Arial" panose="020B0604020202020204" pitchFamily="34" charset="0"/>
              </a:rPr>
              <a:t>1.静脉留置镇痛泵进行镇痛治疗，</a:t>
            </a:r>
            <a:endParaRPr lang="en-US" altLang="zh-CN" sz="1600">
              <a:latin typeface="Arial" panose="020B0604020202020204" pitchFamily="34" charset="0"/>
              <a:ea typeface="微软雅黑" panose="020B0503020204020204" pitchFamily="34" charset="-122"/>
              <a:sym typeface="Arial" panose="020B0604020202020204" pitchFamily="34" charset="0"/>
            </a:endParaRPr>
          </a:p>
          <a:p>
            <a:pPr lvl="0" indent="0">
              <a:lnSpc>
                <a:spcPct val="150000"/>
              </a:lnSpc>
            </a:pPr>
            <a:r>
              <a:rPr lang="zh-CN" altLang="en-US" sz="1600">
                <a:latin typeface="Arial" panose="020B0604020202020204" pitchFamily="34" charset="0"/>
                <a:ea typeface="微软雅黑" panose="020B0503020204020204" pitchFamily="34" charset="-122"/>
                <a:sym typeface="Arial" panose="020B0604020202020204" pitchFamily="34" charset="0"/>
              </a:rPr>
              <a:t>2.当患者出现恶心、咳嗽、呕吐、排便或其他增加腹部压力的任意一个动作时应指导患者按住伤口的两侧，以免缝线出现断裂。</a:t>
            </a:r>
            <a:endParaRPr lang="en-US" altLang="zh-CN" sz="1600">
              <a:latin typeface="Arial" panose="020B0604020202020204" pitchFamily="34" charset="0"/>
              <a:ea typeface="微软雅黑" panose="020B0503020204020204" pitchFamily="34" charset="-122"/>
              <a:sym typeface="Arial" panose="020B0604020202020204" pitchFamily="34" charset="0"/>
            </a:endParaRPr>
          </a:p>
          <a:p>
            <a:pPr lvl="0" indent="0">
              <a:lnSpc>
                <a:spcPct val="150000"/>
              </a:lnSpc>
            </a:pPr>
            <a:r>
              <a:rPr lang="zh-CN" altLang="en-US" sz="1600">
                <a:latin typeface="Arial" panose="020B0604020202020204" pitchFamily="34" charset="0"/>
                <a:ea typeface="微软雅黑" panose="020B0503020204020204" pitchFamily="34" charset="-122"/>
                <a:sym typeface="Arial" panose="020B0604020202020204" pitchFamily="34" charset="0"/>
              </a:rPr>
              <a:t>3.及时更换伤口敷药，检查伤口的愈合情况并做相应处理。伤口拆线后应使用纱布覆盖至少3d后才能进行淋浴。</a:t>
            </a:r>
            <a:endParaRPr lang="en-US" altLang="zh-CN" sz="1600">
              <a:latin typeface="Arial" panose="020B0604020202020204" pitchFamily="34" charset="0"/>
              <a:ea typeface="微软雅黑" panose="020B0503020204020204" pitchFamily="34" charset="-122"/>
              <a:sym typeface="Arial" panose="020B0604020202020204" pitchFamily="34" charset="0"/>
            </a:endParaRPr>
          </a:p>
        </p:txBody>
      </p:sp>
      <p:sp>
        <p:nvSpPr>
          <p:cNvPr id="16" name="文本框 15"/>
          <p:cNvSpPr txBox="1"/>
          <p:nvPr/>
        </p:nvSpPr>
        <p:spPr>
          <a:xfrm>
            <a:off x="6096000" y="1545689"/>
            <a:ext cx="5036168" cy="4258410"/>
          </a:xfrm>
          <a:prstGeom prst="rect">
            <a:avLst/>
          </a:prstGeom>
          <a:noFill/>
        </p:spPr>
        <p:txBody>
          <a:bodyPr wrap="square">
            <a:spAutoFit/>
          </a:bodyPr>
          <a:lstStyle/>
          <a:p>
            <a:pPr lvl="0" indent="0">
              <a:lnSpc>
                <a:spcPct val="150000"/>
              </a:lnSpc>
            </a:pPr>
            <a:r>
              <a:rPr lang="zh-CN" altLang="en-US" sz="2800" b="1">
                <a:solidFill>
                  <a:srgbClr val="3E6CBA"/>
                </a:solidFill>
                <a:latin typeface="Arial" panose="020B0604020202020204" pitchFamily="34" charset="0"/>
                <a:ea typeface="微软雅黑" panose="020B0503020204020204" pitchFamily="34" charset="-122"/>
                <a:sym typeface="Arial" panose="020B0604020202020204" pitchFamily="34" charset="0"/>
              </a:rPr>
              <a:t>焦虑</a:t>
            </a:r>
            <a:endParaRPr lang="en-US" altLang="zh-CN" sz="2800" b="1">
              <a:solidFill>
                <a:srgbClr val="3E6CBA"/>
              </a:solidFill>
              <a:latin typeface="Arial" panose="020B0604020202020204" pitchFamily="34" charset="0"/>
              <a:ea typeface="微软雅黑" panose="020B0503020204020204" pitchFamily="34" charset="-122"/>
              <a:sym typeface="Arial" panose="020B0604020202020204" pitchFamily="34" charset="0"/>
            </a:endParaRPr>
          </a:p>
          <a:p>
            <a:pPr lvl="0" indent="0">
              <a:lnSpc>
                <a:spcPct val="150000"/>
              </a:lnSpc>
            </a:pPr>
            <a:r>
              <a:rPr lang="zh-CN" altLang="en-US" sz="1400">
                <a:latin typeface="Arial" panose="020B0604020202020204" pitchFamily="34" charset="0"/>
                <a:ea typeface="微软雅黑" panose="020B0503020204020204" pitchFamily="34" charset="-122"/>
                <a:sym typeface="Arial" panose="020B0604020202020204" pitchFamily="34" charset="0"/>
              </a:rPr>
              <a:t>1、评估产妇的焦虑程度。多与孕妇沟通，建立良好的护患关系，鼓励孕妇表达自己的情感，说出焦虑的原因，给予解释，并共同探讨解决方法。提供心理支持，向孕妇讲解胎膜早破虽有可能引起脐带脱垂、感染，但只要积极配合治疗和护理，这种可能就会减少。</a:t>
            </a:r>
            <a:endParaRPr lang="en-US" altLang="zh-CN" sz="1400">
              <a:latin typeface="Arial" panose="020B0604020202020204" pitchFamily="34" charset="0"/>
              <a:ea typeface="微软雅黑" panose="020B0503020204020204" pitchFamily="34" charset="-122"/>
              <a:sym typeface="Arial" panose="020B0604020202020204" pitchFamily="34" charset="0"/>
            </a:endParaRPr>
          </a:p>
          <a:p>
            <a:pPr lvl="0" indent="0">
              <a:lnSpc>
                <a:spcPct val="150000"/>
              </a:lnSpc>
            </a:pPr>
            <a:r>
              <a:rPr lang="zh-CN" altLang="en-US" sz="1400">
                <a:latin typeface="Arial" panose="020B0604020202020204" pitchFamily="34" charset="0"/>
                <a:ea typeface="微软雅黑" panose="020B0503020204020204" pitchFamily="34" charset="-122"/>
                <a:sym typeface="Arial" panose="020B0604020202020204" pitchFamily="34" charset="0"/>
              </a:rPr>
              <a:t>2、指导产妇正确的呼吸方法和放松疗法，如听音乐、看杂志等，保持心情舒畅，减轻焦虑症状。</a:t>
            </a:r>
            <a:endParaRPr lang="en-US" altLang="zh-CN" sz="1400">
              <a:latin typeface="Arial" panose="020B0604020202020204" pitchFamily="34" charset="0"/>
              <a:ea typeface="微软雅黑" panose="020B0503020204020204" pitchFamily="34" charset="-122"/>
              <a:sym typeface="Arial" panose="020B0604020202020204" pitchFamily="34" charset="0"/>
            </a:endParaRPr>
          </a:p>
          <a:p>
            <a:pPr lvl="0" indent="0">
              <a:lnSpc>
                <a:spcPct val="150000"/>
              </a:lnSpc>
            </a:pPr>
            <a:r>
              <a:rPr lang="zh-CN" altLang="en-US" sz="1400">
                <a:latin typeface="Arial" panose="020B0604020202020204" pitchFamily="34" charset="0"/>
                <a:ea typeface="微软雅黑" panose="020B0503020204020204" pitchFamily="34" charset="-122"/>
                <a:sym typeface="Arial" panose="020B0604020202020204" pitchFamily="34" charset="0"/>
              </a:rPr>
              <a:t>3、跟家属做好健康宣教，鼓励孕妇与家属多交谈，让家属帮助孕妇克服焦虑心理。</a:t>
            </a:r>
            <a:endParaRPr lang="en-US" altLang="zh-CN" sz="1400">
              <a:latin typeface="Arial" panose="020B0604020202020204" pitchFamily="34" charset="0"/>
              <a:ea typeface="微软雅黑" panose="020B0503020204020204" pitchFamily="34" charset="-122"/>
              <a:sym typeface="Arial" panose="020B0604020202020204" pitchFamily="34" charset="0"/>
            </a:endParaRPr>
          </a:p>
          <a:p>
            <a:pPr lvl="0" indent="0">
              <a:lnSpc>
                <a:spcPct val="150000"/>
              </a:lnSpc>
            </a:pPr>
            <a:r>
              <a:rPr lang="zh-CN" altLang="en-US" sz="1400">
                <a:latin typeface="Arial" panose="020B0604020202020204" pitchFamily="34" charset="0"/>
                <a:ea typeface="微软雅黑" panose="020B0503020204020204" pitchFamily="34" charset="-122"/>
                <a:sym typeface="Arial" panose="020B0604020202020204" pitchFamily="34" charset="0"/>
              </a:rPr>
              <a:t>4、根据胎心监护及时向孕妇提供胎儿在宫内健康信息，以减少其焦虑、紧张的情绪。</a:t>
            </a:r>
          </a:p>
        </p:txBody>
      </p:sp>
      <p:cxnSp>
        <p:nvCxnSpPr>
          <p:cNvPr id="17" name="直接连接符 16"/>
          <p:cNvCxnSpPr/>
          <p:nvPr/>
        </p:nvCxnSpPr>
        <p:spPr>
          <a:xfrm flipH="1">
            <a:off x="5714936" y="1673274"/>
            <a:ext cx="0" cy="4003241"/>
          </a:xfrm>
          <a:prstGeom prst="line">
            <a:avLst/>
          </a:prstGeom>
          <a:ln>
            <a:solidFill>
              <a:srgbClr val="3E6CBA"/>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2500" advClick="0" advTm="0">
        <p:push dir="u"/>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0">
        <p:push dir="u"/>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1711647" y="2375649"/>
            <a:ext cx="8768706" cy="2715485"/>
            <a:chOff x="1711647" y="2375649"/>
            <a:chExt cx="8768706" cy="2715485"/>
          </a:xfrm>
        </p:grpSpPr>
        <p:grpSp>
          <p:nvGrpSpPr>
            <p:cNvPr id="36" name="组合 35"/>
            <p:cNvGrpSpPr/>
            <p:nvPr/>
          </p:nvGrpSpPr>
          <p:grpSpPr>
            <a:xfrm>
              <a:off x="3773098" y="2383391"/>
              <a:ext cx="4645804" cy="2700000"/>
              <a:chOff x="3773098" y="2487439"/>
              <a:chExt cx="4645804" cy="2700000"/>
            </a:xfrm>
          </p:grpSpPr>
          <p:cxnSp>
            <p:nvCxnSpPr>
              <p:cNvPr id="18" name="直接连接符 17"/>
              <p:cNvCxnSpPr/>
              <p:nvPr/>
            </p:nvCxnSpPr>
            <p:spPr>
              <a:xfrm flipH="1">
                <a:off x="3773098" y="2487439"/>
                <a:ext cx="0" cy="270000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flipH="1">
                <a:off x="6096000" y="2487439"/>
                <a:ext cx="0" cy="270000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H="1">
                <a:off x="8418902" y="2487439"/>
                <a:ext cx="0" cy="2700000"/>
              </a:xfrm>
              <a:prstGeom prst="line">
                <a:avLst/>
              </a:prstGeom>
              <a:ln w="3175" cap="rnd">
                <a:solidFill>
                  <a:schemeClr val="bg1">
                    <a:lumMod val="75000"/>
                  </a:schemeClr>
                </a:solidFill>
                <a:round/>
              </a:ln>
            </p:spPr>
            <p:style>
              <a:lnRef idx="1">
                <a:schemeClr val="accent1"/>
              </a:lnRef>
              <a:fillRef idx="0">
                <a:schemeClr val="accent1"/>
              </a:fillRef>
              <a:effectRef idx="0">
                <a:schemeClr val="accent1"/>
              </a:effectRef>
              <a:fontRef idx="minor">
                <a:schemeClr val="tx1"/>
              </a:fontRef>
            </p:style>
          </p:cxnSp>
        </p:grpSp>
        <p:grpSp>
          <p:nvGrpSpPr>
            <p:cNvPr id="37" name="组合 36"/>
            <p:cNvGrpSpPr/>
            <p:nvPr/>
          </p:nvGrpSpPr>
          <p:grpSpPr>
            <a:xfrm>
              <a:off x="1711647" y="2375649"/>
              <a:ext cx="8768706" cy="2715485"/>
              <a:chOff x="1711647" y="2279343"/>
              <a:chExt cx="8768706" cy="2715485"/>
            </a:xfrm>
          </p:grpSpPr>
          <p:grpSp>
            <p:nvGrpSpPr>
              <p:cNvPr id="26" name="组合 25"/>
              <p:cNvGrpSpPr/>
              <p:nvPr/>
            </p:nvGrpSpPr>
            <p:grpSpPr>
              <a:xfrm>
                <a:off x="8680353" y="2279343"/>
                <a:ext cx="1800000" cy="2715485"/>
                <a:chOff x="8507806" y="1949371"/>
                <a:chExt cx="1800000" cy="2715485"/>
              </a:xfrm>
            </p:grpSpPr>
            <p:grpSp>
              <p:nvGrpSpPr>
                <p:cNvPr id="9" name="组合 8"/>
                <p:cNvGrpSpPr/>
                <p:nvPr/>
              </p:nvGrpSpPr>
              <p:grpSpPr>
                <a:xfrm>
                  <a:off x="8952163" y="1949371"/>
                  <a:ext cx="911286" cy="911286"/>
                  <a:chOff x="8982510" y="1766491"/>
                  <a:chExt cx="911286" cy="911286"/>
                </a:xfrm>
              </p:grpSpPr>
              <p:sp>
                <p:nvSpPr>
                  <p:cNvPr id="16" name="iṩḷíḑè"/>
                  <p:cNvSpPr/>
                  <p:nvPr/>
                </p:nvSpPr>
                <p:spPr>
                  <a:xfrm>
                    <a:off x="8982510" y="1766491"/>
                    <a:ext cx="911286" cy="911286"/>
                  </a:xfrm>
                  <a:prstGeom prst="ellipse">
                    <a:avLst/>
                  </a:prstGeom>
                  <a:noFill/>
                  <a:ln w="12700">
                    <a:solidFill>
                      <a:srgbClr val="3E6CBA"/>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i="1">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íšlîḓè"/>
                  <p:cNvSpPr/>
                  <p:nvPr/>
                </p:nvSpPr>
                <p:spPr>
                  <a:xfrm>
                    <a:off x="9224904" y="2049376"/>
                    <a:ext cx="426499" cy="345516"/>
                  </a:xfrm>
                  <a:custGeom>
                    <a:avLst/>
                    <a:gdLst>
                      <a:gd name="connsiteX0" fmla="*/ 16411 w 608731"/>
                      <a:gd name="connsiteY0" fmla="*/ 453912 h 493146"/>
                      <a:gd name="connsiteX1" fmla="*/ 586924 w 608731"/>
                      <a:gd name="connsiteY1" fmla="*/ 453912 h 493146"/>
                      <a:gd name="connsiteX2" fmla="*/ 603335 w 608731"/>
                      <a:gd name="connsiteY2" fmla="*/ 470291 h 493146"/>
                      <a:gd name="connsiteX3" fmla="*/ 603335 w 608731"/>
                      <a:gd name="connsiteY3" fmla="*/ 476842 h 493146"/>
                      <a:gd name="connsiteX4" fmla="*/ 586924 w 608731"/>
                      <a:gd name="connsiteY4" fmla="*/ 493146 h 493146"/>
                      <a:gd name="connsiteX5" fmla="*/ 16411 w 608731"/>
                      <a:gd name="connsiteY5" fmla="*/ 493146 h 493146"/>
                      <a:gd name="connsiteX6" fmla="*/ 0 w 608731"/>
                      <a:gd name="connsiteY6" fmla="*/ 476842 h 493146"/>
                      <a:gd name="connsiteX7" fmla="*/ 0 w 608731"/>
                      <a:gd name="connsiteY7" fmla="*/ 470291 h 493146"/>
                      <a:gd name="connsiteX8" fmla="*/ 16411 w 608731"/>
                      <a:gd name="connsiteY8" fmla="*/ 453912 h 493146"/>
                      <a:gd name="connsiteX9" fmla="*/ 327127 w 608731"/>
                      <a:gd name="connsiteY9" fmla="*/ 87 h 493146"/>
                      <a:gd name="connsiteX10" fmla="*/ 338514 w 608731"/>
                      <a:gd name="connsiteY10" fmla="*/ 10608 h 493146"/>
                      <a:gd name="connsiteX11" fmla="*/ 375068 w 608731"/>
                      <a:gd name="connsiteY11" fmla="*/ 199358 h 493146"/>
                      <a:gd name="connsiteX12" fmla="*/ 451312 w 608731"/>
                      <a:gd name="connsiteY12" fmla="*/ 149080 h 493146"/>
                      <a:gd name="connsiteX13" fmla="*/ 471678 w 608731"/>
                      <a:gd name="connsiteY13" fmla="*/ 160029 h 493146"/>
                      <a:gd name="connsiteX14" fmla="*/ 471678 w 608731"/>
                      <a:gd name="connsiteY14" fmla="*/ 266918 h 493146"/>
                      <a:gd name="connsiteX15" fmla="*/ 594622 w 608731"/>
                      <a:gd name="connsiteY15" fmla="*/ 257905 h 493146"/>
                      <a:gd name="connsiteX16" fmla="*/ 604768 w 608731"/>
                      <a:gd name="connsiteY16" fmla="*/ 280326 h 493146"/>
                      <a:gd name="connsiteX17" fmla="*/ 496819 w 608731"/>
                      <a:gd name="connsiteY17" fmla="*/ 386544 h 493146"/>
                      <a:gd name="connsiteX18" fmla="*/ 564483 w 608731"/>
                      <a:gd name="connsiteY18" fmla="*/ 429002 h 493146"/>
                      <a:gd name="connsiteX19" fmla="*/ 437809 w 608731"/>
                      <a:gd name="connsiteY19" fmla="*/ 429002 h 493146"/>
                      <a:gd name="connsiteX20" fmla="*/ 401851 w 608731"/>
                      <a:gd name="connsiteY20" fmla="*/ 406432 h 493146"/>
                      <a:gd name="connsiteX21" fmla="*/ 472946 w 608731"/>
                      <a:gd name="connsiteY21" fmla="*/ 336415 h 493146"/>
                      <a:gd name="connsiteX22" fmla="*/ 388422 w 608731"/>
                      <a:gd name="connsiteY22" fmla="*/ 342597 h 493146"/>
                      <a:gd name="connsiteX23" fmla="*/ 388422 w 608731"/>
                      <a:gd name="connsiteY23" fmla="*/ 272579 h 493146"/>
                      <a:gd name="connsiteX24" fmla="*/ 336872 w 608731"/>
                      <a:gd name="connsiteY24" fmla="*/ 306545 h 493146"/>
                      <a:gd name="connsiteX25" fmla="*/ 313149 w 608731"/>
                      <a:gd name="connsiteY25" fmla="*/ 184088 h 493146"/>
                      <a:gd name="connsiteX26" fmla="*/ 263688 w 608731"/>
                      <a:gd name="connsiteY26" fmla="*/ 295223 h 493146"/>
                      <a:gd name="connsiteX27" fmla="*/ 185356 w 608731"/>
                      <a:gd name="connsiteY27" fmla="*/ 240699 h 493146"/>
                      <a:gd name="connsiteX28" fmla="*/ 209079 w 608731"/>
                      <a:gd name="connsiteY28" fmla="*/ 345651 h 493146"/>
                      <a:gd name="connsiteX29" fmla="*/ 142087 w 608731"/>
                      <a:gd name="connsiteY29" fmla="*/ 360101 h 493146"/>
                      <a:gd name="connsiteX30" fmla="*/ 190503 w 608731"/>
                      <a:gd name="connsiteY30" fmla="*/ 402261 h 493146"/>
                      <a:gd name="connsiteX31" fmla="*/ 156560 w 608731"/>
                      <a:gd name="connsiteY31" fmla="*/ 429002 h 493146"/>
                      <a:gd name="connsiteX32" fmla="*/ 36824 w 608731"/>
                      <a:gd name="connsiteY32" fmla="*/ 429002 h 493146"/>
                      <a:gd name="connsiteX33" fmla="*/ 100608 w 608731"/>
                      <a:gd name="connsiteY33" fmla="*/ 378798 h 493146"/>
                      <a:gd name="connsiteX34" fmla="*/ 29513 w 608731"/>
                      <a:gd name="connsiteY34" fmla="*/ 316899 h 493146"/>
                      <a:gd name="connsiteX35" fmla="*/ 35332 w 608731"/>
                      <a:gd name="connsiteY35" fmla="*/ 294180 h 493146"/>
                      <a:gd name="connsiteX36" fmla="*/ 135373 w 608731"/>
                      <a:gd name="connsiteY36" fmla="*/ 272654 h 493146"/>
                      <a:gd name="connsiteX37" fmla="*/ 98370 w 608731"/>
                      <a:gd name="connsiteY37" fmla="*/ 108782 h 493146"/>
                      <a:gd name="connsiteX38" fmla="*/ 118662 w 608731"/>
                      <a:gd name="connsiteY38" fmla="*/ 95151 h 493146"/>
                      <a:gd name="connsiteX39" fmla="*/ 237801 w 608731"/>
                      <a:gd name="connsiteY39" fmla="*/ 178129 h 493146"/>
                      <a:gd name="connsiteX40" fmla="*/ 313671 w 608731"/>
                      <a:gd name="connsiteY40" fmla="*/ 7777 h 493146"/>
                      <a:gd name="connsiteX41" fmla="*/ 327127 w 608731"/>
                      <a:gd name="connsiteY41" fmla="*/ 87 h 4931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608731" h="493146">
                        <a:moveTo>
                          <a:pt x="16411" y="453912"/>
                        </a:moveTo>
                        <a:lnTo>
                          <a:pt x="586924" y="453912"/>
                        </a:lnTo>
                        <a:cubicBezTo>
                          <a:pt x="596025" y="453912"/>
                          <a:pt x="603335" y="461208"/>
                          <a:pt x="603335" y="470291"/>
                        </a:cubicBezTo>
                        <a:lnTo>
                          <a:pt x="603335" y="476842"/>
                        </a:lnTo>
                        <a:cubicBezTo>
                          <a:pt x="603335" y="485850"/>
                          <a:pt x="596025" y="493146"/>
                          <a:pt x="586924" y="493146"/>
                        </a:cubicBezTo>
                        <a:lnTo>
                          <a:pt x="16411" y="493146"/>
                        </a:lnTo>
                        <a:cubicBezTo>
                          <a:pt x="7310" y="493146"/>
                          <a:pt x="0" y="485850"/>
                          <a:pt x="0" y="476842"/>
                        </a:cubicBezTo>
                        <a:lnTo>
                          <a:pt x="0" y="470291"/>
                        </a:lnTo>
                        <a:cubicBezTo>
                          <a:pt x="0" y="461208"/>
                          <a:pt x="7310" y="453912"/>
                          <a:pt x="16411" y="453912"/>
                        </a:cubicBezTo>
                        <a:close/>
                        <a:moveTo>
                          <a:pt x="327127" y="87"/>
                        </a:moveTo>
                        <a:cubicBezTo>
                          <a:pt x="332378" y="683"/>
                          <a:pt x="337283" y="4314"/>
                          <a:pt x="338514" y="10608"/>
                        </a:cubicBezTo>
                        <a:lnTo>
                          <a:pt x="375068" y="199358"/>
                        </a:lnTo>
                        <a:lnTo>
                          <a:pt x="451312" y="149080"/>
                        </a:lnTo>
                        <a:cubicBezTo>
                          <a:pt x="460040" y="143344"/>
                          <a:pt x="471678" y="149601"/>
                          <a:pt x="471678" y="160029"/>
                        </a:cubicBezTo>
                        <a:lnTo>
                          <a:pt x="471678" y="266918"/>
                        </a:lnTo>
                        <a:lnTo>
                          <a:pt x="594622" y="257905"/>
                        </a:lnTo>
                        <a:cubicBezTo>
                          <a:pt x="606782" y="257011"/>
                          <a:pt x="613496" y="271760"/>
                          <a:pt x="604768" y="280326"/>
                        </a:cubicBezTo>
                        <a:lnTo>
                          <a:pt x="496819" y="386544"/>
                        </a:lnTo>
                        <a:lnTo>
                          <a:pt x="564483" y="429002"/>
                        </a:lnTo>
                        <a:lnTo>
                          <a:pt x="437809" y="429002"/>
                        </a:lnTo>
                        <a:lnTo>
                          <a:pt x="401851" y="406432"/>
                        </a:lnTo>
                        <a:lnTo>
                          <a:pt x="472946" y="336415"/>
                        </a:lnTo>
                        <a:lnTo>
                          <a:pt x="388422" y="342597"/>
                        </a:lnTo>
                        <a:lnTo>
                          <a:pt x="388422" y="272579"/>
                        </a:lnTo>
                        <a:lnTo>
                          <a:pt x="336872" y="306545"/>
                        </a:lnTo>
                        <a:lnTo>
                          <a:pt x="313149" y="184088"/>
                        </a:lnTo>
                        <a:lnTo>
                          <a:pt x="263688" y="295223"/>
                        </a:lnTo>
                        <a:lnTo>
                          <a:pt x="185356" y="240699"/>
                        </a:lnTo>
                        <a:lnTo>
                          <a:pt x="209079" y="345651"/>
                        </a:lnTo>
                        <a:lnTo>
                          <a:pt x="142087" y="360101"/>
                        </a:lnTo>
                        <a:lnTo>
                          <a:pt x="190503" y="402261"/>
                        </a:lnTo>
                        <a:lnTo>
                          <a:pt x="156560" y="429002"/>
                        </a:lnTo>
                        <a:lnTo>
                          <a:pt x="36824" y="429002"/>
                        </a:lnTo>
                        <a:lnTo>
                          <a:pt x="100608" y="378798"/>
                        </a:lnTo>
                        <a:lnTo>
                          <a:pt x="29513" y="316899"/>
                        </a:lnTo>
                        <a:cubicBezTo>
                          <a:pt x="21381" y="309748"/>
                          <a:pt x="24813" y="296489"/>
                          <a:pt x="35332" y="294180"/>
                        </a:cubicBezTo>
                        <a:lnTo>
                          <a:pt x="135373" y="272654"/>
                        </a:lnTo>
                        <a:lnTo>
                          <a:pt x="98370" y="108782"/>
                        </a:lnTo>
                        <a:cubicBezTo>
                          <a:pt x="95759" y="97088"/>
                          <a:pt x="108889" y="88298"/>
                          <a:pt x="118662" y="95151"/>
                        </a:cubicBezTo>
                        <a:lnTo>
                          <a:pt x="237801" y="178129"/>
                        </a:lnTo>
                        <a:lnTo>
                          <a:pt x="313671" y="7777"/>
                        </a:lnTo>
                        <a:cubicBezTo>
                          <a:pt x="316282" y="1930"/>
                          <a:pt x="321877" y="-509"/>
                          <a:pt x="327127" y="87"/>
                        </a:cubicBezTo>
                        <a:close/>
                      </a:path>
                    </a:pathLst>
                  </a:custGeom>
                  <a:solidFill>
                    <a:srgbClr val="3E6CBA"/>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i="1">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0" name="文本框 39"/>
                <p:cNvSpPr txBox="1"/>
                <p:nvPr/>
              </p:nvSpPr>
              <p:spPr>
                <a:xfrm>
                  <a:off x="8507806" y="3371104"/>
                  <a:ext cx="1800000" cy="1293752"/>
                </a:xfrm>
                <a:prstGeom prst="rect">
                  <a:avLst/>
                </a:prstGeom>
                <a:noFill/>
              </p:spPr>
              <p:txBody>
                <a:bodyPr wrap="square">
                  <a:spAutoFit/>
                </a:bodyPr>
                <a:lstStyle/>
                <a:p>
                  <a:pPr lvl="0" indent="0">
                    <a:lnSpc>
                      <a:spcPct val="150000"/>
                    </a:lnSpc>
                  </a:pPr>
                  <a:r>
                    <a:rPr lang="zh-CN" altLang="en-US" sz="1800">
                      <a:latin typeface="Arial" panose="020B0604020202020204" pitchFamily="34" charset="0"/>
                      <a:ea typeface="微软雅黑" panose="020B0503020204020204" pitchFamily="34" charset="-122"/>
                      <a:sym typeface="Arial" panose="020B0604020202020204" pitchFamily="34" charset="0"/>
                    </a:rPr>
                    <a:t>4.产妇平安顺利分娩，出院时无感染等并发症</a:t>
                  </a:r>
                </a:p>
              </p:txBody>
            </p:sp>
          </p:grpSp>
          <p:grpSp>
            <p:nvGrpSpPr>
              <p:cNvPr id="15" name="组合 14"/>
              <p:cNvGrpSpPr/>
              <p:nvPr/>
            </p:nvGrpSpPr>
            <p:grpSpPr>
              <a:xfrm>
                <a:off x="1711647" y="2279343"/>
                <a:ext cx="1800000" cy="2295690"/>
                <a:chOff x="1539100" y="1949371"/>
                <a:chExt cx="1800000" cy="2295690"/>
              </a:xfrm>
            </p:grpSpPr>
            <p:grpSp>
              <p:nvGrpSpPr>
                <p:cNvPr id="12" name="组合 11"/>
                <p:cNvGrpSpPr/>
                <p:nvPr/>
              </p:nvGrpSpPr>
              <p:grpSpPr>
                <a:xfrm>
                  <a:off x="1983457" y="1949371"/>
                  <a:ext cx="911286" cy="911286"/>
                  <a:chOff x="1798705" y="1766491"/>
                  <a:chExt cx="911286" cy="911286"/>
                </a:xfrm>
              </p:grpSpPr>
              <p:sp>
                <p:nvSpPr>
                  <p:cNvPr id="7" name="îŝlide"/>
                  <p:cNvSpPr/>
                  <p:nvPr/>
                </p:nvSpPr>
                <p:spPr>
                  <a:xfrm>
                    <a:off x="1798705" y="1766491"/>
                    <a:ext cx="911286" cy="911286"/>
                  </a:xfrm>
                  <a:prstGeom prst="ellipse">
                    <a:avLst/>
                  </a:prstGeom>
                  <a:solidFill>
                    <a:srgbClr val="3E6CBA"/>
                  </a:solidFill>
                  <a:ln w="12700">
                    <a:solidFill>
                      <a:srgbClr val="3E6CBA"/>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i="1">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iṩļiḑé"/>
                  <p:cNvSpPr/>
                  <p:nvPr/>
                </p:nvSpPr>
                <p:spPr>
                  <a:xfrm>
                    <a:off x="2041098" y="2056998"/>
                    <a:ext cx="426500" cy="330272"/>
                  </a:xfrm>
                  <a:custGeom>
                    <a:avLst/>
                    <a:gdLst>
                      <a:gd name="T0" fmla="*/ 4312 w 5733"/>
                      <a:gd name="T1" fmla="*/ 1076 h 4446"/>
                      <a:gd name="T2" fmla="*/ 4149 w 5733"/>
                      <a:gd name="T3" fmla="*/ 1085 h 4446"/>
                      <a:gd name="T4" fmla="*/ 3733 w 5733"/>
                      <a:gd name="T5" fmla="*/ 378 h 4446"/>
                      <a:gd name="T6" fmla="*/ 2768 w 5733"/>
                      <a:gd name="T7" fmla="*/ 0 h 4446"/>
                      <a:gd name="T8" fmla="*/ 1389 w 5733"/>
                      <a:gd name="T9" fmla="*/ 1076 h 4446"/>
                      <a:gd name="T10" fmla="*/ 0 w 5733"/>
                      <a:gd name="T11" fmla="*/ 2497 h 4446"/>
                      <a:gd name="T12" fmla="*/ 1421 w 5733"/>
                      <a:gd name="T13" fmla="*/ 3918 h 4446"/>
                      <a:gd name="T14" fmla="*/ 2255 w 5733"/>
                      <a:gd name="T15" fmla="*/ 3918 h 4446"/>
                      <a:gd name="T16" fmla="*/ 2484 w 5733"/>
                      <a:gd name="T17" fmla="*/ 4246 h 4446"/>
                      <a:gd name="T18" fmla="*/ 2867 w 5733"/>
                      <a:gd name="T19" fmla="*/ 4446 h 4446"/>
                      <a:gd name="T20" fmla="*/ 3249 w 5733"/>
                      <a:gd name="T21" fmla="*/ 4246 h 4446"/>
                      <a:gd name="T22" fmla="*/ 3478 w 5733"/>
                      <a:gd name="T23" fmla="*/ 3918 h 4446"/>
                      <a:gd name="T24" fmla="*/ 4312 w 5733"/>
                      <a:gd name="T25" fmla="*/ 3918 h 4446"/>
                      <a:gd name="T26" fmla="*/ 5733 w 5733"/>
                      <a:gd name="T27" fmla="*/ 2497 h 4446"/>
                      <a:gd name="T28" fmla="*/ 4312 w 5733"/>
                      <a:gd name="T29" fmla="*/ 1076 h 4446"/>
                      <a:gd name="T30" fmla="*/ 3698 w 5733"/>
                      <a:gd name="T31" fmla="*/ 3159 h 4446"/>
                      <a:gd name="T32" fmla="*/ 3031 w 5733"/>
                      <a:gd name="T33" fmla="*/ 4116 h 4446"/>
                      <a:gd name="T34" fmla="*/ 2867 w 5733"/>
                      <a:gd name="T35" fmla="*/ 4201 h 4446"/>
                      <a:gd name="T36" fmla="*/ 2703 w 5733"/>
                      <a:gd name="T37" fmla="*/ 4116 h 4446"/>
                      <a:gd name="T38" fmla="*/ 2035 w 5733"/>
                      <a:gd name="T39" fmla="*/ 3159 h 4446"/>
                      <a:gd name="T40" fmla="*/ 2022 w 5733"/>
                      <a:gd name="T41" fmla="*/ 2952 h 4446"/>
                      <a:gd name="T42" fmla="*/ 2200 w 5733"/>
                      <a:gd name="T43" fmla="*/ 2845 h 4446"/>
                      <a:gd name="T44" fmla="*/ 2480 w 5733"/>
                      <a:gd name="T45" fmla="*/ 2845 h 4446"/>
                      <a:gd name="T46" fmla="*/ 2480 w 5733"/>
                      <a:gd name="T47" fmla="*/ 2016 h 4446"/>
                      <a:gd name="T48" fmla="*/ 2680 w 5733"/>
                      <a:gd name="T49" fmla="*/ 1816 h 4446"/>
                      <a:gd name="T50" fmla="*/ 3053 w 5733"/>
                      <a:gd name="T51" fmla="*/ 1816 h 4446"/>
                      <a:gd name="T52" fmla="*/ 3253 w 5733"/>
                      <a:gd name="T53" fmla="*/ 2016 h 4446"/>
                      <a:gd name="T54" fmla="*/ 3253 w 5733"/>
                      <a:gd name="T55" fmla="*/ 2845 h 4446"/>
                      <a:gd name="T56" fmla="*/ 3534 w 5733"/>
                      <a:gd name="T57" fmla="*/ 2845 h 4446"/>
                      <a:gd name="T58" fmla="*/ 3711 w 5733"/>
                      <a:gd name="T59" fmla="*/ 2952 h 4446"/>
                      <a:gd name="T60" fmla="*/ 3698 w 5733"/>
                      <a:gd name="T61" fmla="*/ 3159 h 4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733" h="4446">
                        <a:moveTo>
                          <a:pt x="4312" y="1076"/>
                        </a:moveTo>
                        <a:cubicBezTo>
                          <a:pt x="4257" y="1076"/>
                          <a:pt x="4203" y="1079"/>
                          <a:pt x="4149" y="1085"/>
                        </a:cubicBezTo>
                        <a:cubicBezTo>
                          <a:pt x="4083" y="815"/>
                          <a:pt x="3940" y="570"/>
                          <a:pt x="3733" y="378"/>
                        </a:cubicBezTo>
                        <a:cubicBezTo>
                          <a:pt x="3470" y="134"/>
                          <a:pt x="3127" y="0"/>
                          <a:pt x="2768" y="0"/>
                        </a:cubicBezTo>
                        <a:cubicBezTo>
                          <a:pt x="2107" y="0"/>
                          <a:pt x="1544" y="451"/>
                          <a:pt x="1389" y="1076"/>
                        </a:cubicBezTo>
                        <a:cubicBezTo>
                          <a:pt x="620" y="1093"/>
                          <a:pt x="0" y="1724"/>
                          <a:pt x="0" y="2497"/>
                        </a:cubicBezTo>
                        <a:cubicBezTo>
                          <a:pt x="0" y="3280"/>
                          <a:pt x="637" y="3918"/>
                          <a:pt x="1421" y="3918"/>
                        </a:cubicBezTo>
                        <a:lnTo>
                          <a:pt x="2255" y="3918"/>
                        </a:lnTo>
                        <a:lnTo>
                          <a:pt x="2484" y="4246"/>
                        </a:lnTo>
                        <a:cubicBezTo>
                          <a:pt x="2571" y="4371"/>
                          <a:pt x="2714" y="4446"/>
                          <a:pt x="2867" y="4446"/>
                        </a:cubicBezTo>
                        <a:cubicBezTo>
                          <a:pt x="3019" y="4446"/>
                          <a:pt x="3162" y="4371"/>
                          <a:pt x="3249" y="4246"/>
                        </a:cubicBezTo>
                        <a:lnTo>
                          <a:pt x="3478" y="3918"/>
                        </a:lnTo>
                        <a:lnTo>
                          <a:pt x="4312" y="3918"/>
                        </a:lnTo>
                        <a:cubicBezTo>
                          <a:pt x="5096" y="3918"/>
                          <a:pt x="5733" y="3280"/>
                          <a:pt x="5733" y="2497"/>
                        </a:cubicBezTo>
                        <a:cubicBezTo>
                          <a:pt x="5733" y="1713"/>
                          <a:pt x="5096" y="1076"/>
                          <a:pt x="4312" y="1076"/>
                        </a:cubicBezTo>
                        <a:close/>
                        <a:moveTo>
                          <a:pt x="3698" y="3159"/>
                        </a:moveTo>
                        <a:lnTo>
                          <a:pt x="3031" y="4116"/>
                        </a:lnTo>
                        <a:cubicBezTo>
                          <a:pt x="2993" y="4169"/>
                          <a:pt x="2932" y="4201"/>
                          <a:pt x="2867" y="4201"/>
                        </a:cubicBezTo>
                        <a:cubicBezTo>
                          <a:pt x="2801" y="4201"/>
                          <a:pt x="2740" y="4169"/>
                          <a:pt x="2703" y="4116"/>
                        </a:cubicBezTo>
                        <a:lnTo>
                          <a:pt x="2035" y="3159"/>
                        </a:lnTo>
                        <a:cubicBezTo>
                          <a:pt x="1993" y="3098"/>
                          <a:pt x="1988" y="3018"/>
                          <a:pt x="2022" y="2952"/>
                        </a:cubicBezTo>
                        <a:cubicBezTo>
                          <a:pt x="2057" y="2886"/>
                          <a:pt x="2125" y="2845"/>
                          <a:pt x="2200" y="2845"/>
                        </a:cubicBezTo>
                        <a:lnTo>
                          <a:pt x="2480" y="2845"/>
                        </a:lnTo>
                        <a:lnTo>
                          <a:pt x="2480" y="2016"/>
                        </a:lnTo>
                        <a:cubicBezTo>
                          <a:pt x="2480" y="1906"/>
                          <a:pt x="2570" y="1816"/>
                          <a:pt x="2680" y="1816"/>
                        </a:cubicBezTo>
                        <a:lnTo>
                          <a:pt x="3053" y="1816"/>
                        </a:lnTo>
                        <a:cubicBezTo>
                          <a:pt x="3164" y="1816"/>
                          <a:pt x="3253" y="1906"/>
                          <a:pt x="3253" y="2016"/>
                        </a:cubicBezTo>
                        <a:lnTo>
                          <a:pt x="3253" y="2845"/>
                        </a:lnTo>
                        <a:lnTo>
                          <a:pt x="3534" y="2845"/>
                        </a:lnTo>
                        <a:cubicBezTo>
                          <a:pt x="3608" y="2845"/>
                          <a:pt x="3677" y="2886"/>
                          <a:pt x="3711" y="2952"/>
                        </a:cubicBezTo>
                        <a:cubicBezTo>
                          <a:pt x="3746" y="3018"/>
                          <a:pt x="3740" y="3098"/>
                          <a:pt x="3698" y="3159"/>
                        </a:cubicBezTo>
                        <a:close/>
                      </a:path>
                    </a:pathLst>
                  </a:custGeom>
                  <a:solidFill>
                    <a:schemeClr val="bg1"/>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20000"/>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i="1">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2" name="文本框 41"/>
                <p:cNvSpPr txBox="1"/>
                <p:nvPr/>
              </p:nvSpPr>
              <p:spPr>
                <a:xfrm>
                  <a:off x="1539100" y="3371104"/>
                  <a:ext cx="1800000" cy="873957"/>
                </a:xfrm>
                <a:prstGeom prst="rect">
                  <a:avLst/>
                </a:prstGeom>
                <a:noFill/>
              </p:spPr>
              <p:txBody>
                <a:bodyPr wrap="square">
                  <a:spAutoFit/>
                </a:bodyPr>
                <a:lstStyle/>
                <a:p>
                  <a:pPr lvl="0" indent="0">
                    <a:lnSpc>
                      <a:spcPct val="150000"/>
                    </a:lnSpc>
                  </a:pPr>
                  <a:r>
                    <a:rPr lang="zh-CN" altLang="en-US" sz="1800">
                      <a:latin typeface="Arial" panose="020B0604020202020204" pitchFamily="34" charset="0"/>
                      <a:ea typeface="微软雅黑" panose="020B0503020204020204" pitchFamily="34" charset="-122"/>
                      <a:sym typeface="Arial" panose="020B0604020202020204" pitchFamily="34" charset="0"/>
                    </a:rPr>
                    <a:t>1.产妇术后疼痛得到缓解</a:t>
                  </a:r>
                </a:p>
              </p:txBody>
            </p:sp>
          </p:grpSp>
          <p:grpSp>
            <p:nvGrpSpPr>
              <p:cNvPr id="22" name="组合 21"/>
              <p:cNvGrpSpPr/>
              <p:nvPr/>
            </p:nvGrpSpPr>
            <p:grpSpPr>
              <a:xfrm>
                <a:off x="4034549" y="2279343"/>
                <a:ext cx="1800000" cy="2295690"/>
                <a:chOff x="3862002" y="1949371"/>
                <a:chExt cx="1800000" cy="2295690"/>
              </a:xfrm>
            </p:grpSpPr>
            <p:grpSp>
              <p:nvGrpSpPr>
                <p:cNvPr id="6" name="组合 5"/>
                <p:cNvGrpSpPr/>
                <p:nvPr/>
              </p:nvGrpSpPr>
              <p:grpSpPr>
                <a:xfrm>
                  <a:off x="4306359" y="1949371"/>
                  <a:ext cx="911286" cy="911286"/>
                  <a:chOff x="4193306" y="1766491"/>
                  <a:chExt cx="911286" cy="911286"/>
                </a:xfrm>
              </p:grpSpPr>
              <p:sp>
                <p:nvSpPr>
                  <p:cNvPr id="10" name="í$1íḍê"/>
                  <p:cNvSpPr/>
                  <p:nvPr/>
                </p:nvSpPr>
                <p:spPr>
                  <a:xfrm>
                    <a:off x="4193306" y="1766491"/>
                    <a:ext cx="911286" cy="911286"/>
                  </a:xfrm>
                  <a:prstGeom prst="ellipse">
                    <a:avLst/>
                  </a:prstGeom>
                  <a:noFill/>
                  <a:ln w="12700">
                    <a:solidFill>
                      <a:srgbClr val="3E6CBA"/>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i="1">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1" name="ïṥ1iḑe"/>
                  <p:cNvSpPr/>
                  <p:nvPr/>
                </p:nvSpPr>
                <p:spPr>
                  <a:xfrm>
                    <a:off x="4435699" y="2009223"/>
                    <a:ext cx="426500" cy="425823"/>
                  </a:xfrm>
                  <a:custGeom>
                    <a:avLst/>
                    <a:gdLst>
                      <a:gd name="connsiteX0" fmla="*/ 301001 w 602996"/>
                      <a:gd name="connsiteY0" fmla="*/ 126938 h 602040"/>
                      <a:gd name="connsiteX1" fmla="*/ 353669 w 602996"/>
                      <a:gd name="connsiteY1" fmla="*/ 179510 h 602040"/>
                      <a:gd name="connsiteX2" fmla="*/ 353669 w 602996"/>
                      <a:gd name="connsiteY2" fmla="*/ 248944 h 602040"/>
                      <a:gd name="connsiteX3" fmla="*/ 423230 w 602996"/>
                      <a:gd name="connsiteY3" fmla="*/ 248944 h 602040"/>
                      <a:gd name="connsiteX4" fmla="*/ 475898 w 602996"/>
                      <a:gd name="connsiteY4" fmla="*/ 301516 h 602040"/>
                      <a:gd name="connsiteX5" fmla="*/ 423230 w 602996"/>
                      <a:gd name="connsiteY5" fmla="*/ 353096 h 602040"/>
                      <a:gd name="connsiteX6" fmla="*/ 353669 w 602996"/>
                      <a:gd name="connsiteY6" fmla="*/ 353096 h 602040"/>
                      <a:gd name="connsiteX7" fmla="*/ 353669 w 602996"/>
                      <a:gd name="connsiteY7" fmla="*/ 422530 h 602040"/>
                      <a:gd name="connsiteX8" fmla="*/ 301001 w 602996"/>
                      <a:gd name="connsiteY8" fmla="*/ 475102 h 602040"/>
                      <a:gd name="connsiteX9" fmla="*/ 249327 w 602996"/>
                      <a:gd name="connsiteY9" fmla="*/ 422530 h 602040"/>
                      <a:gd name="connsiteX10" fmla="*/ 249327 w 602996"/>
                      <a:gd name="connsiteY10" fmla="*/ 353096 h 602040"/>
                      <a:gd name="connsiteX11" fmla="*/ 179765 w 602996"/>
                      <a:gd name="connsiteY11" fmla="*/ 353096 h 602040"/>
                      <a:gd name="connsiteX12" fmla="*/ 127097 w 602996"/>
                      <a:gd name="connsiteY12" fmla="*/ 301516 h 602040"/>
                      <a:gd name="connsiteX13" fmla="*/ 179765 w 602996"/>
                      <a:gd name="connsiteY13" fmla="*/ 248944 h 602040"/>
                      <a:gd name="connsiteX14" fmla="*/ 249327 w 602996"/>
                      <a:gd name="connsiteY14" fmla="*/ 248944 h 602040"/>
                      <a:gd name="connsiteX15" fmla="*/ 249327 w 602996"/>
                      <a:gd name="connsiteY15" fmla="*/ 179510 h 602040"/>
                      <a:gd name="connsiteX16" fmla="*/ 301001 w 602996"/>
                      <a:gd name="connsiteY16" fmla="*/ 126938 h 602040"/>
                      <a:gd name="connsiteX17" fmla="*/ 301995 w 602996"/>
                      <a:gd name="connsiteY17" fmla="*/ 78355 h 602040"/>
                      <a:gd name="connsiteX18" fmla="*/ 78479 w 602996"/>
                      <a:gd name="connsiteY18" fmla="*/ 301516 h 602040"/>
                      <a:gd name="connsiteX19" fmla="*/ 301995 w 602996"/>
                      <a:gd name="connsiteY19" fmla="*/ 523686 h 602040"/>
                      <a:gd name="connsiteX20" fmla="*/ 524517 w 602996"/>
                      <a:gd name="connsiteY20" fmla="*/ 301516 h 602040"/>
                      <a:gd name="connsiteX21" fmla="*/ 301995 w 602996"/>
                      <a:gd name="connsiteY21" fmla="*/ 78355 h 602040"/>
                      <a:gd name="connsiteX22" fmla="*/ 301995 w 602996"/>
                      <a:gd name="connsiteY22" fmla="*/ 0 h 602040"/>
                      <a:gd name="connsiteX23" fmla="*/ 602996 w 602996"/>
                      <a:gd name="connsiteY23" fmla="*/ 301516 h 602040"/>
                      <a:gd name="connsiteX24" fmla="*/ 301995 w 602996"/>
                      <a:gd name="connsiteY24" fmla="*/ 602040 h 602040"/>
                      <a:gd name="connsiteX25" fmla="*/ 0 w 602996"/>
                      <a:gd name="connsiteY25" fmla="*/ 301516 h 602040"/>
                      <a:gd name="connsiteX26" fmla="*/ 301995 w 602996"/>
                      <a:gd name="connsiteY26" fmla="*/ 0 h 602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02996" h="602040">
                        <a:moveTo>
                          <a:pt x="301001" y="126938"/>
                        </a:moveTo>
                        <a:cubicBezTo>
                          <a:pt x="330813" y="126938"/>
                          <a:pt x="353669" y="150744"/>
                          <a:pt x="353669" y="179510"/>
                        </a:cubicBezTo>
                        <a:lnTo>
                          <a:pt x="353669" y="248944"/>
                        </a:lnTo>
                        <a:lnTo>
                          <a:pt x="423230" y="248944"/>
                        </a:lnTo>
                        <a:cubicBezTo>
                          <a:pt x="452049" y="248944"/>
                          <a:pt x="475898" y="271758"/>
                          <a:pt x="475898" y="301516"/>
                        </a:cubicBezTo>
                        <a:cubicBezTo>
                          <a:pt x="475898" y="330282"/>
                          <a:pt x="452049" y="353096"/>
                          <a:pt x="423230" y="353096"/>
                        </a:cubicBezTo>
                        <a:lnTo>
                          <a:pt x="353669" y="353096"/>
                        </a:lnTo>
                        <a:lnTo>
                          <a:pt x="353669" y="422530"/>
                        </a:lnTo>
                        <a:cubicBezTo>
                          <a:pt x="353669" y="451296"/>
                          <a:pt x="330813" y="475102"/>
                          <a:pt x="301001" y="475102"/>
                        </a:cubicBezTo>
                        <a:cubicBezTo>
                          <a:pt x="272183" y="475102"/>
                          <a:pt x="249327" y="451296"/>
                          <a:pt x="249327" y="422530"/>
                        </a:cubicBezTo>
                        <a:lnTo>
                          <a:pt x="249327" y="353096"/>
                        </a:lnTo>
                        <a:lnTo>
                          <a:pt x="179765" y="353096"/>
                        </a:lnTo>
                        <a:cubicBezTo>
                          <a:pt x="150947" y="353096"/>
                          <a:pt x="127097" y="330282"/>
                          <a:pt x="127097" y="301516"/>
                        </a:cubicBezTo>
                        <a:cubicBezTo>
                          <a:pt x="127097" y="271758"/>
                          <a:pt x="150947" y="248944"/>
                          <a:pt x="179765" y="248944"/>
                        </a:cubicBezTo>
                        <a:lnTo>
                          <a:pt x="249327" y="248944"/>
                        </a:lnTo>
                        <a:lnTo>
                          <a:pt x="249327" y="179510"/>
                        </a:lnTo>
                        <a:cubicBezTo>
                          <a:pt x="249327" y="150744"/>
                          <a:pt x="272183" y="126938"/>
                          <a:pt x="301001" y="126938"/>
                        </a:cubicBezTo>
                        <a:close/>
                        <a:moveTo>
                          <a:pt x="301995" y="78355"/>
                        </a:moveTo>
                        <a:cubicBezTo>
                          <a:pt x="178813" y="78355"/>
                          <a:pt x="78479" y="178529"/>
                          <a:pt x="78479" y="301516"/>
                        </a:cubicBezTo>
                        <a:cubicBezTo>
                          <a:pt x="78479" y="423511"/>
                          <a:pt x="178813" y="523686"/>
                          <a:pt x="301995" y="523686"/>
                        </a:cubicBezTo>
                        <a:cubicBezTo>
                          <a:pt x="424184" y="523686"/>
                          <a:pt x="524517" y="423511"/>
                          <a:pt x="524517" y="301516"/>
                        </a:cubicBezTo>
                        <a:cubicBezTo>
                          <a:pt x="524517" y="178529"/>
                          <a:pt x="424184" y="78355"/>
                          <a:pt x="301995" y="78355"/>
                        </a:cubicBezTo>
                        <a:close/>
                        <a:moveTo>
                          <a:pt x="301995" y="0"/>
                        </a:moveTo>
                        <a:cubicBezTo>
                          <a:pt x="467893" y="0"/>
                          <a:pt x="602996" y="134889"/>
                          <a:pt x="602996" y="301516"/>
                        </a:cubicBezTo>
                        <a:cubicBezTo>
                          <a:pt x="602996" y="467151"/>
                          <a:pt x="467893" y="602040"/>
                          <a:pt x="301995" y="602040"/>
                        </a:cubicBezTo>
                        <a:cubicBezTo>
                          <a:pt x="135103" y="602040"/>
                          <a:pt x="0" y="467151"/>
                          <a:pt x="0" y="301516"/>
                        </a:cubicBezTo>
                        <a:cubicBezTo>
                          <a:pt x="0" y="134889"/>
                          <a:pt x="135103" y="0"/>
                          <a:pt x="301995" y="0"/>
                        </a:cubicBezTo>
                        <a:close/>
                      </a:path>
                    </a:pathLst>
                  </a:custGeom>
                  <a:solidFill>
                    <a:srgbClr val="3E6CBA"/>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i="1">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4" name="文本框 43"/>
                <p:cNvSpPr txBox="1"/>
                <p:nvPr/>
              </p:nvSpPr>
              <p:spPr>
                <a:xfrm>
                  <a:off x="3862002" y="3371104"/>
                  <a:ext cx="1800000" cy="873957"/>
                </a:xfrm>
                <a:prstGeom prst="rect">
                  <a:avLst/>
                </a:prstGeom>
                <a:noFill/>
              </p:spPr>
              <p:txBody>
                <a:bodyPr wrap="square">
                  <a:spAutoFit/>
                </a:bodyPr>
                <a:lstStyle/>
                <a:p>
                  <a:pPr lvl="0" indent="0">
                    <a:lnSpc>
                      <a:spcPct val="150000"/>
                    </a:lnSpc>
                  </a:pPr>
                  <a:r>
                    <a:rPr lang="zh-CN" altLang="en-US" sz="1800">
                      <a:latin typeface="Arial" panose="020B0604020202020204" pitchFamily="34" charset="0"/>
                      <a:ea typeface="微软雅黑" panose="020B0503020204020204" pitchFamily="34" charset="-122"/>
                      <a:sym typeface="Arial" panose="020B0604020202020204" pitchFamily="34" charset="0"/>
                    </a:rPr>
                    <a:t>2.产妇焦虑减轻，心理舒适度增加</a:t>
                  </a:r>
                </a:p>
              </p:txBody>
            </p:sp>
          </p:grpSp>
          <p:grpSp>
            <p:nvGrpSpPr>
              <p:cNvPr id="24" name="组合 23"/>
              <p:cNvGrpSpPr/>
              <p:nvPr/>
            </p:nvGrpSpPr>
            <p:grpSpPr>
              <a:xfrm>
                <a:off x="6357451" y="2279343"/>
                <a:ext cx="1800000" cy="2715485"/>
                <a:chOff x="6184904" y="1949371"/>
                <a:chExt cx="1800000" cy="2715485"/>
              </a:xfrm>
            </p:grpSpPr>
            <p:grpSp>
              <p:nvGrpSpPr>
                <p:cNvPr id="2" name="组合 1"/>
                <p:cNvGrpSpPr/>
                <p:nvPr/>
              </p:nvGrpSpPr>
              <p:grpSpPr>
                <a:xfrm>
                  <a:off x="6629261" y="1949371"/>
                  <a:ext cx="911286" cy="911286"/>
                  <a:chOff x="6587907" y="1766491"/>
                  <a:chExt cx="911286" cy="911286"/>
                </a:xfrm>
              </p:grpSpPr>
              <p:sp>
                <p:nvSpPr>
                  <p:cNvPr id="13" name="îşļiḑé"/>
                  <p:cNvSpPr/>
                  <p:nvPr/>
                </p:nvSpPr>
                <p:spPr>
                  <a:xfrm>
                    <a:off x="6587907" y="1766491"/>
                    <a:ext cx="911286" cy="911286"/>
                  </a:xfrm>
                  <a:prstGeom prst="ellipse">
                    <a:avLst/>
                  </a:prstGeom>
                  <a:solidFill>
                    <a:srgbClr val="3E6CBA"/>
                  </a:solidFill>
                  <a:ln w="12700">
                    <a:solidFill>
                      <a:srgbClr val="3E6CBA"/>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i="1">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işļíḓê"/>
                  <p:cNvSpPr/>
                  <p:nvPr/>
                </p:nvSpPr>
                <p:spPr>
                  <a:xfrm>
                    <a:off x="6846083" y="2017937"/>
                    <a:ext cx="394934" cy="408394"/>
                  </a:xfrm>
                  <a:custGeom>
                    <a:avLst/>
                    <a:gdLst>
                      <a:gd name="connsiteX0" fmla="*/ 554327 w 582017"/>
                      <a:gd name="connsiteY0" fmla="*/ 398973 h 601853"/>
                      <a:gd name="connsiteX1" fmla="*/ 563560 w 582017"/>
                      <a:gd name="connsiteY1" fmla="*/ 402454 h 601853"/>
                      <a:gd name="connsiteX2" fmla="*/ 577799 w 582017"/>
                      <a:gd name="connsiteY2" fmla="*/ 415635 h 601853"/>
                      <a:gd name="connsiteX3" fmla="*/ 578540 w 582017"/>
                      <a:gd name="connsiteY3" fmla="*/ 434001 h 601853"/>
                      <a:gd name="connsiteX4" fmla="*/ 468040 w 582017"/>
                      <a:gd name="connsiteY4" fmla="*/ 550266 h 601853"/>
                      <a:gd name="connsiteX5" fmla="*/ 448758 w 582017"/>
                      <a:gd name="connsiteY5" fmla="*/ 552043 h 601853"/>
                      <a:gd name="connsiteX6" fmla="*/ 357392 w 582017"/>
                      <a:gd name="connsiteY6" fmla="*/ 484654 h 601853"/>
                      <a:gd name="connsiteX7" fmla="*/ 354870 w 582017"/>
                      <a:gd name="connsiteY7" fmla="*/ 466584 h 601853"/>
                      <a:gd name="connsiteX8" fmla="*/ 366588 w 582017"/>
                      <a:gd name="connsiteY8" fmla="*/ 451033 h 601853"/>
                      <a:gd name="connsiteX9" fmla="*/ 384831 w 582017"/>
                      <a:gd name="connsiteY9" fmla="*/ 448367 h 601853"/>
                      <a:gd name="connsiteX10" fmla="*/ 443419 w 582017"/>
                      <a:gd name="connsiteY10" fmla="*/ 491319 h 601853"/>
                      <a:gd name="connsiteX11" fmla="*/ 462701 w 582017"/>
                      <a:gd name="connsiteY11" fmla="*/ 489393 h 601853"/>
                      <a:gd name="connsiteX12" fmla="*/ 545316 w 582017"/>
                      <a:gd name="connsiteY12" fmla="*/ 403046 h 601853"/>
                      <a:gd name="connsiteX13" fmla="*/ 554327 w 582017"/>
                      <a:gd name="connsiteY13" fmla="*/ 398973 h 601853"/>
                      <a:gd name="connsiteX14" fmla="*/ 262860 w 582017"/>
                      <a:gd name="connsiteY14" fmla="*/ 0 h 601853"/>
                      <a:gd name="connsiteX15" fmla="*/ 415651 w 582017"/>
                      <a:gd name="connsiteY15" fmla="*/ 73473 h 601853"/>
                      <a:gd name="connsiteX16" fmla="*/ 510885 w 582017"/>
                      <a:gd name="connsiteY16" fmla="*/ 82805 h 601853"/>
                      <a:gd name="connsiteX17" fmla="*/ 524829 w 582017"/>
                      <a:gd name="connsiteY17" fmla="*/ 99543 h 601853"/>
                      <a:gd name="connsiteX18" fmla="*/ 525571 w 582017"/>
                      <a:gd name="connsiteY18" fmla="*/ 272856 h 601853"/>
                      <a:gd name="connsiteX19" fmla="*/ 517412 w 582017"/>
                      <a:gd name="connsiteY19" fmla="*/ 332108 h 601853"/>
                      <a:gd name="connsiteX20" fmla="*/ 506138 w 582017"/>
                      <a:gd name="connsiteY20" fmla="*/ 338181 h 601853"/>
                      <a:gd name="connsiteX21" fmla="*/ 467125 w 582017"/>
                      <a:gd name="connsiteY21" fmla="*/ 332849 h 601853"/>
                      <a:gd name="connsiteX22" fmla="*/ 322938 w 582017"/>
                      <a:gd name="connsiteY22" fmla="*/ 476831 h 601853"/>
                      <a:gd name="connsiteX23" fmla="*/ 344002 w 582017"/>
                      <a:gd name="connsiteY23" fmla="*/ 551933 h 601853"/>
                      <a:gd name="connsiteX24" fmla="*/ 343260 w 582017"/>
                      <a:gd name="connsiteY24" fmla="*/ 561265 h 601853"/>
                      <a:gd name="connsiteX25" fmla="*/ 262860 w 582017"/>
                      <a:gd name="connsiteY25" fmla="*/ 601853 h 601853"/>
                      <a:gd name="connsiteX26" fmla="*/ 0 w 582017"/>
                      <a:gd name="connsiteY26" fmla="*/ 272856 h 601853"/>
                      <a:gd name="connsiteX27" fmla="*/ 3263 w 582017"/>
                      <a:gd name="connsiteY27" fmla="*/ 93766 h 601853"/>
                      <a:gd name="connsiteX28" fmla="*/ 15872 w 582017"/>
                      <a:gd name="connsiteY28" fmla="*/ 80879 h 601853"/>
                      <a:gd name="connsiteX29" fmla="*/ 126386 w 582017"/>
                      <a:gd name="connsiteY29" fmla="*/ 73473 h 601853"/>
                      <a:gd name="connsiteX30" fmla="*/ 262860 w 582017"/>
                      <a:gd name="connsiteY30" fmla="*/ 0 h 601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82017" h="601853">
                        <a:moveTo>
                          <a:pt x="554327" y="398973"/>
                        </a:moveTo>
                        <a:cubicBezTo>
                          <a:pt x="557627" y="398862"/>
                          <a:pt x="560965" y="400010"/>
                          <a:pt x="563560" y="402454"/>
                        </a:cubicBezTo>
                        <a:lnTo>
                          <a:pt x="577799" y="415635"/>
                        </a:lnTo>
                        <a:cubicBezTo>
                          <a:pt x="583138" y="420523"/>
                          <a:pt x="583435" y="428817"/>
                          <a:pt x="578540" y="434001"/>
                        </a:cubicBezTo>
                        <a:lnTo>
                          <a:pt x="468040" y="550266"/>
                        </a:lnTo>
                        <a:cubicBezTo>
                          <a:pt x="463146" y="555449"/>
                          <a:pt x="454543" y="556338"/>
                          <a:pt x="448758" y="552043"/>
                        </a:cubicBezTo>
                        <a:lnTo>
                          <a:pt x="357392" y="484654"/>
                        </a:lnTo>
                        <a:cubicBezTo>
                          <a:pt x="351756" y="480358"/>
                          <a:pt x="350569" y="472361"/>
                          <a:pt x="354870" y="466584"/>
                        </a:cubicBezTo>
                        <a:lnTo>
                          <a:pt x="366588" y="451033"/>
                        </a:lnTo>
                        <a:cubicBezTo>
                          <a:pt x="370741" y="445405"/>
                          <a:pt x="379047" y="444220"/>
                          <a:pt x="384831" y="448367"/>
                        </a:cubicBezTo>
                        <a:lnTo>
                          <a:pt x="443419" y="491319"/>
                        </a:lnTo>
                        <a:cubicBezTo>
                          <a:pt x="449055" y="495466"/>
                          <a:pt x="457806" y="494725"/>
                          <a:pt x="462701" y="489393"/>
                        </a:cubicBezTo>
                        <a:lnTo>
                          <a:pt x="545316" y="403046"/>
                        </a:lnTo>
                        <a:cubicBezTo>
                          <a:pt x="547764" y="400454"/>
                          <a:pt x="551027" y="399084"/>
                          <a:pt x="554327" y="398973"/>
                        </a:cubicBezTo>
                        <a:close/>
                        <a:moveTo>
                          <a:pt x="262860" y="0"/>
                        </a:moveTo>
                        <a:cubicBezTo>
                          <a:pt x="286001" y="0"/>
                          <a:pt x="346969" y="53623"/>
                          <a:pt x="415651" y="73473"/>
                        </a:cubicBezTo>
                        <a:cubicBezTo>
                          <a:pt x="448731" y="82953"/>
                          <a:pt x="480179" y="82953"/>
                          <a:pt x="510885" y="82805"/>
                        </a:cubicBezTo>
                        <a:cubicBezTo>
                          <a:pt x="515187" y="82805"/>
                          <a:pt x="524829" y="82805"/>
                          <a:pt x="524829" y="99543"/>
                        </a:cubicBezTo>
                        <a:cubicBezTo>
                          <a:pt x="524829" y="101617"/>
                          <a:pt x="525571" y="271523"/>
                          <a:pt x="525571" y="272856"/>
                        </a:cubicBezTo>
                        <a:cubicBezTo>
                          <a:pt x="525571" y="292853"/>
                          <a:pt x="522604" y="312703"/>
                          <a:pt x="517412" y="332108"/>
                        </a:cubicBezTo>
                        <a:cubicBezTo>
                          <a:pt x="516671" y="335071"/>
                          <a:pt x="513704" y="341440"/>
                          <a:pt x="506138" y="338181"/>
                        </a:cubicBezTo>
                        <a:cubicBezTo>
                          <a:pt x="494716" y="334922"/>
                          <a:pt x="483887" y="332849"/>
                          <a:pt x="467125" y="332849"/>
                        </a:cubicBezTo>
                        <a:cubicBezTo>
                          <a:pt x="387466" y="332849"/>
                          <a:pt x="322938" y="397433"/>
                          <a:pt x="322938" y="476831"/>
                        </a:cubicBezTo>
                        <a:cubicBezTo>
                          <a:pt x="322938" y="504383"/>
                          <a:pt x="330651" y="530158"/>
                          <a:pt x="344002" y="551933"/>
                        </a:cubicBezTo>
                        <a:cubicBezTo>
                          <a:pt x="345485" y="554303"/>
                          <a:pt x="348156" y="557118"/>
                          <a:pt x="343260" y="561265"/>
                        </a:cubicBezTo>
                        <a:cubicBezTo>
                          <a:pt x="306768" y="588373"/>
                          <a:pt x="279622" y="601853"/>
                          <a:pt x="262860" y="601853"/>
                        </a:cubicBezTo>
                        <a:cubicBezTo>
                          <a:pt x="210199" y="601853"/>
                          <a:pt x="0" y="442613"/>
                          <a:pt x="0" y="272856"/>
                        </a:cubicBezTo>
                        <a:cubicBezTo>
                          <a:pt x="0" y="270930"/>
                          <a:pt x="2670" y="97322"/>
                          <a:pt x="3263" y="93766"/>
                        </a:cubicBezTo>
                        <a:cubicBezTo>
                          <a:pt x="5192" y="79694"/>
                          <a:pt x="11719" y="80731"/>
                          <a:pt x="15872" y="80879"/>
                        </a:cubicBezTo>
                        <a:cubicBezTo>
                          <a:pt x="50584" y="82509"/>
                          <a:pt x="87669" y="84582"/>
                          <a:pt x="126386" y="73473"/>
                        </a:cubicBezTo>
                        <a:cubicBezTo>
                          <a:pt x="195068" y="53623"/>
                          <a:pt x="240312" y="0"/>
                          <a:pt x="262860" y="0"/>
                        </a:cubicBezTo>
                        <a:close/>
                      </a:path>
                    </a:pathLst>
                  </a:custGeom>
                  <a:solidFill>
                    <a:schemeClr val="bg1"/>
                  </a:solidFill>
                  <a:ln w="3175">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i="1">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6" name="文本框 45"/>
                <p:cNvSpPr txBox="1"/>
                <p:nvPr/>
              </p:nvSpPr>
              <p:spPr>
                <a:xfrm>
                  <a:off x="6184904" y="3371104"/>
                  <a:ext cx="1800000" cy="1293752"/>
                </a:xfrm>
                <a:prstGeom prst="rect">
                  <a:avLst/>
                </a:prstGeom>
                <a:noFill/>
              </p:spPr>
              <p:txBody>
                <a:bodyPr wrap="square">
                  <a:spAutoFit/>
                </a:bodyPr>
                <a:lstStyle/>
                <a:p>
                  <a:pPr lvl="0" indent="0">
                    <a:lnSpc>
                      <a:spcPct val="150000"/>
                    </a:lnSpc>
                  </a:pPr>
                  <a:r>
                    <a:rPr lang="zh-CN" altLang="en-US" sz="1800">
                      <a:latin typeface="Arial" panose="020B0604020202020204" pitchFamily="34" charset="0"/>
                      <a:ea typeface="微软雅黑" panose="020B0503020204020204" pitchFamily="34" charset="-122"/>
                      <a:sym typeface="Arial" panose="020B0604020202020204" pitchFamily="34" charset="0"/>
                    </a:rPr>
                    <a:t>3.新生儿健康出生，无其他并发症发生</a:t>
                  </a:r>
                </a:p>
              </p:txBody>
            </p:sp>
          </p:grpSp>
        </p:grpSp>
      </p:grpSp>
      <p:sp>
        <p:nvSpPr>
          <p:cNvPr id="35" name="文本框 1"/>
          <p:cNvSpPr txBox="1"/>
          <p:nvPr/>
        </p:nvSpPr>
        <p:spPr>
          <a:xfrm>
            <a:off x="1059832" y="1022469"/>
            <a:ext cx="3511911" cy="523220"/>
          </a:xfrm>
          <a:prstGeom prst="rect">
            <a:avLst/>
          </a:prstGeom>
          <a:noFill/>
          <a:ln w="9525">
            <a:noFill/>
          </a:ln>
        </p:spPr>
        <p:txBody>
          <a:bodyPr wrap="square" anchor="t">
            <a:spAutoFit/>
          </a:bodyPr>
          <a:lstStyle>
            <a:defPPr>
              <a:defRPr lang="zh-CN"/>
            </a:defPPr>
            <a:lvl1pPr lvl="0" indent="0">
              <a:defRPr sz="2800" b="1">
                <a:latin typeface="印品灵秀体（非商用）" panose="02000000000000000000" pitchFamily="2" charset="-122"/>
                <a:ea typeface="印品灵秀体（非商用）" panose="02000000000000000000" pitchFamily="2" charset="-122"/>
              </a:defRPr>
            </a:lvl1pPr>
          </a:lstStyle>
          <a:p>
            <a:r>
              <a:rPr lang="zh-CN" altLang="en-US" dirty="0">
                <a:latin typeface="印品灵秀体" panose="02000500000000000000" pitchFamily="2" charset="-122"/>
                <a:ea typeface="印品灵秀体" panose="02000500000000000000" pitchFamily="2" charset="-122"/>
                <a:sym typeface="Arial" panose="020B0604020202020204" pitchFamily="34" charset="0"/>
              </a:rPr>
              <a:t>护理评价</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500" advClick="0" advTm="0">
        <p:push dir="u"/>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0">
        <p:push dir="u"/>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4292321" y="1876948"/>
            <a:ext cx="6497599" cy="3376245"/>
          </a:xfrm>
          <a:prstGeom prst="rect">
            <a:avLst/>
          </a:prstGeom>
          <a:noFill/>
        </p:spPr>
        <p:txBody>
          <a:bodyPr wrap="square">
            <a:spAutoFit/>
          </a:bodyPr>
          <a:lstStyle/>
          <a:p>
            <a:pPr>
              <a:lnSpc>
                <a:spcPct val="150000"/>
              </a:lnSpc>
            </a:pPr>
            <a:r>
              <a:rPr lang="zh-CN" altLang="en-US" sz="1600">
                <a:latin typeface="Arial" panose="020B0604020202020204" pitchFamily="34" charset="0"/>
                <a:ea typeface="微软雅黑" panose="020B0503020204020204" pitchFamily="34" charset="-122"/>
                <a:sym typeface="Arial" panose="020B0604020202020204" pitchFamily="34" charset="0"/>
              </a:rPr>
              <a:t>胎膜早破发生后，可引起早产和脐带脱垂，增加了围生儿病死率、宫内感染率及产褥感染率。如果及时实施护理要点，可以达到预防早产和脐带脱垂，避免宫内感染的目的，因此护士应做好孕期宣教，指导孕妇进行产前检查，及时发现胎膜早破，采取及时有效的护理和治疗措施，提高妊娠成功率，降低新生儿病死率。参考文献[1]. 50例剖腹产患者术后护理分析. 中外医疗, : 第154-156页.[2] 导致未足月胎膜早破的高危因素及护理措施分析. 当代医药论丛, : 第83-84页.[3, 胎膜早破的临床观察和护理要点. 吉林医学, : 第7489-7490页.[4]., 胎膜早破的预防及护理体会. 中国医药指南, : 第309-310页.</a:t>
            </a:r>
          </a:p>
        </p:txBody>
      </p:sp>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8793" y="143605"/>
            <a:ext cx="3053528" cy="6364632"/>
          </a:xfrm>
          <a:prstGeom prst="rect">
            <a:avLst/>
          </a:prstGeom>
        </p:spPr>
      </p:pic>
      <p:sp>
        <p:nvSpPr>
          <p:cNvPr id="5" name="文本框 1"/>
          <p:cNvSpPr txBox="1"/>
          <p:nvPr/>
        </p:nvSpPr>
        <p:spPr>
          <a:xfrm>
            <a:off x="1059832" y="1022469"/>
            <a:ext cx="3511911" cy="523220"/>
          </a:xfrm>
          <a:prstGeom prst="rect">
            <a:avLst/>
          </a:prstGeom>
          <a:noFill/>
          <a:ln w="9525">
            <a:noFill/>
          </a:ln>
        </p:spPr>
        <p:txBody>
          <a:bodyPr wrap="square" anchor="t">
            <a:spAutoFit/>
          </a:bodyPr>
          <a:lstStyle/>
          <a:p>
            <a:pPr lvl="0" indent="0"/>
            <a:r>
              <a:rPr lang="zh-CN" altLang="en-US" sz="2800" b="1" dirty="0">
                <a:latin typeface="印品灵秀体" panose="02000500000000000000" pitchFamily="2" charset="-122"/>
                <a:ea typeface="印品灵秀体" panose="02000500000000000000" pitchFamily="2" charset="-122"/>
                <a:sym typeface="Arial" panose="020B0604020202020204" pitchFamily="34" charset="0"/>
              </a:rPr>
              <a:t>总结</a:t>
            </a:r>
          </a:p>
        </p:txBody>
      </p:sp>
      <p:sp>
        <p:nvSpPr>
          <p:cNvPr id="8" name="TextBox 4"/>
          <p:cNvSpPr txBox="1"/>
          <p:nvPr/>
        </p:nvSpPr>
        <p:spPr>
          <a:xfrm>
            <a:off x="0" y="5"/>
            <a:ext cx="604867" cy="13324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135">
                <a:solidFill>
                  <a:schemeClr val="tx1">
                    <a:alpha val="0"/>
                  </a:schemeClr>
                </a:solidFill>
                <a:latin typeface="微软雅黑" panose="020B0503020204020204" pitchFamily="34" charset="-122"/>
                <a:ea typeface="微软雅黑" panose="020B0503020204020204" pitchFamily="34" charset="-122"/>
              </a:rPr>
              <a:t>行业</a:t>
            </a:r>
            <a:r>
              <a:rPr lang="en-US" altLang="zh-CN" sz="135">
                <a:solidFill>
                  <a:schemeClr val="tx1">
                    <a:alpha val="0"/>
                  </a:schemeClr>
                </a:solidFill>
                <a:latin typeface="微软雅黑" panose="020B0503020204020204" pitchFamily="34" charset="-122"/>
                <a:ea typeface="微软雅黑" panose="020B0503020204020204" pitchFamily="34" charset="-122"/>
              </a:rPr>
              <a:t>PPT</a:t>
            </a:r>
            <a:r>
              <a:rPr lang="zh-CN" altLang="en-US" sz="135">
                <a:solidFill>
                  <a:schemeClr val="tx1">
                    <a:alpha val="0"/>
                  </a:schemeClr>
                </a:solidFill>
                <a:latin typeface="微软雅黑" panose="020B0503020204020204" pitchFamily="34" charset="-122"/>
                <a:ea typeface="微软雅黑" panose="020B0503020204020204" pitchFamily="34" charset="-122"/>
              </a:rPr>
              <a:t>模板</a:t>
            </a:r>
            <a:r>
              <a:rPr lang="en-US" altLang="zh-CN" sz="135">
                <a:solidFill>
                  <a:schemeClr val="tx1">
                    <a:alpha val="0"/>
                  </a:schemeClr>
                </a:solidFill>
                <a:latin typeface="微软雅黑" panose="020B0503020204020204" pitchFamily="34" charset="-122"/>
                <a:ea typeface="微软雅黑" panose="020B0503020204020204" pitchFamily="34" charset="-122"/>
              </a:rPr>
              <a:t>http://www.1ppt.com/hangye/</a:t>
            </a:r>
          </a:p>
        </p:txBody>
      </p:sp>
    </p:spTree>
  </p:cSld>
  <p:clrMapOvr>
    <a:masterClrMapping/>
  </p:clrMapOvr>
  <mc:AlternateContent xmlns:mc="http://schemas.openxmlformats.org/markup-compatibility/2006" xmlns:p14="http://schemas.microsoft.com/office/powerpoint/2010/main">
    <mc:Choice Requires="p14">
      <p:transition spd="slow" p14:dur="2500" advClick="0" advTm="0">
        <p:push dir="u"/>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0">
        <p:push dir="u"/>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descr="背景图案&#10;&#10;描述已自动生成"/>
          <p:cNvPicPr>
            <a:picLocks noChangeAspect="1"/>
          </p:cNvPicPr>
          <p:nvPr/>
        </p:nvPicPr>
        <p:blipFill>
          <a:blip r:embed="rId3">
            <a:extLst>
              <a:ext uri="{28A0092B-C50C-407E-A947-70E740481C1C}">
                <a14:useLocalDpi xmlns:a14="http://schemas.microsoft.com/office/drawing/2010/main" val="0"/>
              </a:ext>
            </a:extLst>
          </a:blip>
          <a:srcRect l="8173" r="16173"/>
          <a:stretch>
            <a:fillRect/>
          </a:stretch>
        </p:blipFill>
        <p:spPr>
          <a:xfrm>
            <a:off x="-1" y="3"/>
            <a:ext cx="12191995" cy="6857997"/>
          </a:xfrm>
          <a:prstGeom prst="rect">
            <a:avLst/>
          </a:prstGeom>
        </p:spPr>
      </p:pic>
      <p:pic>
        <p:nvPicPr>
          <p:cNvPr id="6" name="图片 5" descr="图片包含 图标&#10;&#10;描述已自动生成"/>
          <p:cNvPicPr>
            <a:picLocks noChangeAspect="1"/>
          </p:cNvPicPr>
          <p:nvPr/>
        </p:nvPicPr>
        <p:blipFill>
          <a:blip r:embed="rId4">
            <a:extLst>
              <a:ext uri="{28A0092B-C50C-407E-A947-70E740481C1C}">
                <a14:useLocalDpi xmlns:a14="http://schemas.microsoft.com/office/drawing/2010/main" val="0"/>
              </a:ext>
            </a:extLst>
          </a:blip>
          <a:srcRect l="30577"/>
          <a:stretch>
            <a:fillRect/>
          </a:stretch>
        </p:blipFill>
        <p:spPr>
          <a:xfrm>
            <a:off x="1079292" y="65918"/>
            <a:ext cx="10972800" cy="6726164"/>
          </a:xfrm>
          <a:prstGeom prst="rect">
            <a:avLst/>
          </a:prstGeom>
        </p:spPr>
      </p:pic>
      <p:sp>
        <p:nvSpPr>
          <p:cNvPr id="14" name="文本框 1"/>
          <p:cNvSpPr txBox="1"/>
          <p:nvPr/>
        </p:nvSpPr>
        <p:spPr>
          <a:xfrm>
            <a:off x="2923748" y="2183615"/>
            <a:ext cx="8188960" cy="2862322"/>
          </a:xfrm>
          <a:prstGeom prst="rect">
            <a:avLst/>
          </a:prstGeom>
          <a:noFill/>
          <a:ln w="9525">
            <a:noFill/>
          </a:ln>
        </p:spPr>
        <p:txBody>
          <a:bodyPr wrap="square" anchor="t">
            <a:spAutoFit/>
          </a:bodyPr>
          <a:lstStyle/>
          <a:p>
            <a:pPr lvl="0" indent="0" algn="ctr">
              <a:lnSpc>
                <a:spcPct val="120000"/>
              </a:lnSpc>
            </a:pPr>
            <a:r>
              <a:rPr lang="zh-CN" altLang="en-US" sz="9600" dirty="0">
                <a:solidFill>
                  <a:srgbClr val="3E6CBA"/>
                </a:solidFill>
                <a:latin typeface="印品灵秀体" panose="02000500000000000000" pitchFamily="2" charset="-122"/>
                <a:ea typeface="印品灵秀体" panose="02000500000000000000" pitchFamily="2" charset="-122"/>
                <a:sym typeface="Arial" panose="020B0604020202020204" pitchFamily="34" charset="0"/>
              </a:rPr>
              <a:t>个案分享</a:t>
            </a:r>
          </a:p>
          <a:p>
            <a:pPr lvl="0" indent="0" algn="ctr">
              <a:lnSpc>
                <a:spcPct val="120000"/>
              </a:lnSpc>
            </a:pPr>
            <a:r>
              <a:rPr lang="zh-CN" altLang="en-US" sz="5400" dirty="0">
                <a:solidFill>
                  <a:srgbClr val="3E6CBA"/>
                </a:solidFill>
                <a:latin typeface="印品灵秀体" panose="02000500000000000000" pitchFamily="2" charset="-122"/>
                <a:ea typeface="印品灵秀体" panose="02000500000000000000" pitchFamily="2" charset="-122"/>
                <a:sym typeface="Arial" panose="020B0604020202020204" pitchFamily="34" charset="0"/>
              </a:rPr>
              <a:t>胎膜早破病人的护理</a:t>
            </a:r>
          </a:p>
        </p:txBody>
      </p:sp>
      <p:pic>
        <p:nvPicPr>
          <p:cNvPr id="20" name="图片 19" descr="图片包含 人, 穿着, 帽子, 女人&#10;&#10;描述已自动生成"/>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flipH="1">
            <a:off x="-2" y="362652"/>
            <a:ext cx="4332158" cy="6495348"/>
          </a:xfrm>
          <a:custGeom>
            <a:avLst/>
            <a:gdLst>
              <a:gd name="connsiteX0" fmla="*/ 0 w 4332158"/>
              <a:gd name="connsiteY0" fmla="*/ 6420293 h 6495348"/>
              <a:gd name="connsiteX1" fmla="*/ 0 w 4332158"/>
              <a:gd name="connsiteY1" fmla="*/ 6495348 h 6495348"/>
              <a:gd name="connsiteX2" fmla="*/ 105750 w 4332158"/>
              <a:gd name="connsiteY2" fmla="*/ 6495348 h 6495348"/>
              <a:gd name="connsiteX3" fmla="*/ 22240 w 4332158"/>
              <a:gd name="connsiteY3" fmla="*/ 6437514 h 6495348"/>
              <a:gd name="connsiteX4" fmla="*/ 13997 w 4332158"/>
              <a:gd name="connsiteY4" fmla="*/ 0 h 6495348"/>
              <a:gd name="connsiteX5" fmla="*/ 0 w 4332158"/>
              <a:gd name="connsiteY5" fmla="*/ 0 h 6495348"/>
              <a:gd name="connsiteX6" fmla="*/ 0 w 4332158"/>
              <a:gd name="connsiteY6" fmla="*/ 20319 h 6495348"/>
              <a:gd name="connsiteX7" fmla="*/ 4332158 w 4332158"/>
              <a:gd name="connsiteY7" fmla="*/ 0 h 6495348"/>
              <a:gd name="connsiteX8" fmla="*/ 928912 w 4332158"/>
              <a:gd name="connsiteY8" fmla="*/ 0 h 6495348"/>
              <a:gd name="connsiteX9" fmla="*/ 931848 w 4332158"/>
              <a:gd name="connsiteY9" fmla="*/ 4138 h 6495348"/>
              <a:gd name="connsiteX10" fmla="*/ 1514005 w 4332158"/>
              <a:gd name="connsiteY10" fmla="*/ 1166345 h 6495348"/>
              <a:gd name="connsiteX11" fmla="*/ 1543986 w 4332158"/>
              <a:gd name="connsiteY11" fmla="*/ 1990804 h 6495348"/>
              <a:gd name="connsiteX12" fmla="*/ 989349 w 4332158"/>
              <a:gd name="connsiteY12" fmla="*/ 2155696 h 6495348"/>
              <a:gd name="connsiteX13" fmla="*/ 629586 w 4332158"/>
              <a:gd name="connsiteY13" fmla="*/ 2260627 h 6495348"/>
              <a:gd name="connsiteX14" fmla="*/ 869428 w 4332158"/>
              <a:gd name="connsiteY14" fmla="*/ 3519800 h 6495348"/>
              <a:gd name="connsiteX15" fmla="*/ 1064300 w 4332158"/>
              <a:gd name="connsiteY15" fmla="*/ 4584102 h 6495348"/>
              <a:gd name="connsiteX16" fmla="*/ 1543986 w 4332158"/>
              <a:gd name="connsiteY16" fmla="*/ 5378581 h 6495348"/>
              <a:gd name="connsiteX17" fmla="*/ 2038661 w 4332158"/>
              <a:gd name="connsiteY17" fmla="*/ 5468522 h 6495348"/>
              <a:gd name="connsiteX18" fmla="*/ 1903749 w 4332158"/>
              <a:gd name="connsiteY18" fmla="*/ 6292981 h 6495348"/>
              <a:gd name="connsiteX19" fmla="*/ 1609684 w 4332158"/>
              <a:gd name="connsiteY19" fmla="*/ 6457990 h 6495348"/>
              <a:gd name="connsiteX20" fmla="*/ 1523866 w 4332158"/>
              <a:gd name="connsiteY20" fmla="*/ 6495348 h 6495348"/>
              <a:gd name="connsiteX21" fmla="*/ 4332158 w 4332158"/>
              <a:gd name="connsiteY21" fmla="*/ 6495348 h 6495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32158" h="6495348">
                <a:moveTo>
                  <a:pt x="0" y="6420293"/>
                </a:moveTo>
                <a:lnTo>
                  <a:pt x="0" y="6495348"/>
                </a:lnTo>
                <a:lnTo>
                  <a:pt x="105750" y="6495348"/>
                </a:lnTo>
                <a:lnTo>
                  <a:pt x="22240" y="6437514"/>
                </a:lnTo>
                <a:close/>
                <a:moveTo>
                  <a:pt x="13997" y="0"/>
                </a:moveTo>
                <a:lnTo>
                  <a:pt x="0" y="0"/>
                </a:lnTo>
                <a:lnTo>
                  <a:pt x="0" y="20319"/>
                </a:lnTo>
                <a:close/>
                <a:moveTo>
                  <a:pt x="4332158" y="0"/>
                </a:moveTo>
                <a:lnTo>
                  <a:pt x="928912" y="0"/>
                </a:lnTo>
                <a:lnTo>
                  <a:pt x="931848" y="4138"/>
                </a:lnTo>
                <a:cubicBezTo>
                  <a:pt x="1158925" y="339543"/>
                  <a:pt x="1410948" y="887153"/>
                  <a:pt x="1514005" y="1166345"/>
                </a:cubicBezTo>
                <a:cubicBezTo>
                  <a:pt x="1651415" y="1538601"/>
                  <a:pt x="1631429" y="1825912"/>
                  <a:pt x="1543986" y="1990804"/>
                </a:cubicBezTo>
                <a:cubicBezTo>
                  <a:pt x="1456543" y="2155696"/>
                  <a:pt x="989349" y="2155696"/>
                  <a:pt x="989349" y="2155696"/>
                </a:cubicBezTo>
                <a:cubicBezTo>
                  <a:pt x="836949" y="2200666"/>
                  <a:pt x="649573" y="2033276"/>
                  <a:pt x="629586" y="2260627"/>
                </a:cubicBezTo>
                <a:cubicBezTo>
                  <a:pt x="609599" y="2487978"/>
                  <a:pt x="796976" y="3132554"/>
                  <a:pt x="869428" y="3519800"/>
                </a:cubicBezTo>
                <a:cubicBezTo>
                  <a:pt x="941880" y="3907046"/>
                  <a:pt x="951874" y="4274305"/>
                  <a:pt x="1064300" y="4584102"/>
                </a:cubicBezTo>
                <a:cubicBezTo>
                  <a:pt x="1176726" y="4893899"/>
                  <a:pt x="1381593" y="5231178"/>
                  <a:pt x="1543986" y="5378581"/>
                </a:cubicBezTo>
                <a:cubicBezTo>
                  <a:pt x="1706380" y="5525984"/>
                  <a:pt x="1978701" y="5316122"/>
                  <a:pt x="2038661" y="5468522"/>
                </a:cubicBezTo>
                <a:cubicBezTo>
                  <a:pt x="2098621" y="5620922"/>
                  <a:pt x="2188562" y="6100607"/>
                  <a:pt x="1903749" y="6292981"/>
                </a:cubicBezTo>
                <a:cubicBezTo>
                  <a:pt x="1832546" y="6341075"/>
                  <a:pt x="1730581" y="6400098"/>
                  <a:pt x="1609684" y="6457990"/>
                </a:cubicBezTo>
                <a:lnTo>
                  <a:pt x="1523866" y="6495348"/>
                </a:lnTo>
                <a:lnTo>
                  <a:pt x="4332158" y="6495348"/>
                </a:lnTo>
                <a:close/>
              </a:path>
            </a:pathLst>
          </a:custGeom>
        </p:spPr>
      </p:pic>
      <p:sp>
        <p:nvSpPr>
          <p:cNvPr id="21" name="文本框 1"/>
          <p:cNvSpPr txBox="1"/>
          <p:nvPr/>
        </p:nvSpPr>
        <p:spPr>
          <a:xfrm>
            <a:off x="4899203" y="5188377"/>
            <a:ext cx="4238053" cy="365760"/>
          </a:xfrm>
          <a:prstGeom prst="rect">
            <a:avLst/>
          </a:prstGeom>
          <a:noFill/>
          <a:ln w="9525">
            <a:noFill/>
          </a:ln>
        </p:spPr>
        <p:txBody>
          <a:bodyPr wrap="square" anchor="t">
            <a:spAutoFit/>
          </a:bodyPr>
          <a:lstStyle/>
          <a:p>
            <a:pPr lvl="0" indent="0" algn="ctr"/>
            <a:r>
              <a:rPr lang="zh-CN" altLang="en-US" dirty="0">
                <a:solidFill>
                  <a:srgbClr val="3E6CBA"/>
                </a:solidFill>
                <a:latin typeface="Arial" panose="020B0604020202020204" pitchFamily="34" charset="0"/>
                <a:ea typeface="微软雅黑" panose="020B0503020204020204" pitchFamily="34" charset="-122"/>
                <a:sym typeface="Arial" panose="020B0604020202020204" pitchFamily="34" charset="0"/>
              </a:rPr>
              <a:t>主讲人</a:t>
            </a:r>
            <a:r>
              <a:rPr lang="zh-CN" altLang="en-US" dirty="0" smtClean="0">
                <a:solidFill>
                  <a:srgbClr val="3E6CBA"/>
                </a:solidFill>
                <a:latin typeface="Arial" panose="020B0604020202020204" pitchFamily="34" charset="0"/>
                <a:ea typeface="微软雅黑" panose="020B0503020204020204" pitchFamily="34" charset="-122"/>
                <a:sym typeface="Arial" panose="020B0604020202020204" pitchFamily="34" charset="0"/>
              </a:rPr>
              <a:t>：</a:t>
            </a:r>
            <a:r>
              <a:rPr lang="zh-CN" altLang="en-US" dirty="0">
                <a:solidFill>
                  <a:srgbClr val="3E6CBA"/>
                </a:solidFill>
                <a:latin typeface="Arial" panose="020B0604020202020204" pitchFamily="34" charset="0"/>
                <a:ea typeface="微软雅黑" panose="020B0503020204020204" pitchFamily="34" charset="-122"/>
                <a:sym typeface="Arial" panose="020B0604020202020204" pitchFamily="34" charset="0"/>
              </a:rPr>
              <a:t>优品</a:t>
            </a:r>
            <a:r>
              <a:rPr lang="en-US" altLang="zh-CN" dirty="0" smtClean="0">
                <a:solidFill>
                  <a:srgbClr val="3E6CBA"/>
                </a:solidFill>
                <a:latin typeface="Arial" panose="020B0604020202020204" pitchFamily="34" charset="0"/>
                <a:ea typeface="微软雅黑" panose="020B0503020204020204" pitchFamily="34" charset="-122"/>
                <a:sym typeface="Arial" panose="020B0604020202020204" pitchFamily="34" charset="0"/>
              </a:rPr>
              <a:t>PPT</a:t>
            </a:r>
            <a:r>
              <a:rPr lang="zh-CN" altLang="en-US" dirty="0" smtClean="0">
                <a:solidFill>
                  <a:srgbClr val="3E6CBA"/>
                </a:solidFill>
                <a:latin typeface="Arial" panose="020B0604020202020204" pitchFamily="34" charset="0"/>
                <a:ea typeface="微软雅黑" panose="020B0503020204020204" pitchFamily="34" charset="-122"/>
                <a:sym typeface="Arial" panose="020B0604020202020204" pitchFamily="34" charset="0"/>
              </a:rPr>
              <a:t>   </a:t>
            </a:r>
            <a:r>
              <a:rPr lang="zh-CN" altLang="en-US" dirty="0">
                <a:solidFill>
                  <a:srgbClr val="3E6CBA"/>
                </a:solidFill>
                <a:latin typeface="Arial" panose="020B0604020202020204" pitchFamily="34" charset="0"/>
                <a:ea typeface="微软雅黑" panose="020B0503020204020204" pitchFamily="34" charset="-122"/>
                <a:sym typeface="Arial" panose="020B0604020202020204" pitchFamily="34" charset="0"/>
              </a:rPr>
              <a:t>时间：</a:t>
            </a:r>
            <a:r>
              <a:rPr lang="en-US" altLang="zh-CN" dirty="0" smtClean="0">
                <a:solidFill>
                  <a:srgbClr val="3E6CBA"/>
                </a:solidFill>
                <a:latin typeface="Arial" panose="020B0604020202020204" pitchFamily="34" charset="0"/>
                <a:ea typeface="微软雅黑" panose="020B0503020204020204" pitchFamily="34" charset="-122"/>
                <a:sym typeface="Arial" panose="020B0604020202020204" pitchFamily="34" charset="0"/>
              </a:rPr>
              <a:t>20XX.20.21</a:t>
            </a:r>
            <a:endParaRPr lang="zh-CN" altLang="en-US" dirty="0">
              <a:solidFill>
                <a:srgbClr val="3E6CBA"/>
              </a:solidFill>
              <a:latin typeface="Arial" panose="020B0604020202020204" pitchFamily="34" charset="0"/>
              <a:ea typeface="微软雅黑" panose="020B0503020204020204" pitchFamily="34" charset="-122"/>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500" advClick="0" advTm="0">
        <p:push dir="u"/>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0">
        <p:push dir="u"/>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6" presetClass="entr" presetSubtype="37" dur="5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outVertical)">
                                      <p:cBhvr>
                                        <p:cTn id="7" dur="500"/>
                                        <p:tgtEl>
                                          <p:spTgt spid="14"/>
                                        </p:tgtEl>
                                      </p:cBhvr>
                                    </p:animEffect>
                                  </p:childTnLst>
                                </p:cTn>
                              </p:par>
                            </p:childTnLst>
                          </p:cTn>
                        </p:par>
                        <p:par>
                          <p:cTn id="8" fill="hold" nodeType="afterGroup">
                            <p:stCondLst>
                              <p:cond delay="500"/>
                            </p:stCondLst>
                            <p:childTnLst>
                              <p:par>
                                <p:cTn id="9" presetID="14" presetClass="entr" presetSubtype="10" dur="500"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randombar(horizontal)">
                                      <p:cBhvr>
                                        <p:cTn id="1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926074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descr="背景图案&#10;&#10;描述已自动生成"/>
          <p:cNvPicPr>
            <a:picLocks noChangeAspect="1"/>
          </p:cNvPicPr>
          <p:nvPr/>
        </p:nvPicPr>
        <p:blipFill>
          <a:blip r:embed="rId2">
            <a:extLst>
              <a:ext uri="{28A0092B-C50C-407E-A947-70E740481C1C}">
                <a14:useLocalDpi xmlns:a14="http://schemas.microsoft.com/office/drawing/2010/main" val="0"/>
              </a:ext>
            </a:extLst>
          </a:blip>
          <a:srcRect l="8173" r="16173"/>
          <a:stretch>
            <a:fillRect/>
          </a:stretch>
        </p:blipFill>
        <p:spPr>
          <a:xfrm>
            <a:off x="-1" y="3"/>
            <a:ext cx="12191995" cy="6857997"/>
          </a:xfrm>
          <a:prstGeom prst="rect">
            <a:avLst/>
          </a:prstGeom>
        </p:spPr>
      </p:pic>
      <p:pic>
        <p:nvPicPr>
          <p:cNvPr id="16" name="图片 15" descr="图片包含 图标&#10;&#10;描述已自动生成"/>
          <p:cNvPicPr>
            <a:picLocks noChangeAspect="1"/>
          </p:cNvPicPr>
          <p:nvPr/>
        </p:nvPicPr>
        <p:blipFill>
          <a:blip r:embed="rId3">
            <a:extLst>
              <a:ext uri="{28A0092B-C50C-407E-A947-70E740481C1C}">
                <a14:useLocalDpi xmlns:a14="http://schemas.microsoft.com/office/drawing/2010/main" val="0"/>
              </a:ext>
            </a:extLst>
          </a:blip>
          <a:srcRect l="31557" r="347"/>
          <a:stretch>
            <a:fillRect/>
          </a:stretch>
        </p:blipFill>
        <p:spPr>
          <a:xfrm>
            <a:off x="714531" y="65918"/>
            <a:ext cx="10762938" cy="6726164"/>
          </a:xfrm>
          <a:prstGeom prst="rect">
            <a:avLst/>
          </a:prstGeom>
        </p:spPr>
      </p:pic>
      <p:pic>
        <p:nvPicPr>
          <p:cNvPr id="5" name="图片 4" descr="卡通人物&#10;&#10;低可信度描述已自动生成"/>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 y="1956216"/>
            <a:ext cx="5246558" cy="5246558"/>
          </a:xfrm>
          <a:prstGeom prst="rect">
            <a:avLst/>
          </a:prstGeom>
        </p:spPr>
      </p:pic>
      <p:sp>
        <p:nvSpPr>
          <p:cNvPr id="21" name="文本框 20"/>
          <p:cNvSpPr txBox="1"/>
          <p:nvPr/>
        </p:nvSpPr>
        <p:spPr>
          <a:xfrm>
            <a:off x="2702876" y="3429000"/>
            <a:ext cx="1753851" cy="923330"/>
          </a:xfrm>
          <a:prstGeom prst="rect">
            <a:avLst/>
          </a:prstGeom>
          <a:noFill/>
        </p:spPr>
        <p:txBody>
          <a:bodyPr wrap="square">
            <a:spAutoFit/>
          </a:bodyPr>
          <a:lstStyle/>
          <a:p>
            <a:pPr lvl="0" indent="0" algn="ctr"/>
            <a:r>
              <a:rPr lang="zh-CN" altLang="en-US" sz="5400" dirty="0">
                <a:solidFill>
                  <a:srgbClr val="3E6CBA"/>
                </a:solidFill>
                <a:latin typeface="印品灵秀体" panose="02000500000000000000" pitchFamily="2" charset="-122"/>
                <a:ea typeface="印品灵秀体" panose="02000500000000000000" pitchFamily="2" charset="-122"/>
                <a:sym typeface="Arial" panose="020B0604020202020204" pitchFamily="34" charset="0"/>
              </a:rPr>
              <a:t>目 录</a:t>
            </a:r>
          </a:p>
        </p:txBody>
      </p:sp>
      <p:sp>
        <p:nvSpPr>
          <p:cNvPr id="34" name="矩形 9"/>
          <p:cNvSpPr/>
          <p:nvPr/>
        </p:nvSpPr>
        <p:spPr>
          <a:xfrm>
            <a:off x="6445072" y="2263937"/>
            <a:ext cx="3217547" cy="3323987"/>
          </a:xfrm>
          <a:prstGeom prst="rect">
            <a:avLst/>
          </a:prstGeom>
          <a:noFill/>
          <a:ln w="9525">
            <a:noFill/>
          </a:ln>
        </p:spPr>
        <p:txBody>
          <a:bodyPr wrap="none" anchor="t">
            <a:spAutoFit/>
          </a:bodyPr>
          <a:lstStyle/>
          <a:p>
            <a:pPr marL="514350" lvl="0" indent="-514350">
              <a:lnSpc>
                <a:spcPct val="150000"/>
              </a:lnSpc>
              <a:buFont typeface="+mj-lt"/>
              <a:buAutoNum type="arabicPeriod"/>
            </a:pPr>
            <a:r>
              <a:rPr lang="zh-CN" altLang="en-US" sz="2800" b="1" dirty="0">
                <a:latin typeface="Arial" panose="020B0604020202020204" pitchFamily="34" charset="0"/>
                <a:ea typeface="印品灵秀体" panose="02000500000000000000" pitchFamily="2" charset="-122"/>
                <a:cs typeface="Arial" panose="020B0604020202020204" pitchFamily="34" charset="0"/>
                <a:sym typeface="Arial" panose="020B0604020202020204" pitchFamily="34" charset="0"/>
              </a:rPr>
              <a:t>病例介绍</a:t>
            </a:r>
            <a:endParaRPr lang="en-US" altLang="zh-CN" sz="2800" b="1" dirty="0">
              <a:latin typeface="Arial" panose="020B0604020202020204" pitchFamily="34" charset="0"/>
              <a:ea typeface="印品灵秀体" panose="02000500000000000000" pitchFamily="2" charset="-122"/>
              <a:cs typeface="Arial" panose="020B0604020202020204" pitchFamily="34" charset="0"/>
              <a:sym typeface="Arial" panose="020B0604020202020204" pitchFamily="34" charset="0"/>
            </a:endParaRPr>
          </a:p>
          <a:p>
            <a:pPr marL="514350" indent="-514350">
              <a:lnSpc>
                <a:spcPct val="150000"/>
              </a:lnSpc>
              <a:buFont typeface="+mj-lt"/>
              <a:buAutoNum type="arabicPeriod"/>
            </a:pPr>
            <a:r>
              <a:rPr lang="zh-CN" altLang="en-US" sz="2800" b="1" dirty="0">
                <a:latin typeface="Arial" panose="020B0604020202020204" pitchFamily="34" charset="0"/>
                <a:ea typeface="印品灵秀体" panose="02000500000000000000" pitchFamily="2" charset="-122"/>
                <a:cs typeface="Arial" panose="020B0604020202020204" pitchFamily="34" charset="0"/>
                <a:sym typeface="Arial" panose="020B0604020202020204" pitchFamily="34" charset="0"/>
              </a:rPr>
              <a:t>护理评估</a:t>
            </a:r>
          </a:p>
          <a:p>
            <a:pPr marL="514350" indent="-514350">
              <a:lnSpc>
                <a:spcPct val="150000"/>
              </a:lnSpc>
              <a:buFont typeface="+mj-lt"/>
              <a:buAutoNum type="arabicPeriod"/>
            </a:pPr>
            <a:r>
              <a:rPr lang="zh-CN" altLang="en-US" sz="2800" b="1" dirty="0">
                <a:latin typeface="Arial" panose="020B0604020202020204" pitchFamily="34" charset="0"/>
                <a:ea typeface="印品灵秀体" panose="02000500000000000000" pitchFamily="2" charset="-122"/>
                <a:cs typeface="Arial" panose="020B0604020202020204" pitchFamily="34" charset="0"/>
                <a:sym typeface="Arial" panose="020B0604020202020204" pitchFamily="34" charset="0"/>
              </a:rPr>
              <a:t>护理诊断及目标</a:t>
            </a:r>
          </a:p>
          <a:p>
            <a:pPr marL="514350" indent="-514350">
              <a:lnSpc>
                <a:spcPct val="150000"/>
              </a:lnSpc>
              <a:buFont typeface="+mj-lt"/>
              <a:buAutoNum type="arabicPeriod"/>
            </a:pPr>
            <a:r>
              <a:rPr lang="zh-CN" altLang="en-US" sz="2800" b="1" dirty="0">
                <a:latin typeface="Arial" panose="020B0604020202020204" pitchFamily="34" charset="0"/>
                <a:ea typeface="印品灵秀体" panose="02000500000000000000" pitchFamily="2" charset="-122"/>
                <a:cs typeface="Arial" panose="020B0604020202020204" pitchFamily="34" charset="0"/>
                <a:sym typeface="Arial" panose="020B0604020202020204" pitchFamily="34" charset="0"/>
              </a:rPr>
              <a:t>护理措施</a:t>
            </a:r>
          </a:p>
          <a:p>
            <a:pPr marL="514350" indent="-514350">
              <a:lnSpc>
                <a:spcPct val="150000"/>
              </a:lnSpc>
              <a:buFont typeface="+mj-lt"/>
              <a:buAutoNum type="arabicPeriod"/>
            </a:pPr>
            <a:r>
              <a:rPr lang="zh-CN" altLang="en-US" sz="2800" b="1" dirty="0">
                <a:latin typeface="Arial" panose="020B0604020202020204" pitchFamily="34" charset="0"/>
                <a:ea typeface="印品灵秀体" panose="02000500000000000000" pitchFamily="2" charset="-122"/>
                <a:cs typeface="Arial" panose="020B0604020202020204" pitchFamily="34" charset="0"/>
                <a:sym typeface="Arial" panose="020B0604020202020204" pitchFamily="34" charset="0"/>
              </a:rPr>
              <a:t>护理评价</a:t>
            </a:r>
          </a:p>
        </p:txBody>
      </p:sp>
    </p:spTree>
  </p:cSld>
  <p:clrMapOvr>
    <a:masterClrMapping/>
  </p:clrMapOvr>
  <mc:AlternateContent xmlns:mc="http://schemas.openxmlformats.org/markup-compatibility/2006" xmlns:p14="http://schemas.microsoft.com/office/powerpoint/2010/main">
    <mc:Choice Requires="p14">
      <p:transition spd="slow" p14:dur="2500" advClick="0" advTm="0">
        <p:push dir="u"/>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0">
        <p:push dir="u"/>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文本框 1"/>
          <p:cNvSpPr txBox="1"/>
          <p:nvPr/>
        </p:nvSpPr>
        <p:spPr>
          <a:xfrm>
            <a:off x="1059833" y="1022469"/>
            <a:ext cx="994918" cy="523220"/>
          </a:xfrm>
          <a:prstGeom prst="rect">
            <a:avLst/>
          </a:prstGeom>
          <a:noFill/>
          <a:ln w="9525">
            <a:noFill/>
          </a:ln>
        </p:spPr>
        <p:txBody>
          <a:bodyPr wrap="square" anchor="t">
            <a:spAutoFit/>
          </a:bodyPr>
          <a:lstStyle>
            <a:defPPr>
              <a:defRPr lang="zh-CN"/>
            </a:defPPr>
            <a:lvl1pPr lvl="0" indent="0">
              <a:defRPr sz="2800" b="1">
                <a:latin typeface="印品灵秀体（非商用）" panose="02000000000000000000" pitchFamily="2" charset="-122"/>
                <a:ea typeface="印品灵秀体（非商用）" panose="02000000000000000000" pitchFamily="2" charset="-122"/>
              </a:defRPr>
            </a:lvl1pPr>
          </a:lstStyle>
          <a:p>
            <a:r>
              <a:rPr lang="zh-CN" altLang="en-US" dirty="0">
                <a:latin typeface="印品灵秀体" panose="02000500000000000000" pitchFamily="2" charset="-122"/>
                <a:ea typeface="印品灵秀体" panose="02000500000000000000" pitchFamily="2" charset="-122"/>
                <a:sym typeface="Arial" panose="020B0604020202020204" pitchFamily="34" charset="0"/>
              </a:rPr>
              <a:t>定义</a:t>
            </a:r>
          </a:p>
        </p:txBody>
      </p:sp>
      <p:sp>
        <p:nvSpPr>
          <p:cNvPr id="8203" name="文本框 1"/>
          <p:cNvSpPr txBox="1"/>
          <p:nvPr/>
        </p:nvSpPr>
        <p:spPr>
          <a:xfrm>
            <a:off x="5704116" y="2355423"/>
            <a:ext cx="5116286" cy="2540247"/>
          </a:xfrm>
          <a:prstGeom prst="rect">
            <a:avLst/>
          </a:prstGeom>
          <a:noFill/>
          <a:ln w="9525">
            <a:noFill/>
          </a:ln>
        </p:spPr>
        <p:txBody>
          <a:bodyPr wrap="square" anchor="t">
            <a:spAutoFit/>
          </a:bodyPr>
          <a:lstStyle/>
          <a:p>
            <a:pPr lvl="0" indent="0">
              <a:lnSpc>
                <a:spcPct val="150000"/>
              </a:lnSpc>
            </a:pPr>
            <a:r>
              <a:rPr lang="zh-CN" altLang="en-US">
                <a:latin typeface="Arial" panose="020B0604020202020204" pitchFamily="34" charset="0"/>
                <a:ea typeface="微软雅黑" panose="020B0503020204020204" pitchFamily="34" charset="-122"/>
                <a:sym typeface="Arial" panose="020B0604020202020204" pitchFamily="34" charset="0"/>
              </a:rPr>
              <a:t>胎膜早破是指在临产前胎膜自然破裂，是产科常见的分娩期并发症，其发生率约占分娩总数的2.7%～17.0%。胎膜早破对孕妇及胎儿都会产生严重影响，常可造成孕妇早产、宫内感染及产褥感染等，还可造成胎儿脐带脱垂、胎儿窘迫、胎儿早产、新生儿窒息甚至围生儿死亡等。</a:t>
            </a: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71598" y="1686415"/>
            <a:ext cx="3878263" cy="3878263"/>
          </a:xfrm>
          <a:prstGeom prst="rect">
            <a:avLst/>
          </a:prstGeom>
        </p:spPr>
      </p:pic>
      <p:sp>
        <p:nvSpPr>
          <p:cNvPr id="2" name="文本框 1"/>
          <p:cNvSpPr txBox="1"/>
          <p:nvPr/>
        </p:nvSpPr>
        <p:spPr>
          <a:xfrm>
            <a:off x="5832629" y="1127464"/>
            <a:ext cx="1269507" cy="215444"/>
          </a:xfrm>
          <a:prstGeom prst="rect">
            <a:avLst/>
          </a:prstGeom>
          <a:noFill/>
        </p:spPr>
        <p:txBody>
          <a:bodyPr wrap="square" rtlCol="0">
            <a:spAutoFit/>
          </a:bodyPr>
          <a:lstStyle/>
          <a:p>
            <a:r>
              <a:rPr lang="en-US" altLang="zh-CN" sz="800" dirty="0">
                <a:solidFill>
                  <a:srgbClr val="FFFFFF"/>
                </a:solidFill>
              </a:rPr>
              <a:t>https://www.ypppt.com/</a:t>
            </a:r>
            <a:endParaRPr lang="zh-CN" altLang="en-US" sz="800" dirty="0">
              <a:solidFill>
                <a:srgbClr val="FFFFFF"/>
              </a:solidFill>
            </a:endParaRPr>
          </a:p>
        </p:txBody>
      </p:sp>
    </p:spTree>
  </p:cSld>
  <p:clrMapOvr>
    <a:masterClrMapping/>
  </p:clrMapOvr>
  <mc:AlternateContent xmlns:mc="http://schemas.openxmlformats.org/markup-compatibility/2006" xmlns:p14="http://schemas.microsoft.com/office/powerpoint/2010/main">
    <mc:Choice Requires="p14">
      <p:transition spd="slow" p14:dur="2500" advClick="0" advTm="0">
        <p:push dir="u"/>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0">
        <p:push dir="u"/>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dur="5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nodeType="afterGroup">
                            <p:stCondLst>
                              <p:cond delay="500"/>
                            </p:stCondLst>
                            <p:childTnLst>
                              <p:par>
                                <p:cTn id="11" presetID="22" presetClass="entr" presetSubtype="8" dur="500" fill="hold" grpId="0" nodeType="afterEffect">
                                  <p:stCondLst>
                                    <p:cond delay="0"/>
                                  </p:stCondLst>
                                  <p:childTnLst>
                                    <p:set>
                                      <p:cBhvr>
                                        <p:cTn id="12" dur="1" fill="hold">
                                          <p:stCondLst>
                                            <p:cond delay="0"/>
                                          </p:stCondLst>
                                        </p:cTn>
                                        <p:tgtEl>
                                          <p:spTgt spid="8203"/>
                                        </p:tgtEl>
                                        <p:attrNameLst>
                                          <p:attrName>style.visibility</p:attrName>
                                        </p:attrNameLst>
                                      </p:cBhvr>
                                      <p:to>
                                        <p:strVal val="visible"/>
                                      </p:to>
                                    </p:set>
                                    <p:animEffect transition="in" filter="wipe(left)">
                                      <p:cBhvr>
                                        <p:cTn id="13" dur="500"/>
                                        <p:tgtEl>
                                          <p:spTgt spid="82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0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文本框 1"/>
          <p:cNvSpPr txBox="1"/>
          <p:nvPr/>
        </p:nvSpPr>
        <p:spPr>
          <a:xfrm>
            <a:off x="1059833" y="1022469"/>
            <a:ext cx="994918" cy="523220"/>
          </a:xfrm>
          <a:prstGeom prst="rect">
            <a:avLst/>
          </a:prstGeom>
          <a:noFill/>
          <a:ln w="9525">
            <a:noFill/>
          </a:ln>
        </p:spPr>
        <p:txBody>
          <a:bodyPr wrap="square" anchor="t">
            <a:spAutoFit/>
          </a:bodyPr>
          <a:lstStyle>
            <a:defPPr>
              <a:defRPr lang="zh-CN"/>
            </a:defPPr>
            <a:lvl1pPr lvl="0" indent="0">
              <a:defRPr sz="2800" b="1">
                <a:latin typeface="印品灵秀体（非商用）" panose="02000000000000000000" pitchFamily="2" charset="-122"/>
                <a:ea typeface="印品灵秀体（非商用）" panose="02000000000000000000" pitchFamily="2" charset="-122"/>
              </a:defRPr>
            </a:lvl1pPr>
          </a:lstStyle>
          <a:p>
            <a:r>
              <a:rPr lang="zh-CN" altLang="en-US" dirty="0">
                <a:latin typeface="印品灵秀体" panose="02000500000000000000" pitchFamily="2" charset="-122"/>
                <a:ea typeface="印品灵秀体" panose="02000500000000000000" pitchFamily="2" charset="-122"/>
                <a:sym typeface="Arial" panose="020B0604020202020204" pitchFamily="34" charset="0"/>
              </a:rPr>
              <a:t>病因</a:t>
            </a:r>
          </a:p>
        </p:txBody>
      </p:sp>
      <p:grpSp>
        <p:nvGrpSpPr>
          <p:cNvPr id="38" name="组合 37"/>
          <p:cNvGrpSpPr/>
          <p:nvPr/>
        </p:nvGrpSpPr>
        <p:grpSpPr>
          <a:xfrm>
            <a:off x="1192489" y="2187099"/>
            <a:ext cx="9807022" cy="2553519"/>
            <a:chOff x="1192489" y="2187099"/>
            <a:chExt cx="9807022" cy="2553519"/>
          </a:xfrm>
        </p:grpSpPr>
        <p:sp>
          <p:nvSpPr>
            <p:cNvPr id="11" name="任意多边形: 形状 10"/>
            <p:cNvSpPr/>
            <p:nvPr/>
          </p:nvSpPr>
          <p:spPr>
            <a:xfrm>
              <a:off x="5161511" y="2187099"/>
              <a:ext cx="1868979" cy="717935"/>
            </a:xfrm>
            <a:custGeom>
              <a:avLst/>
              <a:gdLst>
                <a:gd name="connsiteX0" fmla="*/ 0 w 1868979"/>
                <a:gd name="connsiteY0" fmla="*/ 0 h 717935"/>
                <a:gd name="connsiteX1" fmla="*/ 1868979 w 1868979"/>
                <a:gd name="connsiteY1" fmla="*/ 0 h 717935"/>
                <a:gd name="connsiteX2" fmla="*/ 1868979 w 1868979"/>
                <a:gd name="connsiteY2" fmla="*/ 717935 h 717935"/>
                <a:gd name="connsiteX3" fmla="*/ 0 w 1868979"/>
                <a:gd name="connsiteY3" fmla="*/ 717935 h 717935"/>
                <a:gd name="connsiteX4" fmla="*/ 0 w 1868979"/>
                <a:gd name="connsiteY4" fmla="*/ 0 h 7179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979" h="717935">
                  <a:moveTo>
                    <a:pt x="0" y="0"/>
                  </a:moveTo>
                  <a:lnTo>
                    <a:pt x="1868979" y="0"/>
                  </a:lnTo>
                  <a:lnTo>
                    <a:pt x="1868979" y="717935"/>
                  </a:lnTo>
                  <a:lnTo>
                    <a:pt x="0" y="717935"/>
                  </a:lnTo>
                  <a:lnTo>
                    <a:pt x="0" y="0"/>
                  </a:lnTo>
                  <a:close/>
                </a:path>
              </a:pathLst>
            </a:custGeom>
            <a:solidFill>
              <a:srgbClr val="3E6CBA"/>
            </a:solidFill>
            <a:scene3d>
              <a:camera prst="orthographicFront"/>
              <a:lightRig rig="flat" dir="t"/>
            </a:scene3d>
            <a:sp3d prstMaterial="plastic">
              <a:bevelB w="88900" h="31750" prst="angle"/>
            </a:sp3d>
          </p:spPr>
          <p:style>
            <a:lnRef idx="0">
              <a:schemeClr val="lt1">
                <a:hueOff val="0"/>
                <a:satOff val="0"/>
                <a:lumOff val="0"/>
                <a:alphaOff val="0"/>
              </a:schemeClr>
            </a:lnRef>
            <a:fillRef idx="3">
              <a:scrgbClr r="0" g="0" b="0"/>
            </a:fillRef>
            <a:effectRef idx="2">
              <a:schemeClr val="accent6">
                <a:hueOff val="0"/>
                <a:satOff val="0"/>
                <a:lumOff val="0"/>
                <a:alphaOff val="0"/>
              </a:schemeClr>
            </a:effectRef>
            <a:fontRef idx="minor">
              <a:schemeClr val="lt1"/>
            </a:fontRef>
          </p:style>
          <p:txBody>
            <a:bodyPr spcFirstLastPara="0" vert="horz" wrap="square" lIns="33655" tIns="33655" rIns="33655" bIns="33655" numCol="1" spcCol="1270" anchor="ctr" anchorCtr="0">
              <a:noAutofit/>
            </a:bodyPr>
            <a:lstStyle/>
            <a:p>
              <a:pPr marL="0" lvl="0" indent="0" algn="ctr" defTabSz="711200">
                <a:spcBef>
                  <a:spcPct val="0"/>
                </a:spcBef>
                <a:spcAft>
                  <a:spcPct val="35000"/>
                </a:spcAft>
                <a:buNone/>
              </a:pPr>
              <a:r>
                <a:rPr lang="zh-CN" altLang="en-US" sz="2000" kern="1200">
                  <a:latin typeface="Arial" panose="020B0604020202020204" pitchFamily="34" charset="0"/>
                  <a:ea typeface="微软雅黑" panose="020B0503020204020204" pitchFamily="34" charset="-122"/>
                  <a:sym typeface="Arial" panose="020B0604020202020204" pitchFamily="34" charset="0"/>
                </a:rPr>
                <a:t>病 因</a:t>
              </a:r>
            </a:p>
          </p:txBody>
        </p:sp>
        <p:sp>
          <p:nvSpPr>
            <p:cNvPr id="16" name="任意多边形: 形状 15"/>
            <p:cNvSpPr/>
            <p:nvPr/>
          </p:nvSpPr>
          <p:spPr>
            <a:xfrm>
              <a:off x="1192489" y="4022683"/>
              <a:ext cx="1868979" cy="717935"/>
            </a:xfrm>
            <a:custGeom>
              <a:avLst/>
              <a:gdLst>
                <a:gd name="connsiteX0" fmla="*/ 0 w 1868979"/>
                <a:gd name="connsiteY0" fmla="*/ 0 h 717935"/>
                <a:gd name="connsiteX1" fmla="*/ 1868979 w 1868979"/>
                <a:gd name="connsiteY1" fmla="*/ 0 h 717935"/>
                <a:gd name="connsiteX2" fmla="*/ 1868979 w 1868979"/>
                <a:gd name="connsiteY2" fmla="*/ 717935 h 717935"/>
                <a:gd name="connsiteX3" fmla="*/ 0 w 1868979"/>
                <a:gd name="connsiteY3" fmla="*/ 717935 h 717935"/>
                <a:gd name="connsiteX4" fmla="*/ 0 w 1868979"/>
                <a:gd name="connsiteY4" fmla="*/ 0 h 7179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979" h="717935">
                  <a:moveTo>
                    <a:pt x="0" y="0"/>
                  </a:moveTo>
                  <a:lnTo>
                    <a:pt x="1868979" y="0"/>
                  </a:lnTo>
                  <a:lnTo>
                    <a:pt x="1868979" y="717935"/>
                  </a:lnTo>
                  <a:lnTo>
                    <a:pt x="0" y="717935"/>
                  </a:lnTo>
                  <a:lnTo>
                    <a:pt x="0" y="0"/>
                  </a:lnTo>
                  <a:close/>
                </a:path>
              </a:pathLst>
            </a:custGeom>
            <a:solidFill>
              <a:srgbClr val="3E6CBA"/>
            </a:solidFill>
            <a:ln>
              <a:noFill/>
            </a:ln>
            <a:scene3d>
              <a:camera prst="orthographicFront"/>
              <a:lightRig rig="flat" dir="t"/>
            </a:scene3d>
            <a:sp3d prstMaterial="plastic">
              <a:bevelB w="88900" h="31750" prst="angle"/>
            </a:sp3d>
          </p:spPr>
          <p:style>
            <a:lnRef idx="0">
              <a:schemeClr val="lt1">
                <a:hueOff val="0"/>
                <a:satOff val="0"/>
                <a:lumOff val="0"/>
                <a:alphaOff val="0"/>
              </a:schemeClr>
            </a:lnRef>
            <a:fillRef idx="3">
              <a:scrgbClr r="0" g="0" b="0"/>
            </a:fillRef>
            <a:effectRef idx="1">
              <a:schemeClr val="accent6">
                <a:hueOff val="0"/>
                <a:satOff val="0"/>
                <a:lumOff val="0"/>
                <a:alphaOff val="0"/>
              </a:schemeClr>
            </a:effectRef>
            <a:fontRef idx="minor">
              <a:schemeClr val="lt1"/>
            </a:fontRef>
          </p:style>
          <p:txBody>
            <a:bodyPr spcFirstLastPara="0" vert="horz" wrap="square" lIns="17145" tIns="17145" rIns="17145" bIns="17145" numCol="1" spcCol="1270" anchor="ctr" anchorCtr="0">
              <a:noAutofit/>
            </a:bodyPr>
            <a:lstStyle/>
            <a:p>
              <a:pPr marL="0" lvl="0" indent="0" algn="ctr" defTabSz="711200">
                <a:spcBef>
                  <a:spcPct val="0"/>
                </a:spcBef>
                <a:spcAft>
                  <a:spcPct val="35000"/>
                </a:spcAft>
                <a:buNone/>
              </a:pPr>
              <a:r>
                <a:rPr lang="zh-CN" altLang="en-US" sz="1600" kern="1200">
                  <a:latin typeface="Arial" panose="020B0604020202020204" pitchFamily="34" charset="0"/>
                  <a:ea typeface="微软雅黑" panose="020B0503020204020204" pitchFamily="34" charset="-122"/>
                  <a:sym typeface="Arial" panose="020B0604020202020204" pitchFamily="34" charset="0"/>
                </a:rPr>
                <a:t>胎先露衔接不良</a:t>
              </a:r>
            </a:p>
          </p:txBody>
        </p:sp>
        <p:sp>
          <p:nvSpPr>
            <p:cNvPr id="17" name="任意多边形: 形状 16"/>
            <p:cNvSpPr/>
            <p:nvPr/>
          </p:nvSpPr>
          <p:spPr>
            <a:xfrm>
              <a:off x="3177000" y="4022683"/>
              <a:ext cx="1868979" cy="717935"/>
            </a:xfrm>
            <a:custGeom>
              <a:avLst/>
              <a:gdLst>
                <a:gd name="connsiteX0" fmla="*/ 0 w 1868979"/>
                <a:gd name="connsiteY0" fmla="*/ 0 h 717935"/>
                <a:gd name="connsiteX1" fmla="*/ 1868979 w 1868979"/>
                <a:gd name="connsiteY1" fmla="*/ 0 h 717935"/>
                <a:gd name="connsiteX2" fmla="*/ 1868979 w 1868979"/>
                <a:gd name="connsiteY2" fmla="*/ 717935 h 717935"/>
                <a:gd name="connsiteX3" fmla="*/ 0 w 1868979"/>
                <a:gd name="connsiteY3" fmla="*/ 717935 h 717935"/>
                <a:gd name="connsiteX4" fmla="*/ 0 w 1868979"/>
                <a:gd name="connsiteY4" fmla="*/ 0 h 7179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979" h="717935">
                  <a:moveTo>
                    <a:pt x="0" y="0"/>
                  </a:moveTo>
                  <a:lnTo>
                    <a:pt x="1868979" y="0"/>
                  </a:lnTo>
                  <a:lnTo>
                    <a:pt x="1868979" y="717935"/>
                  </a:lnTo>
                  <a:lnTo>
                    <a:pt x="0" y="717935"/>
                  </a:lnTo>
                  <a:lnTo>
                    <a:pt x="0" y="0"/>
                  </a:lnTo>
                  <a:close/>
                </a:path>
              </a:pathLst>
            </a:custGeom>
            <a:solidFill>
              <a:srgbClr val="3E6CBA"/>
            </a:solidFill>
            <a:ln>
              <a:noFill/>
            </a:ln>
            <a:scene3d>
              <a:camera prst="orthographicFront"/>
              <a:lightRig rig="flat" dir="t"/>
            </a:scene3d>
            <a:sp3d prstMaterial="plastic">
              <a:bevelB w="88900" h="31750" prst="angle"/>
            </a:sp3d>
          </p:spPr>
          <p:style>
            <a:lnRef idx="0">
              <a:schemeClr val="lt1">
                <a:hueOff val="0"/>
                <a:satOff val="0"/>
                <a:lumOff val="0"/>
                <a:alphaOff val="0"/>
              </a:schemeClr>
            </a:lnRef>
            <a:fillRef idx="3">
              <a:scrgbClr r="0" g="0" b="0"/>
            </a:fillRef>
            <a:effectRef idx="1">
              <a:schemeClr val="accent6">
                <a:hueOff val="0"/>
                <a:satOff val="0"/>
                <a:lumOff val="0"/>
                <a:alphaOff val="0"/>
              </a:schemeClr>
            </a:effectRef>
            <a:fontRef idx="minor">
              <a:schemeClr val="lt1"/>
            </a:fontRef>
          </p:style>
          <p:txBody>
            <a:bodyPr spcFirstLastPara="0" vert="horz" wrap="square" lIns="17145" tIns="17145" rIns="17145" bIns="17145" numCol="1" spcCol="1270" anchor="ctr" anchorCtr="0">
              <a:noAutofit/>
            </a:bodyPr>
            <a:lstStyle/>
            <a:p>
              <a:pPr marL="0" lvl="0" indent="0" algn="ctr" defTabSz="711200">
                <a:spcBef>
                  <a:spcPct val="0"/>
                </a:spcBef>
                <a:spcAft>
                  <a:spcPct val="35000"/>
                </a:spcAft>
                <a:buNone/>
              </a:pPr>
              <a:r>
                <a:rPr lang="zh-CN" altLang="en-US" sz="1600" kern="1200">
                  <a:latin typeface="Arial" panose="020B0604020202020204" pitchFamily="34" charset="0"/>
                  <a:ea typeface="微软雅黑" panose="020B0503020204020204" pitchFamily="34" charset="-122"/>
                  <a:sym typeface="Arial" panose="020B0604020202020204" pitchFamily="34" charset="0"/>
                </a:rPr>
                <a:t>下生殖道感染</a:t>
              </a:r>
            </a:p>
          </p:txBody>
        </p:sp>
        <p:sp>
          <p:nvSpPr>
            <p:cNvPr id="18" name="任意多边形: 形状 17"/>
            <p:cNvSpPr/>
            <p:nvPr/>
          </p:nvSpPr>
          <p:spPr>
            <a:xfrm>
              <a:off x="5161511" y="4022683"/>
              <a:ext cx="1868979" cy="717935"/>
            </a:xfrm>
            <a:custGeom>
              <a:avLst/>
              <a:gdLst>
                <a:gd name="connsiteX0" fmla="*/ 0 w 1868979"/>
                <a:gd name="connsiteY0" fmla="*/ 0 h 717935"/>
                <a:gd name="connsiteX1" fmla="*/ 1868979 w 1868979"/>
                <a:gd name="connsiteY1" fmla="*/ 0 h 717935"/>
                <a:gd name="connsiteX2" fmla="*/ 1868979 w 1868979"/>
                <a:gd name="connsiteY2" fmla="*/ 717935 h 717935"/>
                <a:gd name="connsiteX3" fmla="*/ 0 w 1868979"/>
                <a:gd name="connsiteY3" fmla="*/ 717935 h 717935"/>
                <a:gd name="connsiteX4" fmla="*/ 0 w 1868979"/>
                <a:gd name="connsiteY4" fmla="*/ 0 h 7179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979" h="717935">
                  <a:moveTo>
                    <a:pt x="0" y="0"/>
                  </a:moveTo>
                  <a:lnTo>
                    <a:pt x="1868979" y="0"/>
                  </a:lnTo>
                  <a:lnTo>
                    <a:pt x="1868979" y="717935"/>
                  </a:lnTo>
                  <a:lnTo>
                    <a:pt x="0" y="717935"/>
                  </a:lnTo>
                  <a:lnTo>
                    <a:pt x="0" y="0"/>
                  </a:lnTo>
                  <a:close/>
                </a:path>
              </a:pathLst>
            </a:custGeom>
            <a:solidFill>
              <a:srgbClr val="3E6CBA"/>
            </a:solidFill>
            <a:ln>
              <a:noFill/>
            </a:ln>
            <a:scene3d>
              <a:camera prst="orthographicFront"/>
              <a:lightRig rig="flat" dir="t"/>
            </a:scene3d>
            <a:sp3d prstMaterial="plastic">
              <a:bevelB w="88900" h="31750" prst="angle"/>
            </a:sp3d>
          </p:spPr>
          <p:style>
            <a:lnRef idx="0">
              <a:schemeClr val="lt1">
                <a:hueOff val="0"/>
                <a:satOff val="0"/>
                <a:lumOff val="0"/>
                <a:alphaOff val="0"/>
              </a:schemeClr>
            </a:lnRef>
            <a:fillRef idx="3">
              <a:scrgbClr r="0" g="0" b="0"/>
            </a:fillRef>
            <a:effectRef idx="1">
              <a:schemeClr val="accent6">
                <a:hueOff val="0"/>
                <a:satOff val="0"/>
                <a:lumOff val="0"/>
                <a:alphaOff val="0"/>
              </a:schemeClr>
            </a:effectRef>
            <a:fontRef idx="minor">
              <a:schemeClr val="lt1"/>
            </a:fontRef>
          </p:style>
          <p:txBody>
            <a:bodyPr spcFirstLastPara="0" vert="horz" wrap="square" lIns="13335" tIns="13335" rIns="13335" bIns="13335" numCol="1" spcCol="1270" anchor="ctr" anchorCtr="0">
              <a:noAutofit/>
            </a:bodyPr>
            <a:lstStyle/>
            <a:p>
              <a:pPr marL="0" lvl="0" indent="0" algn="ctr" defTabSz="711200">
                <a:spcBef>
                  <a:spcPct val="0"/>
                </a:spcBef>
                <a:spcAft>
                  <a:spcPct val="35000"/>
                </a:spcAft>
                <a:buNone/>
              </a:pPr>
              <a:r>
                <a:rPr lang="zh-CN" altLang="en-US" sz="1600" kern="1200">
                  <a:latin typeface="Arial" panose="020B0604020202020204" pitchFamily="34" charset="0"/>
                  <a:ea typeface="微软雅黑" panose="020B0503020204020204" pitchFamily="34" charset="-122"/>
                  <a:sym typeface="Arial" panose="020B0604020202020204" pitchFamily="34" charset="0"/>
                </a:rPr>
                <a:t>宫颈内口松弛</a:t>
              </a:r>
            </a:p>
          </p:txBody>
        </p:sp>
        <p:sp>
          <p:nvSpPr>
            <p:cNvPr id="19" name="任意多边形: 形状 18"/>
            <p:cNvSpPr/>
            <p:nvPr/>
          </p:nvSpPr>
          <p:spPr>
            <a:xfrm>
              <a:off x="7146022" y="4022683"/>
              <a:ext cx="1868979" cy="717935"/>
            </a:xfrm>
            <a:custGeom>
              <a:avLst/>
              <a:gdLst>
                <a:gd name="connsiteX0" fmla="*/ 0 w 1868979"/>
                <a:gd name="connsiteY0" fmla="*/ 0 h 717935"/>
                <a:gd name="connsiteX1" fmla="*/ 1868979 w 1868979"/>
                <a:gd name="connsiteY1" fmla="*/ 0 h 717935"/>
                <a:gd name="connsiteX2" fmla="*/ 1868979 w 1868979"/>
                <a:gd name="connsiteY2" fmla="*/ 717935 h 717935"/>
                <a:gd name="connsiteX3" fmla="*/ 0 w 1868979"/>
                <a:gd name="connsiteY3" fmla="*/ 717935 h 717935"/>
                <a:gd name="connsiteX4" fmla="*/ 0 w 1868979"/>
                <a:gd name="connsiteY4" fmla="*/ 0 h 7179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979" h="717935">
                  <a:moveTo>
                    <a:pt x="0" y="0"/>
                  </a:moveTo>
                  <a:lnTo>
                    <a:pt x="1868979" y="0"/>
                  </a:lnTo>
                  <a:lnTo>
                    <a:pt x="1868979" y="717935"/>
                  </a:lnTo>
                  <a:lnTo>
                    <a:pt x="0" y="717935"/>
                  </a:lnTo>
                  <a:lnTo>
                    <a:pt x="0" y="0"/>
                  </a:lnTo>
                  <a:close/>
                </a:path>
              </a:pathLst>
            </a:custGeom>
            <a:solidFill>
              <a:srgbClr val="3E6CBA"/>
            </a:solidFill>
            <a:ln>
              <a:noFill/>
            </a:ln>
            <a:scene3d>
              <a:camera prst="orthographicFront"/>
              <a:lightRig rig="flat" dir="t"/>
            </a:scene3d>
            <a:sp3d prstMaterial="plastic">
              <a:bevelB w="88900" h="31750" prst="angle"/>
            </a:sp3d>
          </p:spPr>
          <p:style>
            <a:lnRef idx="0">
              <a:schemeClr val="lt1">
                <a:hueOff val="0"/>
                <a:satOff val="0"/>
                <a:lumOff val="0"/>
                <a:alphaOff val="0"/>
              </a:schemeClr>
            </a:lnRef>
            <a:fillRef idx="3">
              <a:scrgbClr r="0" g="0" b="0"/>
            </a:fillRef>
            <a:effectRef idx="1">
              <a:schemeClr val="accent6">
                <a:hueOff val="0"/>
                <a:satOff val="0"/>
                <a:lumOff val="0"/>
                <a:alphaOff val="0"/>
              </a:schemeClr>
            </a:effectRef>
            <a:fontRef idx="minor">
              <a:schemeClr val="lt1"/>
            </a:fontRef>
          </p:style>
          <p:txBody>
            <a:bodyPr spcFirstLastPara="0" vert="horz" wrap="square" lIns="17145" tIns="17145" rIns="17145" bIns="17145" numCol="1" spcCol="1270" anchor="ctr" anchorCtr="0">
              <a:noAutofit/>
            </a:bodyPr>
            <a:lstStyle/>
            <a:p>
              <a:pPr marL="0" lvl="0" indent="0" algn="ctr" defTabSz="711200">
                <a:spcBef>
                  <a:spcPct val="0"/>
                </a:spcBef>
                <a:spcAft>
                  <a:spcPct val="35000"/>
                </a:spcAft>
                <a:buNone/>
              </a:pPr>
              <a:r>
                <a:rPr lang="zh-CN" altLang="en-US" sz="1600" kern="1200">
                  <a:latin typeface="Arial" panose="020B0604020202020204" pitchFamily="34" charset="0"/>
                  <a:ea typeface="微软雅黑" panose="020B0503020204020204" pitchFamily="34" charset="-122"/>
                  <a:sym typeface="Arial" panose="020B0604020202020204" pitchFamily="34" charset="0"/>
                </a:rPr>
                <a:t>营养因素</a:t>
              </a:r>
            </a:p>
          </p:txBody>
        </p:sp>
        <p:sp>
          <p:nvSpPr>
            <p:cNvPr id="20" name="任意多边形: 形状 19"/>
            <p:cNvSpPr/>
            <p:nvPr/>
          </p:nvSpPr>
          <p:spPr>
            <a:xfrm>
              <a:off x="9130532" y="4022683"/>
              <a:ext cx="1868979" cy="717935"/>
            </a:xfrm>
            <a:custGeom>
              <a:avLst/>
              <a:gdLst>
                <a:gd name="connsiteX0" fmla="*/ 0 w 1868979"/>
                <a:gd name="connsiteY0" fmla="*/ 0 h 717935"/>
                <a:gd name="connsiteX1" fmla="*/ 1868979 w 1868979"/>
                <a:gd name="connsiteY1" fmla="*/ 0 h 717935"/>
                <a:gd name="connsiteX2" fmla="*/ 1868979 w 1868979"/>
                <a:gd name="connsiteY2" fmla="*/ 717935 h 717935"/>
                <a:gd name="connsiteX3" fmla="*/ 0 w 1868979"/>
                <a:gd name="connsiteY3" fmla="*/ 717935 h 717935"/>
                <a:gd name="connsiteX4" fmla="*/ 0 w 1868979"/>
                <a:gd name="connsiteY4" fmla="*/ 0 h 7179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979" h="717935">
                  <a:moveTo>
                    <a:pt x="0" y="0"/>
                  </a:moveTo>
                  <a:lnTo>
                    <a:pt x="1868979" y="0"/>
                  </a:lnTo>
                  <a:lnTo>
                    <a:pt x="1868979" y="717935"/>
                  </a:lnTo>
                  <a:lnTo>
                    <a:pt x="0" y="717935"/>
                  </a:lnTo>
                  <a:lnTo>
                    <a:pt x="0" y="0"/>
                  </a:lnTo>
                  <a:close/>
                </a:path>
              </a:pathLst>
            </a:custGeom>
            <a:solidFill>
              <a:srgbClr val="3E6CBA"/>
            </a:solidFill>
            <a:ln>
              <a:noFill/>
            </a:ln>
            <a:scene3d>
              <a:camera prst="orthographicFront"/>
              <a:lightRig rig="flat" dir="t"/>
            </a:scene3d>
            <a:sp3d prstMaterial="plastic">
              <a:bevelB w="88900" h="31750" prst="angle"/>
            </a:sp3d>
          </p:spPr>
          <p:style>
            <a:lnRef idx="0">
              <a:schemeClr val="lt1">
                <a:hueOff val="0"/>
                <a:satOff val="0"/>
                <a:lumOff val="0"/>
                <a:alphaOff val="0"/>
              </a:schemeClr>
            </a:lnRef>
            <a:fillRef idx="3">
              <a:scrgbClr r="0" g="0" b="0"/>
            </a:fillRef>
            <a:effectRef idx="1">
              <a:schemeClr val="accent6">
                <a:hueOff val="0"/>
                <a:satOff val="0"/>
                <a:lumOff val="0"/>
                <a:alphaOff val="0"/>
              </a:schemeClr>
            </a:effectRef>
            <a:fontRef idx="minor">
              <a:schemeClr val="lt1"/>
            </a:fontRef>
          </p:style>
          <p:txBody>
            <a:bodyPr spcFirstLastPara="0" vert="horz" wrap="square" lIns="17145" tIns="17145" rIns="17145" bIns="17145" numCol="1" spcCol="1270" anchor="ctr" anchorCtr="0">
              <a:noAutofit/>
            </a:bodyPr>
            <a:lstStyle/>
            <a:p>
              <a:pPr marL="0" lvl="0" indent="0" algn="ctr" defTabSz="711200">
                <a:spcBef>
                  <a:spcPct val="0"/>
                </a:spcBef>
                <a:spcAft>
                  <a:spcPct val="35000"/>
                </a:spcAft>
                <a:buNone/>
              </a:pPr>
              <a:r>
                <a:rPr lang="zh-CN" altLang="en-US" sz="1600" kern="1200">
                  <a:latin typeface="Arial" panose="020B0604020202020204" pitchFamily="34" charset="0"/>
                  <a:ea typeface="微软雅黑" panose="020B0503020204020204" pitchFamily="34" charset="-122"/>
                  <a:sym typeface="Arial" panose="020B0604020202020204" pitchFamily="34" charset="0"/>
                </a:rPr>
                <a:t>机械性刺激</a:t>
              </a:r>
            </a:p>
          </p:txBody>
        </p:sp>
        <p:grpSp>
          <p:nvGrpSpPr>
            <p:cNvPr id="37" name="组合 36"/>
            <p:cNvGrpSpPr/>
            <p:nvPr/>
          </p:nvGrpSpPr>
          <p:grpSpPr>
            <a:xfrm>
              <a:off x="2126979" y="2947409"/>
              <a:ext cx="7938043" cy="963182"/>
              <a:chOff x="2126978" y="3116054"/>
              <a:chExt cx="7938043" cy="963182"/>
            </a:xfrm>
          </p:grpSpPr>
          <p:cxnSp>
            <p:nvCxnSpPr>
              <p:cNvPr id="24" name="直接连接符 23"/>
              <p:cNvCxnSpPr/>
              <p:nvPr/>
            </p:nvCxnSpPr>
            <p:spPr>
              <a:xfrm flipH="1">
                <a:off x="6096000" y="3116054"/>
                <a:ext cx="0" cy="963182"/>
              </a:xfrm>
              <a:prstGeom prst="line">
                <a:avLst/>
              </a:prstGeom>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2126978" y="3625922"/>
                <a:ext cx="7938043" cy="453314"/>
                <a:chOff x="2126978" y="3625922"/>
                <a:chExt cx="7938043" cy="453314"/>
              </a:xfrm>
            </p:grpSpPr>
            <p:cxnSp>
              <p:nvCxnSpPr>
                <p:cNvPr id="29" name="直接连接符 28"/>
                <p:cNvCxnSpPr/>
                <p:nvPr/>
              </p:nvCxnSpPr>
              <p:spPr>
                <a:xfrm>
                  <a:off x="2126978" y="3625922"/>
                  <a:ext cx="7938043"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2126978" y="3625922"/>
                  <a:ext cx="0" cy="453314"/>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a:off x="10065021" y="3625922"/>
                  <a:ext cx="0" cy="453314"/>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flipH="1">
                  <a:off x="4111489" y="3625922"/>
                  <a:ext cx="0" cy="453314"/>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H="1">
                  <a:off x="8080511" y="3625922"/>
                  <a:ext cx="0" cy="453314"/>
                </a:xfrm>
                <a:prstGeom prst="line">
                  <a:avLst/>
                </a:prstGeom>
              </p:spPr>
              <p:style>
                <a:lnRef idx="1">
                  <a:schemeClr val="accent1"/>
                </a:lnRef>
                <a:fillRef idx="0">
                  <a:schemeClr val="accent1"/>
                </a:fillRef>
                <a:effectRef idx="0">
                  <a:schemeClr val="accent1"/>
                </a:effectRef>
                <a:fontRef idx="minor">
                  <a:schemeClr val="tx1"/>
                </a:fontRef>
              </p:style>
            </p:cxnSp>
          </p:grpSp>
        </p:grpSp>
      </p:grpSp>
    </p:spTree>
  </p:cSld>
  <p:clrMapOvr>
    <a:masterClrMapping/>
  </p:clrMapOvr>
  <mc:AlternateContent xmlns:mc="http://schemas.openxmlformats.org/markup-compatibility/2006" xmlns:p14="http://schemas.microsoft.com/office/powerpoint/2010/main">
    <mc:Choice Requires="p14">
      <p:transition spd="slow" p14:dur="2500" advClick="0" advTm="0">
        <p:push dir="u"/>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0">
        <p:push dir="u"/>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268" name="表格占位符 11267"/>
          <p:cNvGraphicFramePr>
            <a:graphicFrameLocks noGrp="1"/>
          </p:cNvGraphicFramePr>
          <p:nvPr>
            <p:ph type="tbl" idx="4294967295"/>
          </p:nvPr>
        </p:nvGraphicFramePr>
        <p:xfrm>
          <a:off x="1482359" y="1960880"/>
          <a:ext cx="5903179" cy="3621405"/>
        </p:xfrm>
        <a:graphic>
          <a:graphicData uri="http://schemas.openxmlformats.org/drawingml/2006/table">
            <a:tbl>
              <a:tblPr>
                <a:tableStyleId>{5940675A-B579-460E-94D1-54222C63F5DA}</a:tableStyleId>
              </a:tblPr>
              <a:tblGrid>
                <a:gridCol w="766225">
                  <a:extLst>
                    <a:ext uri="{9D8B030D-6E8A-4147-A177-3AD203B41FA5}">
                      <a16:colId xmlns="" xmlns:a16="http://schemas.microsoft.com/office/drawing/2014/main" val="20000"/>
                    </a:ext>
                  </a:extLst>
                </a:gridCol>
                <a:gridCol w="5136954">
                  <a:extLst>
                    <a:ext uri="{9D8B030D-6E8A-4147-A177-3AD203B41FA5}">
                      <a16:colId xmlns="" xmlns:a16="http://schemas.microsoft.com/office/drawing/2014/main" val="20001"/>
                    </a:ext>
                  </a:extLst>
                </a:gridCol>
              </a:tblGrid>
              <a:tr h="1228725">
                <a:tc>
                  <a:txBody>
                    <a:bodyPr/>
                    <a:lstStyle>
                      <a:lvl1pPr marL="342900" lvl="0" indent="-342900" algn="l" defTabSz="914400" eaLnBrk="0" fontAlgn="base" latinLnBrk="0" hangingPunct="0">
                        <a:lnSpc>
                          <a:spcPct val="100000"/>
                        </a:lnSpc>
                        <a:spcBef>
                          <a:spcPct val="20000"/>
                        </a:spcBef>
                        <a:spcAft>
                          <a:spcPct val="0"/>
                        </a:spcAft>
                        <a:buFont typeface="Arial"/>
                        <a:buChar char="•"/>
                        <a:defRPr sz="2000" b="0" i="0" u="none" kern="1200" baseline="0">
                          <a:solidFill>
                            <a:srgbClr val="7F7F7F"/>
                          </a:solidFill>
                          <a:latin typeface="Century Gothic" panose="020B0502020202020204" pitchFamily="2" charset="0"/>
                          <a:ea typeface="宋体" panose="02010600030101010101" pitchFamily="2" charset="-122"/>
                          <a:sym typeface="Palatino Linotype" panose="02040502050505030304" pitchFamily="2" charset="0"/>
                        </a:defRPr>
                      </a:lvl1pPr>
                      <a:lvl2pPr marL="742950" lvl="1" indent="-285750" algn="l">
                        <a:defRPr sz="1400" kern="1200"/>
                      </a:lvl2pPr>
                      <a:lvl3pPr marL="1143000" lvl="2" indent="-228600" algn="l">
                        <a:defRPr sz="1400" kern="1200"/>
                      </a:lvl3pPr>
                      <a:lvl4pPr marL="1600200" lvl="3" indent="-228600" algn="l">
                        <a:defRPr sz="1400" kern="1200"/>
                      </a:lvl4pPr>
                      <a:lvl5pPr marL="2057400" lvl="4" indent="-228600" algn="l">
                        <a:defRPr sz="1400" kern="1200"/>
                      </a:lvl5pPr>
                    </a:lstStyle>
                    <a:p>
                      <a:pPr marL="0" lvl="0" indent="0" algn="l">
                        <a:lnSpc>
                          <a:spcPct val="150000"/>
                        </a:lnSpc>
                        <a:buNone/>
                      </a:pPr>
                      <a:r>
                        <a:rPr lang="zh-CN" altLang="en-US" sz="1400" u="none">
                          <a:solidFill>
                            <a:schemeClr val="tx1"/>
                          </a:solidFill>
                          <a:latin typeface="微软雅黑" panose="020B0503020204020204" pitchFamily="34" charset="-122"/>
                          <a:ea typeface="微软雅黑" panose="020B0503020204020204" pitchFamily="34" charset="-122"/>
                          <a:sym typeface="楷体" panose="02010609060101010101" charset="-122"/>
                        </a:rPr>
                        <a:t>个 人</a:t>
                      </a:r>
                    </a:p>
                    <a:p>
                      <a:pPr marL="0" lvl="0" indent="0" algn="l">
                        <a:lnSpc>
                          <a:spcPct val="150000"/>
                        </a:lnSpc>
                        <a:buNone/>
                      </a:pPr>
                      <a:r>
                        <a:rPr lang="zh-CN" altLang="en-US" sz="1400" u="none">
                          <a:solidFill>
                            <a:schemeClr val="tx1"/>
                          </a:solidFill>
                          <a:latin typeface="微软雅黑" panose="020B0503020204020204" pitchFamily="34" charset="-122"/>
                          <a:ea typeface="微软雅黑" panose="020B0503020204020204" pitchFamily="34" charset="-122"/>
                          <a:sym typeface="楷体" panose="02010609060101010101" charset="-122"/>
                        </a:rPr>
                        <a:t>信 息</a:t>
                      </a:r>
                    </a:p>
                  </a:txBody>
                  <a:tcPr marL="90170" marR="90170" marT="46990" marB="46990"/>
                </a:tc>
                <a:tc>
                  <a:txBody>
                    <a:bodyPr/>
                    <a:lstStyle>
                      <a:lvl1pPr marL="342900" lvl="0" indent="-342900" algn="l" defTabSz="914400" eaLnBrk="0" fontAlgn="base" latinLnBrk="0" hangingPunct="0">
                        <a:lnSpc>
                          <a:spcPct val="100000"/>
                        </a:lnSpc>
                        <a:spcBef>
                          <a:spcPct val="20000"/>
                        </a:spcBef>
                        <a:spcAft>
                          <a:spcPct val="0"/>
                        </a:spcAft>
                        <a:buFont typeface="Arial"/>
                        <a:buChar char="•"/>
                        <a:defRPr sz="2000" b="0" i="0" u="none" kern="1200" baseline="0">
                          <a:solidFill>
                            <a:srgbClr val="7F7F7F"/>
                          </a:solidFill>
                          <a:latin typeface="Century Gothic" panose="020B0502020202020204" pitchFamily="2" charset="0"/>
                          <a:ea typeface="宋体" panose="02010600030101010101" pitchFamily="2" charset="-122"/>
                          <a:sym typeface="Palatino Linotype" panose="02040502050505030304" pitchFamily="2" charset="0"/>
                        </a:defRPr>
                      </a:lvl1pPr>
                      <a:lvl2pPr marL="742950" lvl="1" indent="-285750" algn="l">
                        <a:defRPr sz="1400" kern="1200"/>
                      </a:lvl2pPr>
                      <a:lvl3pPr marL="1143000" lvl="2" indent="-228600" algn="l">
                        <a:defRPr sz="1400" kern="1200"/>
                      </a:lvl3pPr>
                      <a:lvl4pPr marL="1600200" lvl="3" indent="-228600" algn="l">
                        <a:defRPr sz="1400" kern="1200"/>
                      </a:lvl4pPr>
                      <a:lvl5pPr marL="2057400" lvl="4" indent="-228600" algn="l">
                        <a:defRPr sz="1400" kern="1200"/>
                      </a:lvl5pPr>
                    </a:lstStyle>
                    <a:p>
                      <a:pPr marL="0" lvl="0" indent="0" algn="l">
                        <a:lnSpc>
                          <a:spcPct val="150000"/>
                        </a:lnSpc>
                        <a:buNone/>
                      </a:pPr>
                      <a:r>
                        <a:rPr lang="zh-CN" altLang="en-US" sz="1400" u="none">
                          <a:solidFill>
                            <a:schemeClr val="tx1"/>
                          </a:solidFill>
                          <a:latin typeface="微软雅黑" panose="020B0503020204020204" pitchFamily="34" charset="-122"/>
                          <a:ea typeface="微软雅黑" panose="020B0503020204020204" pitchFamily="34" charset="-122"/>
                          <a:sym typeface="楷体" panose="02010609060101010101" charset="-122"/>
                        </a:rPr>
                        <a:t>姓名：</a:t>
                      </a:r>
                      <a:r>
                        <a:rPr lang="en-US" altLang="zh-CN" sz="1400" u="none">
                          <a:solidFill>
                            <a:schemeClr val="tx1"/>
                          </a:solidFill>
                          <a:latin typeface="微软雅黑" panose="020B0503020204020204" pitchFamily="34" charset="-122"/>
                          <a:ea typeface="微软雅黑" panose="020B0503020204020204" pitchFamily="34" charset="-122"/>
                          <a:sym typeface="楷体" panose="02010609060101010101" charset="-122"/>
                        </a:rPr>
                        <a:t>XXXX           </a:t>
                      </a:r>
                      <a:r>
                        <a:rPr lang="zh-CN" altLang="en-US" sz="1400" u="none">
                          <a:solidFill>
                            <a:schemeClr val="tx1"/>
                          </a:solidFill>
                          <a:latin typeface="微软雅黑" panose="020B0503020204020204" pitchFamily="34" charset="-122"/>
                          <a:ea typeface="微软雅黑" panose="020B0503020204020204" pitchFamily="34" charset="-122"/>
                          <a:sym typeface="楷体" panose="02010609060101010101" charset="-122"/>
                        </a:rPr>
                        <a:t>性别：女              年龄：</a:t>
                      </a:r>
                      <a:r>
                        <a:rPr lang="en-US" sz="1400" u="none">
                          <a:solidFill>
                            <a:schemeClr val="tx1"/>
                          </a:solidFill>
                          <a:latin typeface="微软雅黑" panose="020B0503020204020204" pitchFamily="34" charset="-122"/>
                          <a:ea typeface="微软雅黑" panose="020B0503020204020204" pitchFamily="34" charset="-122"/>
                          <a:sym typeface="楷体" panose="02010609060101010101" charset="-122"/>
                        </a:rPr>
                        <a:t>XX</a:t>
                      </a:r>
                    </a:p>
                    <a:p>
                      <a:pPr marL="0" lvl="0" indent="0" algn="l">
                        <a:lnSpc>
                          <a:spcPct val="150000"/>
                        </a:lnSpc>
                        <a:buNone/>
                      </a:pPr>
                      <a:r>
                        <a:rPr lang="zh-CN" altLang="en-US" sz="1400" u="none">
                          <a:solidFill>
                            <a:schemeClr val="tx1"/>
                          </a:solidFill>
                          <a:latin typeface="微软雅黑" panose="020B0503020204020204" pitchFamily="34" charset="-122"/>
                          <a:ea typeface="微软雅黑" panose="020B0503020204020204" pitchFamily="34" charset="-122"/>
                          <a:sym typeface="楷体" panose="02010609060101010101" charset="-122"/>
                        </a:rPr>
                        <a:t>民族：</a:t>
                      </a:r>
                      <a:r>
                        <a:rPr lang="en-US" altLang="zh-CN" sz="1400" u="none">
                          <a:solidFill>
                            <a:schemeClr val="tx1"/>
                          </a:solidFill>
                          <a:latin typeface="微软雅黑" panose="020B0503020204020204" pitchFamily="34" charset="-122"/>
                          <a:ea typeface="微软雅黑" panose="020B0503020204020204" pitchFamily="34" charset="-122"/>
                          <a:sym typeface="楷体" panose="02010609060101010101" charset="-122"/>
                        </a:rPr>
                        <a:t>XXX</a:t>
                      </a:r>
                      <a:r>
                        <a:rPr lang="zh-CN" altLang="en-US" sz="1400" u="none">
                          <a:solidFill>
                            <a:schemeClr val="tx1"/>
                          </a:solidFill>
                          <a:latin typeface="微软雅黑" panose="020B0503020204020204" pitchFamily="34" charset="-122"/>
                          <a:ea typeface="微软雅黑" panose="020B0503020204020204" pitchFamily="34" charset="-122"/>
                          <a:sym typeface="楷体" panose="02010609060101010101" charset="-122"/>
                        </a:rPr>
                        <a:t>            职业：工人            出生地：</a:t>
                      </a:r>
                      <a:r>
                        <a:rPr lang="en-US" altLang="zh-CN" sz="1400" u="none">
                          <a:solidFill>
                            <a:schemeClr val="tx1"/>
                          </a:solidFill>
                          <a:latin typeface="微软雅黑" panose="020B0503020204020204" pitchFamily="34" charset="-122"/>
                          <a:ea typeface="微软雅黑" panose="020B0503020204020204" pitchFamily="34" charset="-122"/>
                          <a:sym typeface="楷体" panose="02010609060101010101" charset="-122"/>
                        </a:rPr>
                        <a:t>XXX</a:t>
                      </a:r>
                      <a:r>
                        <a:rPr lang="zh-CN" altLang="en-US" sz="1400" u="none">
                          <a:solidFill>
                            <a:schemeClr val="tx1"/>
                          </a:solidFill>
                          <a:latin typeface="微软雅黑" panose="020B0503020204020204" pitchFamily="34" charset="-122"/>
                          <a:ea typeface="微软雅黑" panose="020B0503020204020204" pitchFamily="34" charset="-122"/>
                          <a:sym typeface="楷体" panose="02010609060101010101" charset="-122"/>
                        </a:rPr>
                        <a:t>          </a:t>
                      </a:r>
                    </a:p>
                  </a:txBody>
                  <a:tcPr marL="90170" marR="90170" marT="46990" marB="46990"/>
                </a:tc>
                <a:extLst>
                  <a:ext uri="{0D108BD9-81ED-4DB2-BD59-A6C34878D82A}">
                    <a16:rowId xmlns="" xmlns:a16="http://schemas.microsoft.com/office/drawing/2014/main" val="10000"/>
                  </a:ext>
                </a:extLst>
              </a:tr>
              <a:tr h="984250">
                <a:tc>
                  <a:txBody>
                    <a:bodyPr/>
                    <a:lstStyle>
                      <a:lvl1pPr marL="342900" lvl="0" indent="-342900" algn="l" defTabSz="914400" eaLnBrk="0" fontAlgn="base" latinLnBrk="0" hangingPunct="0">
                        <a:lnSpc>
                          <a:spcPct val="100000"/>
                        </a:lnSpc>
                        <a:spcBef>
                          <a:spcPct val="20000"/>
                        </a:spcBef>
                        <a:spcAft>
                          <a:spcPct val="0"/>
                        </a:spcAft>
                        <a:buFont typeface="Arial"/>
                        <a:buChar char="•"/>
                        <a:defRPr sz="2000" b="0" i="0" u="none" kern="1200" baseline="0">
                          <a:solidFill>
                            <a:srgbClr val="7F7F7F"/>
                          </a:solidFill>
                          <a:latin typeface="Century Gothic" panose="020B0502020202020204" pitchFamily="2" charset="0"/>
                          <a:ea typeface="宋体" panose="02010600030101010101" pitchFamily="2" charset="-122"/>
                          <a:sym typeface="Palatino Linotype" panose="02040502050505030304" pitchFamily="2" charset="0"/>
                        </a:defRPr>
                      </a:lvl1pPr>
                      <a:lvl2pPr marL="742950" lvl="1" indent="-285750" algn="l">
                        <a:defRPr sz="1400" kern="1200"/>
                      </a:lvl2pPr>
                      <a:lvl3pPr marL="1143000" lvl="2" indent="-228600" algn="l">
                        <a:defRPr sz="1400" kern="1200"/>
                      </a:lvl3pPr>
                      <a:lvl4pPr marL="1600200" lvl="3" indent="-228600" algn="l">
                        <a:defRPr sz="1400" kern="1200"/>
                      </a:lvl4pPr>
                      <a:lvl5pPr marL="2057400" lvl="4" indent="-228600" algn="l">
                        <a:defRPr sz="1400" kern="1200"/>
                      </a:lvl5pPr>
                    </a:lstStyle>
                    <a:p>
                      <a:pPr marL="0" lvl="0" indent="0" algn="l">
                        <a:lnSpc>
                          <a:spcPct val="150000"/>
                        </a:lnSpc>
                        <a:buNone/>
                      </a:pPr>
                      <a:r>
                        <a:rPr lang="zh-CN" altLang="en-US" sz="1400" u="none">
                          <a:solidFill>
                            <a:schemeClr val="tx1"/>
                          </a:solidFill>
                          <a:latin typeface="微软雅黑" panose="020B0503020204020204" pitchFamily="34" charset="-122"/>
                          <a:ea typeface="微软雅黑" panose="020B0503020204020204" pitchFamily="34" charset="-122"/>
                          <a:sym typeface="楷体" panose="02010609060101010101" charset="-122"/>
                        </a:rPr>
                        <a:t>入 院</a:t>
                      </a:r>
                    </a:p>
                    <a:p>
                      <a:pPr marL="0" lvl="0" indent="0" algn="l">
                        <a:lnSpc>
                          <a:spcPct val="150000"/>
                        </a:lnSpc>
                        <a:buNone/>
                      </a:pPr>
                      <a:r>
                        <a:rPr lang="zh-CN" altLang="en-US" sz="1400" u="none">
                          <a:solidFill>
                            <a:schemeClr val="tx1"/>
                          </a:solidFill>
                          <a:latin typeface="微软雅黑" panose="020B0503020204020204" pitchFamily="34" charset="-122"/>
                          <a:ea typeface="微软雅黑" panose="020B0503020204020204" pitchFamily="34" charset="-122"/>
                          <a:sym typeface="楷体" panose="02010609060101010101" charset="-122"/>
                        </a:rPr>
                        <a:t>诊 断</a:t>
                      </a:r>
                    </a:p>
                  </a:txBody>
                  <a:tcPr marL="90170" marR="90170" marT="46990" marB="46990"/>
                </a:tc>
                <a:tc>
                  <a:txBody>
                    <a:bodyPr/>
                    <a:lstStyle>
                      <a:lvl1pPr marL="342900" lvl="0" indent="-342900" algn="l" defTabSz="914400" eaLnBrk="0" fontAlgn="base" latinLnBrk="0" hangingPunct="0">
                        <a:lnSpc>
                          <a:spcPct val="100000"/>
                        </a:lnSpc>
                        <a:spcBef>
                          <a:spcPct val="20000"/>
                        </a:spcBef>
                        <a:spcAft>
                          <a:spcPct val="0"/>
                        </a:spcAft>
                        <a:buFont typeface="Arial"/>
                        <a:buChar char="•"/>
                        <a:defRPr sz="2000" b="0" i="0" u="none" kern="1200" baseline="0">
                          <a:solidFill>
                            <a:srgbClr val="7F7F7F"/>
                          </a:solidFill>
                          <a:latin typeface="Century Gothic" panose="020B0502020202020204" pitchFamily="2" charset="0"/>
                          <a:ea typeface="宋体" panose="02010600030101010101" pitchFamily="2" charset="-122"/>
                          <a:sym typeface="Palatino Linotype" panose="02040502050505030304" pitchFamily="2" charset="0"/>
                        </a:defRPr>
                      </a:lvl1pPr>
                      <a:lvl2pPr marL="742950" lvl="1" indent="-285750" algn="l">
                        <a:defRPr sz="1400" kern="1200"/>
                      </a:lvl2pPr>
                      <a:lvl3pPr marL="1143000" lvl="2" indent="-228600" algn="l">
                        <a:defRPr sz="1400" kern="1200"/>
                      </a:lvl3pPr>
                      <a:lvl4pPr marL="1600200" lvl="3" indent="-228600" algn="l">
                        <a:defRPr sz="1400" kern="1200"/>
                      </a:lvl4pPr>
                      <a:lvl5pPr marL="2057400" lvl="4" indent="-228600" algn="l">
                        <a:defRPr sz="1400" kern="1200"/>
                      </a:lvl5pPr>
                    </a:lstStyle>
                    <a:p>
                      <a:pPr marL="0" lvl="0" indent="0" algn="l">
                        <a:lnSpc>
                          <a:spcPct val="150000"/>
                        </a:lnSpc>
                        <a:buNone/>
                      </a:pPr>
                      <a:r>
                        <a:rPr lang="zh-CN" altLang="en-US" sz="1400" u="none">
                          <a:solidFill>
                            <a:schemeClr val="tx1"/>
                          </a:solidFill>
                          <a:latin typeface="微软雅黑" panose="020B0503020204020204" pitchFamily="34" charset="-122"/>
                          <a:ea typeface="微软雅黑" panose="020B0503020204020204" pitchFamily="34" charset="-122"/>
                          <a:sym typeface="楷体" panose="02010609060101010101" charset="-122"/>
                        </a:rPr>
                        <a:t>1.胎膜早破</a:t>
                      </a:r>
                    </a:p>
                    <a:p>
                      <a:pPr marL="0" lvl="0" indent="0" algn="l">
                        <a:lnSpc>
                          <a:spcPct val="150000"/>
                        </a:lnSpc>
                        <a:buNone/>
                      </a:pPr>
                      <a:r>
                        <a:rPr lang="zh-CN" altLang="en-US" sz="1400" u="none">
                          <a:solidFill>
                            <a:schemeClr val="tx1"/>
                          </a:solidFill>
                          <a:latin typeface="微软雅黑" panose="020B0503020204020204" pitchFamily="34" charset="-122"/>
                          <a:ea typeface="微软雅黑" panose="020B0503020204020204" pitchFamily="34" charset="-122"/>
                          <a:sym typeface="楷体" panose="02010609060101010101" charset="-122"/>
                        </a:rPr>
                        <a:t>2.孕1产0，妊娠38+1周，头位，单活胎  </a:t>
                      </a:r>
                    </a:p>
                  </a:txBody>
                  <a:tcPr marL="90170" marR="90170" marT="46990" marB="46990"/>
                </a:tc>
                <a:extLst>
                  <a:ext uri="{0D108BD9-81ED-4DB2-BD59-A6C34878D82A}">
                    <a16:rowId xmlns="" xmlns:a16="http://schemas.microsoft.com/office/drawing/2014/main" val="10001"/>
                  </a:ext>
                </a:extLst>
              </a:tr>
              <a:tr h="504190">
                <a:tc>
                  <a:txBody>
                    <a:bodyPr/>
                    <a:lstStyle>
                      <a:lvl1pPr marL="342900" lvl="0" indent="-342900" algn="l" defTabSz="914400" eaLnBrk="0" fontAlgn="base" latinLnBrk="0" hangingPunct="0">
                        <a:lnSpc>
                          <a:spcPct val="100000"/>
                        </a:lnSpc>
                        <a:spcBef>
                          <a:spcPct val="20000"/>
                        </a:spcBef>
                        <a:spcAft>
                          <a:spcPct val="0"/>
                        </a:spcAft>
                        <a:buFont typeface="Arial"/>
                        <a:buChar char="•"/>
                        <a:defRPr sz="2000" b="0" i="0" u="none" kern="1200" baseline="0">
                          <a:solidFill>
                            <a:srgbClr val="7F7F7F"/>
                          </a:solidFill>
                          <a:latin typeface="Century Gothic" panose="020B0502020202020204" pitchFamily="2" charset="0"/>
                          <a:ea typeface="宋体" panose="02010600030101010101" pitchFamily="2" charset="-122"/>
                          <a:sym typeface="Palatino Linotype" panose="02040502050505030304" pitchFamily="2" charset="0"/>
                        </a:defRPr>
                      </a:lvl1pPr>
                      <a:lvl2pPr marL="742950" lvl="1" indent="-285750" algn="l">
                        <a:defRPr sz="1400" kern="1200"/>
                      </a:lvl2pPr>
                      <a:lvl3pPr marL="1143000" lvl="2" indent="-228600" algn="l">
                        <a:defRPr sz="1400" kern="1200"/>
                      </a:lvl3pPr>
                      <a:lvl4pPr marL="1600200" lvl="3" indent="-228600" algn="l">
                        <a:defRPr sz="1400" kern="1200"/>
                      </a:lvl4pPr>
                      <a:lvl5pPr marL="2057400" lvl="4" indent="-228600" algn="l">
                        <a:defRPr sz="1400" kern="1200"/>
                      </a:lvl5pPr>
                    </a:lstStyle>
                    <a:p>
                      <a:pPr marL="0" lvl="0" indent="0" algn="l">
                        <a:lnSpc>
                          <a:spcPct val="150000"/>
                        </a:lnSpc>
                        <a:buNone/>
                      </a:pPr>
                      <a:r>
                        <a:rPr lang="zh-CN" altLang="en-US" sz="1400" u="none">
                          <a:solidFill>
                            <a:schemeClr val="tx1"/>
                          </a:solidFill>
                          <a:latin typeface="微软雅黑" panose="020B0503020204020204" pitchFamily="34" charset="-122"/>
                          <a:ea typeface="微软雅黑" panose="020B0503020204020204" pitchFamily="34" charset="-122"/>
                          <a:sym typeface="楷体" panose="02010609060101010101" charset="-122"/>
                        </a:rPr>
                        <a:t>主    诉</a:t>
                      </a:r>
                    </a:p>
                  </a:txBody>
                  <a:tcPr marL="90170" marR="90170" marT="46990" marB="46990"/>
                </a:tc>
                <a:tc>
                  <a:txBody>
                    <a:bodyPr/>
                    <a:lstStyle>
                      <a:lvl1pPr marL="342900" lvl="0" indent="-342900" algn="l" defTabSz="914400" eaLnBrk="0" fontAlgn="base" latinLnBrk="0" hangingPunct="0">
                        <a:lnSpc>
                          <a:spcPct val="100000"/>
                        </a:lnSpc>
                        <a:spcBef>
                          <a:spcPct val="20000"/>
                        </a:spcBef>
                        <a:spcAft>
                          <a:spcPct val="0"/>
                        </a:spcAft>
                        <a:buFont typeface="Arial"/>
                        <a:buChar char="•"/>
                        <a:defRPr sz="2000" b="0" i="0" u="none" kern="1200" baseline="0">
                          <a:solidFill>
                            <a:srgbClr val="7F7F7F"/>
                          </a:solidFill>
                          <a:latin typeface="Century Gothic" panose="020B0502020202020204" pitchFamily="2" charset="0"/>
                          <a:ea typeface="宋体" panose="02010600030101010101" pitchFamily="2" charset="-122"/>
                          <a:sym typeface="Palatino Linotype" panose="02040502050505030304" pitchFamily="2" charset="0"/>
                        </a:defRPr>
                      </a:lvl1pPr>
                      <a:lvl2pPr marL="742950" lvl="1" indent="-285750" algn="l">
                        <a:defRPr sz="1400" kern="1200"/>
                      </a:lvl2pPr>
                      <a:lvl3pPr marL="1143000" lvl="2" indent="-228600" algn="l">
                        <a:defRPr sz="1400" kern="1200"/>
                      </a:lvl3pPr>
                      <a:lvl4pPr marL="1600200" lvl="3" indent="-228600" algn="l">
                        <a:defRPr sz="1400" kern="1200"/>
                      </a:lvl4pPr>
                      <a:lvl5pPr marL="2057400" lvl="4" indent="-228600" algn="l">
                        <a:defRPr sz="1400" kern="1200"/>
                      </a:lvl5pPr>
                    </a:lstStyle>
                    <a:p>
                      <a:pPr marL="0" lvl="0" indent="0" algn="l">
                        <a:lnSpc>
                          <a:spcPct val="150000"/>
                        </a:lnSpc>
                        <a:buNone/>
                      </a:pPr>
                      <a:r>
                        <a:rPr sz="1400" u="none">
                          <a:solidFill>
                            <a:schemeClr val="tx1"/>
                          </a:solidFill>
                          <a:latin typeface="微软雅黑" panose="020B0503020204020204" pitchFamily="34" charset="-122"/>
                          <a:ea typeface="微软雅黑" panose="020B0503020204020204" pitchFamily="34" charset="-122"/>
                          <a:sym typeface="楷体" panose="02010609060101010101" charset="-122"/>
                        </a:rPr>
                        <a:t>停经38+1周，阴道流</a:t>
                      </a:r>
                      <a:r>
                        <a:rPr lang="zh-CN" sz="1400" u="none">
                          <a:solidFill>
                            <a:schemeClr val="tx1"/>
                          </a:solidFill>
                          <a:latin typeface="微软雅黑" panose="020B0503020204020204" pitchFamily="34" charset="-122"/>
                          <a:ea typeface="微软雅黑" panose="020B0503020204020204" pitchFamily="34" charset="-122"/>
                          <a:sym typeface="楷体" panose="02010609060101010101" charset="-122"/>
                        </a:rPr>
                        <a:t>液</a:t>
                      </a:r>
                      <a:r>
                        <a:rPr sz="1400" u="none" err="1">
                          <a:solidFill>
                            <a:schemeClr val="tx1"/>
                          </a:solidFill>
                          <a:latin typeface="微软雅黑" panose="020B0503020204020204" pitchFamily="34" charset="-122"/>
                          <a:ea typeface="微软雅黑" panose="020B0503020204020204" pitchFamily="34" charset="-122"/>
                          <a:sym typeface="楷体" panose="02010609060101010101" charset="-122"/>
                        </a:rPr>
                        <a:t>两小时入院</a:t>
                      </a:r>
                      <a:endParaRPr sz="1400" u="none">
                        <a:solidFill>
                          <a:schemeClr val="tx1"/>
                        </a:solidFill>
                        <a:latin typeface="微软雅黑" panose="020B0503020204020204" pitchFamily="34" charset="-122"/>
                        <a:ea typeface="微软雅黑" panose="020B0503020204020204" pitchFamily="34" charset="-122"/>
                        <a:sym typeface="楷体" panose="02010609060101010101" charset="-122"/>
                      </a:endParaRPr>
                    </a:p>
                  </a:txBody>
                  <a:tcPr marL="90170" marR="90170" marT="46990" marB="46990"/>
                </a:tc>
                <a:extLst>
                  <a:ext uri="{0D108BD9-81ED-4DB2-BD59-A6C34878D82A}">
                    <a16:rowId xmlns="" xmlns:a16="http://schemas.microsoft.com/office/drawing/2014/main" val="10002"/>
                  </a:ext>
                </a:extLst>
              </a:tr>
              <a:tr h="904240">
                <a:tc>
                  <a:txBody>
                    <a:bodyPr/>
                    <a:lstStyle>
                      <a:lvl1pPr marL="342900" lvl="0" indent="-342900" algn="l" defTabSz="914400" eaLnBrk="0" fontAlgn="base" latinLnBrk="0" hangingPunct="0">
                        <a:lnSpc>
                          <a:spcPct val="100000"/>
                        </a:lnSpc>
                        <a:spcBef>
                          <a:spcPct val="20000"/>
                        </a:spcBef>
                        <a:spcAft>
                          <a:spcPct val="0"/>
                        </a:spcAft>
                        <a:buFont typeface="Arial"/>
                        <a:buChar char="•"/>
                        <a:defRPr sz="2000" b="0" i="0" u="none" kern="1200" baseline="0">
                          <a:solidFill>
                            <a:srgbClr val="7F7F7F"/>
                          </a:solidFill>
                          <a:latin typeface="Century Gothic" panose="020B0502020202020204" pitchFamily="2" charset="0"/>
                          <a:ea typeface="宋体" panose="02010600030101010101" pitchFamily="2" charset="-122"/>
                          <a:sym typeface="Palatino Linotype" panose="02040502050505030304" pitchFamily="2" charset="0"/>
                        </a:defRPr>
                      </a:lvl1pPr>
                      <a:lvl2pPr marL="742950" lvl="1" indent="-285750" algn="l">
                        <a:defRPr sz="1400" kern="1200"/>
                      </a:lvl2pPr>
                      <a:lvl3pPr marL="1143000" lvl="2" indent="-228600" algn="l">
                        <a:defRPr sz="1400" kern="1200"/>
                      </a:lvl3pPr>
                      <a:lvl4pPr marL="1600200" lvl="3" indent="-228600" algn="l">
                        <a:defRPr sz="1400" kern="1200"/>
                      </a:lvl4pPr>
                      <a:lvl5pPr marL="2057400" lvl="4" indent="-228600" algn="l">
                        <a:defRPr sz="1400" kern="1200"/>
                      </a:lvl5pPr>
                    </a:lstStyle>
                    <a:p>
                      <a:pPr marL="0" lvl="0" indent="0" algn="l">
                        <a:lnSpc>
                          <a:spcPct val="150000"/>
                        </a:lnSpc>
                        <a:buNone/>
                      </a:pPr>
                      <a:r>
                        <a:rPr lang="zh-CN" altLang="en-US" sz="1400" u="none">
                          <a:solidFill>
                            <a:schemeClr val="tx1"/>
                          </a:solidFill>
                          <a:latin typeface="微软雅黑" panose="020B0503020204020204" pitchFamily="34" charset="-122"/>
                          <a:ea typeface="微软雅黑" panose="020B0503020204020204" pitchFamily="34" charset="-122"/>
                          <a:sym typeface="楷体" panose="02010609060101010101" charset="-122"/>
                        </a:rPr>
                        <a:t>既往史</a:t>
                      </a:r>
                    </a:p>
                  </a:txBody>
                  <a:tcPr marL="90170" marR="90170" marT="46990" marB="46990"/>
                </a:tc>
                <a:tc>
                  <a:txBody>
                    <a:bodyPr/>
                    <a:lstStyle>
                      <a:lvl1pPr marL="342900" lvl="0" indent="-342900" algn="l" defTabSz="914400" eaLnBrk="0" fontAlgn="base" latinLnBrk="0" hangingPunct="0">
                        <a:lnSpc>
                          <a:spcPct val="100000"/>
                        </a:lnSpc>
                        <a:spcBef>
                          <a:spcPct val="20000"/>
                        </a:spcBef>
                        <a:spcAft>
                          <a:spcPct val="0"/>
                        </a:spcAft>
                        <a:buFont typeface="Arial"/>
                        <a:buChar char="•"/>
                        <a:defRPr sz="2000" b="0" i="0" u="none" kern="1200" baseline="0">
                          <a:solidFill>
                            <a:srgbClr val="7F7F7F"/>
                          </a:solidFill>
                          <a:latin typeface="Century Gothic" panose="020B0502020202020204" pitchFamily="2" charset="0"/>
                          <a:ea typeface="宋体" panose="02010600030101010101" pitchFamily="2" charset="-122"/>
                          <a:sym typeface="Palatino Linotype" panose="02040502050505030304" pitchFamily="2" charset="0"/>
                        </a:defRPr>
                      </a:lvl1pPr>
                      <a:lvl2pPr marL="742950" lvl="1" indent="-285750" algn="l">
                        <a:defRPr sz="1400" kern="1200"/>
                      </a:lvl2pPr>
                      <a:lvl3pPr marL="1143000" lvl="2" indent="-228600" algn="l">
                        <a:defRPr sz="1400" kern="1200"/>
                      </a:lvl3pPr>
                      <a:lvl4pPr marL="1600200" lvl="3" indent="-228600" algn="l">
                        <a:defRPr sz="1400" kern="1200"/>
                      </a:lvl4pPr>
                      <a:lvl5pPr marL="2057400" lvl="4" indent="-228600" algn="l">
                        <a:defRPr sz="1400" kern="1200"/>
                      </a:lvl5pPr>
                    </a:lstStyle>
                    <a:p>
                      <a:pPr marL="0" lvl="0" indent="0" algn="l">
                        <a:lnSpc>
                          <a:spcPct val="150000"/>
                        </a:lnSpc>
                        <a:buNone/>
                      </a:pPr>
                      <a:r>
                        <a:rPr lang="zh-CN" altLang="en-US" sz="1400" u="none">
                          <a:solidFill>
                            <a:schemeClr val="tx1"/>
                          </a:solidFill>
                          <a:latin typeface="微软雅黑" panose="020B0503020204020204" pitchFamily="34" charset="-122"/>
                          <a:ea typeface="微软雅黑" panose="020B0503020204020204" pitchFamily="34" charset="-122"/>
                          <a:sym typeface="楷体" panose="02010609060101010101" charset="-122"/>
                        </a:rPr>
                        <a:t>既往体健，否认肝炎、结核等传染病史，无手术、外伤史及输血史</a:t>
                      </a:r>
                    </a:p>
                  </a:txBody>
                  <a:tcPr marL="90170" marR="90170" marT="46990" marB="46990"/>
                </a:tc>
                <a:extLst>
                  <a:ext uri="{0D108BD9-81ED-4DB2-BD59-A6C34878D82A}">
                    <a16:rowId xmlns="" xmlns:a16="http://schemas.microsoft.com/office/drawing/2014/main" val="10003"/>
                  </a:ext>
                </a:extLst>
              </a:tr>
            </a:tbl>
          </a:graphicData>
        </a:graphic>
      </p:graphicFrame>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01848" y="1079594"/>
            <a:ext cx="4615014" cy="4970960"/>
          </a:xfrm>
          <a:prstGeom prst="rect">
            <a:avLst/>
          </a:prstGeom>
        </p:spPr>
      </p:pic>
      <p:sp>
        <p:nvSpPr>
          <p:cNvPr id="15" name="文本框 1"/>
          <p:cNvSpPr txBox="1"/>
          <p:nvPr/>
        </p:nvSpPr>
        <p:spPr>
          <a:xfrm>
            <a:off x="1059832" y="1022469"/>
            <a:ext cx="3511911" cy="523220"/>
          </a:xfrm>
          <a:prstGeom prst="rect">
            <a:avLst/>
          </a:prstGeom>
          <a:noFill/>
          <a:ln w="9525">
            <a:noFill/>
          </a:ln>
        </p:spPr>
        <p:txBody>
          <a:bodyPr wrap="square" anchor="t">
            <a:spAutoFit/>
          </a:bodyPr>
          <a:lstStyle>
            <a:defPPr>
              <a:defRPr lang="zh-CN"/>
            </a:defPPr>
            <a:lvl1pPr lvl="0" indent="0">
              <a:defRPr sz="2800" b="1">
                <a:latin typeface="印品灵秀体（非商用）" panose="02000000000000000000" pitchFamily="2" charset="-122"/>
                <a:ea typeface="印品灵秀体（非商用）" panose="02000000000000000000" pitchFamily="2" charset="-122"/>
              </a:defRPr>
            </a:lvl1pPr>
          </a:lstStyle>
          <a:p>
            <a:r>
              <a:rPr lang="zh-CN" altLang="en-US" dirty="0">
                <a:latin typeface="印品灵秀体" panose="02000500000000000000" pitchFamily="2" charset="-122"/>
                <a:ea typeface="印品灵秀体" panose="02000500000000000000" pitchFamily="2" charset="-122"/>
                <a:sym typeface="Arial" panose="020B0604020202020204" pitchFamily="34" charset="0"/>
              </a:rPr>
              <a:t>病病例介绍病史因</a:t>
            </a:r>
          </a:p>
        </p:txBody>
      </p:sp>
    </p:spTree>
  </p:cSld>
  <p:clrMapOvr>
    <a:masterClrMapping/>
  </p:clrMapOvr>
  <mc:AlternateContent xmlns:mc="http://schemas.openxmlformats.org/markup-compatibility/2006" xmlns:p14="http://schemas.microsoft.com/office/powerpoint/2010/main">
    <mc:Choice Requires="p14">
      <p:transition spd="slow" p14:dur="2500" advClick="0" advTm="0">
        <p:push dir="u"/>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0">
        <p:push dir="u"/>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dur="5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nodeType="clickPar">
                      <p:stCondLst>
                        <p:cond delay="indefinite"/>
                        <p:cond evt="onBegin" delay="0">
                          <p:tn val="7"/>
                        </p:cond>
                      </p:stCondLst>
                      <p:childTnLst>
                        <p:par>
                          <p:cTn id="9" fill="hold">
                            <p:stCondLst>
                              <p:cond delay="0"/>
                            </p:stCondLst>
                            <p:childTnLst>
                              <p:par>
                                <p:cTn id="10" presetID="5" presetClass="entr" presetSubtype="10" dur="500" fill="hold" nodeType="clickEffect">
                                  <p:stCondLst>
                                    <p:cond delay="0"/>
                                  </p:stCondLst>
                                  <p:childTnLst>
                                    <p:set>
                                      <p:cBhvr>
                                        <p:cTn id="11" dur="1" fill="hold">
                                          <p:stCondLst>
                                            <p:cond delay="0"/>
                                          </p:stCondLst>
                                        </p:cTn>
                                        <p:tgtEl>
                                          <p:spTgt spid="11268"/>
                                        </p:tgtEl>
                                        <p:attrNameLst>
                                          <p:attrName>style.visibility</p:attrName>
                                        </p:attrNameLst>
                                      </p:cBhvr>
                                      <p:to>
                                        <p:strVal val="visible"/>
                                      </p:to>
                                    </p:set>
                                    <p:animEffect transition="in" filter="checkerboard(across)">
                                      <p:cBhvr>
                                        <p:cTn id="12" dur="500"/>
                                        <p:tgtEl>
                                          <p:spTgt spid="112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9832" y="1373827"/>
            <a:ext cx="2640798" cy="5005460"/>
          </a:xfrm>
          <a:prstGeom prst="rect">
            <a:avLst/>
          </a:prstGeom>
        </p:spPr>
      </p:pic>
      <p:sp>
        <p:nvSpPr>
          <p:cNvPr id="11" name="文本框 10"/>
          <p:cNvSpPr txBox="1"/>
          <p:nvPr/>
        </p:nvSpPr>
        <p:spPr>
          <a:xfrm>
            <a:off x="4805680" y="1732463"/>
            <a:ext cx="6096000" cy="1197572"/>
          </a:xfrm>
          <a:prstGeom prst="rect">
            <a:avLst/>
          </a:prstGeom>
          <a:noFill/>
        </p:spPr>
        <p:txBody>
          <a:bodyPr wrap="square">
            <a:spAutoFit/>
          </a:bodyPr>
          <a:lstStyle/>
          <a:p>
            <a:pPr>
              <a:lnSpc>
                <a:spcPct val="150000"/>
              </a:lnSpc>
            </a:pPr>
            <a:r>
              <a:rPr lang="zh-CN" altLang="en-US" sz="1600" strike="noStrike" noProof="1">
                <a:effectLst>
                  <a:outerShdw blurRad="38100" dist="25400" dir="5400000" algn="ctr" rotWithShape="0">
                    <a:srgbClr val="6E747A">
                      <a:alpha val="43000"/>
                    </a:srgbClr>
                  </a:outerShdw>
                </a:effectLst>
                <a:latin typeface="Arial" panose="020B0604020202020204" pitchFamily="34" charset="0"/>
                <a:ea typeface="微软雅黑" panose="020B0503020204020204" pitchFamily="34" charset="-122"/>
                <a:cs typeface="+mn-ea"/>
                <a:sym typeface="Arial" panose="020B0604020202020204" pitchFamily="34" charset="0"/>
              </a:rPr>
              <a:t>健康史</a:t>
            </a:r>
            <a:r>
              <a:rPr lang="en-US" altLang="zh-CN" sz="1600" strike="noStrike" noProof="1">
                <a:effectLst>
                  <a:outerShdw blurRad="38100" dist="25400" dir="5400000" algn="ctr" rotWithShape="0">
                    <a:srgbClr val="6E747A">
                      <a:alpha val="43000"/>
                    </a:srgbClr>
                  </a:outerShdw>
                </a:effectLst>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600">
                <a:latin typeface="Arial" panose="020B0604020202020204" pitchFamily="34" charset="0"/>
                <a:ea typeface="微软雅黑" panose="020B0503020204020204" pitchFamily="34" charset="-122"/>
                <a:sym typeface="Arial" panose="020B0604020202020204" pitchFamily="34" charset="0"/>
              </a:rPr>
              <a:t>孕1产0，妊娠38+1周，孕妇无明显诱因出现少量阴道流液，色中，无异味，无腹痛及阴道流血，遂急 诊入我院待产。孕期饮食、睡眠良好，大小便正常，体重增加</a:t>
            </a:r>
            <a:r>
              <a:rPr lang="en-US" altLang="zh-CN" sz="1600">
                <a:latin typeface="Arial" panose="020B0604020202020204" pitchFamily="34" charset="0"/>
                <a:ea typeface="微软雅黑" panose="020B0503020204020204" pitchFamily="34" charset="-122"/>
                <a:sym typeface="Arial" panose="020B0604020202020204" pitchFamily="34" charset="0"/>
              </a:rPr>
              <a:t>14kg</a:t>
            </a:r>
            <a:r>
              <a:rPr lang="zh-CN" altLang="en-US" sz="1800">
                <a:latin typeface="Arial" panose="020B0604020202020204" pitchFamily="34" charset="0"/>
                <a:ea typeface="微软雅黑" panose="020B0503020204020204" pitchFamily="34" charset="-122"/>
                <a:sym typeface="Arial" panose="020B0604020202020204" pitchFamily="34" charset="0"/>
              </a:rPr>
              <a:t>。</a:t>
            </a:r>
          </a:p>
        </p:txBody>
      </p:sp>
      <p:sp>
        <p:nvSpPr>
          <p:cNvPr id="13" name="文本框 12"/>
          <p:cNvSpPr txBox="1"/>
          <p:nvPr/>
        </p:nvSpPr>
        <p:spPr>
          <a:xfrm>
            <a:off x="4805680" y="3336382"/>
            <a:ext cx="6096000" cy="1156855"/>
          </a:xfrm>
          <a:prstGeom prst="rect">
            <a:avLst/>
          </a:prstGeom>
          <a:noFill/>
        </p:spPr>
        <p:txBody>
          <a:bodyPr wrap="square">
            <a:spAutoFit/>
          </a:bodyPr>
          <a:lstStyle/>
          <a:p>
            <a:pPr>
              <a:lnSpc>
                <a:spcPct val="150000"/>
              </a:lnSpc>
            </a:pPr>
            <a:r>
              <a:rPr lang="zh-CN" altLang="en-US" sz="1600" strike="noStrike" noProof="1">
                <a:effectLst>
                  <a:outerShdw blurRad="38100" dist="25400" dir="5400000" algn="ctr" rotWithShape="0">
                    <a:srgbClr val="6E747A">
                      <a:alpha val="43000"/>
                    </a:srgbClr>
                  </a:outerShdw>
                </a:effectLst>
                <a:latin typeface="Arial" panose="020B0604020202020204" pitchFamily="34" charset="0"/>
                <a:ea typeface="微软雅黑" panose="020B0503020204020204" pitchFamily="34" charset="-122"/>
                <a:cs typeface="+mn-ea"/>
                <a:sym typeface="Arial" panose="020B0604020202020204" pitchFamily="34" charset="0"/>
              </a:rPr>
              <a:t>身心状况</a:t>
            </a:r>
            <a:r>
              <a:rPr lang="zh-CN" altLang="zh-CN" sz="1600">
                <a:latin typeface="Arial" panose="020B0604020202020204" pitchFamily="34" charset="0"/>
                <a:ea typeface="微软雅黑" panose="020B0503020204020204" pitchFamily="34" charset="-122"/>
                <a:sym typeface="Arial" panose="020B0604020202020204" pitchFamily="34" charset="0"/>
              </a:rPr>
              <a:t>发育正常、营养良好，神 志清楚，脊柱四肢无畸形、运动自如。病人因突然阴道流血而感到少许焦虑，担心胎儿安危以及自己的健康。</a:t>
            </a:r>
          </a:p>
        </p:txBody>
      </p:sp>
      <p:sp>
        <p:nvSpPr>
          <p:cNvPr id="15" name="文本框 14"/>
          <p:cNvSpPr txBox="1"/>
          <p:nvPr/>
        </p:nvSpPr>
        <p:spPr>
          <a:xfrm>
            <a:off x="4805680" y="4899584"/>
            <a:ext cx="6096000" cy="423065"/>
          </a:xfrm>
          <a:prstGeom prst="rect">
            <a:avLst/>
          </a:prstGeom>
          <a:noFill/>
        </p:spPr>
        <p:txBody>
          <a:bodyPr wrap="square">
            <a:spAutoFit/>
          </a:bodyPr>
          <a:lstStyle/>
          <a:p>
            <a:pPr>
              <a:lnSpc>
                <a:spcPct val="150000"/>
              </a:lnSpc>
            </a:pPr>
            <a:r>
              <a:rPr lang="zh-CN" altLang="en-US" sz="1600" strike="noStrike" noProof="1">
                <a:effectLst>
                  <a:outerShdw blurRad="38100" dist="25400" dir="5400000" algn="ctr" rotWithShape="0">
                    <a:srgbClr val="6E747A">
                      <a:alpha val="43000"/>
                    </a:srgbClr>
                  </a:outerShdw>
                </a:effectLst>
                <a:latin typeface="Arial" panose="020B0604020202020204" pitchFamily="34" charset="0"/>
                <a:ea typeface="微软雅黑" panose="020B0503020204020204" pitchFamily="34" charset="-122"/>
                <a:cs typeface="+mn-ea"/>
                <a:sym typeface="Arial" panose="020B0604020202020204" pitchFamily="34" charset="0"/>
              </a:rPr>
              <a:t>相关检查</a:t>
            </a:r>
            <a:r>
              <a:rPr lang="zh-CN" altLang="en-US" sz="1600">
                <a:latin typeface="Arial" panose="020B0604020202020204" pitchFamily="34" charset="0"/>
                <a:ea typeface="微软雅黑" panose="020B0503020204020204" pitchFamily="34" charset="-122"/>
                <a:sym typeface="Arial" panose="020B0604020202020204" pitchFamily="34" charset="0"/>
              </a:rPr>
              <a:t>行入院查体以及相关实验室及辅助检查</a:t>
            </a:r>
          </a:p>
        </p:txBody>
      </p:sp>
      <p:sp>
        <p:nvSpPr>
          <p:cNvPr id="20" name="iconfont-1187-868487"/>
          <p:cNvSpPr>
            <a:spLocks noChangeAspect="1"/>
          </p:cNvSpPr>
          <p:nvPr/>
        </p:nvSpPr>
        <p:spPr bwMode="auto">
          <a:xfrm>
            <a:off x="3917249" y="2060190"/>
            <a:ext cx="609685" cy="542119"/>
          </a:xfrm>
          <a:custGeom>
            <a:avLst/>
            <a:gdLst>
              <a:gd name="T0" fmla="*/ 9594 w 12802"/>
              <a:gd name="T1" fmla="*/ 6548 h 11382"/>
              <a:gd name="T2" fmla="*/ 12802 w 12802"/>
              <a:gd name="T3" fmla="*/ 4139 h 11382"/>
              <a:gd name="T4" fmla="*/ 8193 w 12802"/>
              <a:gd name="T5" fmla="*/ 4139 h 11382"/>
              <a:gd name="T6" fmla="*/ 6401 w 12802"/>
              <a:gd name="T7" fmla="*/ 0 h 11382"/>
              <a:gd name="T8" fmla="*/ 4811 w 12802"/>
              <a:gd name="T9" fmla="*/ 3672 h 11382"/>
              <a:gd name="T10" fmla="*/ 4814 w 12802"/>
              <a:gd name="T11" fmla="*/ 3672 h 11382"/>
              <a:gd name="T12" fmla="*/ 3882 w 12802"/>
              <a:gd name="T13" fmla="*/ 7054 h 11382"/>
              <a:gd name="T14" fmla="*/ 3887 w 12802"/>
              <a:gd name="T15" fmla="*/ 7057 h 11382"/>
              <a:gd name="T16" fmla="*/ 3848 w 12802"/>
              <a:gd name="T17" fmla="*/ 7179 h 11382"/>
              <a:gd name="T18" fmla="*/ 3810 w 12802"/>
              <a:gd name="T19" fmla="*/ 7315 h 11382"/>
              <a:gd name="T20" fmla="*/ 3805 w 12802"/>
              <a:gd name="T21" fmla="*/ 7313 h 11382"/>
              <a:gd name="T22" fmla="*/ 2515 w 12802"/>
              <a:gd name="T23" fmla="*/ 11382 h 11382"/>
              <a:gd name="T24" fmla="*/ 5676 w 12802"/>
              <a:gd name="T25" fmla="*/ 9346 h 11382"/>
              <a:gd name="T26" fmla="*/ 9594 w 12802"/>
              <a:gd name="T27" fmla="*/ 6548 h 11382"/>
              <a:gd name="T28" fmla="*/ 4196 w 12802"/>
              <a:gd name="T29" fmla="*/ 4139 h 11382"/>
              <a:gd name="T30" fmla="*/ 0 w 12802"/>
              <a:gd name="T31" fmla="*/ 4139 h 11382"/>
              <a:gd name="T32" fmla="*/ 3461 w 12802"/>
              <a:gd name="T33" fmla="*/ 6738 h 11382"/>
              <a:gd name="T34" fmla="*/ 4196 w 12802"/>
              <a:gd name="T35" fmla="*/ 4139 h 11382"/>
              <a:gd name="T36" fmla="*/ 6755 w 12802"/>
              <a:gd name="T37" fmla="*/ 9120 h 11382"/>
              <a:gd name="T38" fmla="*/ 10059 w 12802"/>
              <a:gd name="T39" fmla="*/ 11382 h 11382"/>
              <a:gd name="T40" fmla="*/ 9039 w 12802"/>
              <a:gd name="T41" fmla="*/ 7523 h 11382"/>
              <a:gd name="T42" fmla="*/ 6755 w 12802"/>
              <a:gd name="T43" fmla="*/ 9120 h 11382"/>
              <a:gd name="T44" fmla="*/ 6755 w 12802"/>
              <a:gd name="T45" fmla="*/ 9120 h 11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02" h="11382">
                <a:moveTo>
                  <a:pt x="9594" y="6548"/>
                </a:moveTo>
                <a:lnTo>
                  <a:pt x="12802" y="4139"/>
                </a:lnTo>
                <a:lnTo>
                  <a:pt x="8193" y="4139"/>
                </a:lnTo>
                <a:lnTo>
                  <a:pt x="6401" y="0"/>
                </a:lnTo>
                <a:lnTo>
                  <a:pt x="4811" y="3672"/>
                </a:lnTo>
                <a:lnTo>
                  <a:pt x="4814" y="3672"/>
                </a:lnTo>
                <a:lnTo>
                  <a:pt x="3882" y="7054"/>
                </a:lnTo>
                <a:lnTo>
                  <a:pt x="3887" y="7057"/>
                </a:lnTo>
                <a:lnTo>
                  <a:pt x="3848" y="7179"/>
                </a:lnTo>
                <a:lnTo>
                  <a:pt x="3810" y="7315"/>
                </a:lnTo>
                <a:lnTo>
                  <a:pt x="3805" y="7313"/>
                </a:lnTo>
                <a:lnTo>
                  <a:pt x="2515" y="11382"/>
                </a:lnTo>
                <a:lnTo>
                  <a:pt x="5676" y="9346"/>
                </a:lnTo>
                <a:lnTo>
                  <a:pt x="9594" y="6548"/>
                </a:lnTo>
                <a:close/>
                <a:moveTo>
                  <a:pt x="4196" y="4139"/>
                </a:moveTo>
                <a:lnTo>
                  <a:pt x="0" y="4139"/>
                </a:lnTo>
                <a:lnTo>
                  <a:pt x="3461" y="6738"/>
                </a:lnTo>
                <a:lnTo>
                  <a:pt x="4196" y="4139"/>
                </a:lnTo>
                <a:close/>
                <a:moveTo>
                  <a:pt x="6755" y="9120"/>
                </a:moveTo>
                <a:lnTo>
                  <a:pt x="10059" y="11382"/>
                </a:lnTo>
                <a:lnTo>
                  <a:pt x="9039" y="7523"/>
                </a:lnTo>
                <a:lnTo>
                  <a:pt x="6755" y="9120"/>
                </a:lnTo>
                <a:close/>
                <a:moveTo>
                  <a:pt x="6755" y="9120"/>
                </a:moveTo>
                <a:close/>
              </a:path>
            </a:pathLst>
          </a:custGeom>
          <a:solidFill>
            <a:srgbClr val="3E6CBA"/>
          </a:solidFill>
          <a:ln>
            <a:noFill/>
          </a:ln>
        </p:spPr>
        <p:txBody>
          <a:bodyPr/>
          <a:lstStyle/>
          <a:p>
            <a:pP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1" name="iconfont-1187-868487"/>
          <p:cNvSpPr>
            <a:spLocks noChangeAspect="1"/>
          </p:cNvSpPr>
          <p:nvPr/>
        </p:nvSpPr>
        <p:spPr bwMode="auto">
          <a:xfrm>
            <a:off x="3927409" y="3643750"/>
            <a:ext cx="609685" cy="542119"/>
          </a:xfrm>
          <a:custGeom>
            <a:avLst/>
            <a:gdLst>
              <a:gd name="T0" fmla="*/ 9594 w 12802"/>
              <a:gd name="T1" fmla="*/ 6548 h 11382"/>
              <a:gd name="T2" fmla="*/ 12802 w 12802"/>
              <a:gd name="T3" fmla="*/ 4139 h 11382"/>
              <a:gd name="T4" fmla="*/ 8193 w 12802"/>
              <a:gd name="T5" fmla="*/ 4139 h 11382"/>
              <a:gd name="T6" fmla="*/ 6401 w 12802"/>
              <a:gd name="T7" fmla="*/ 0 h 11382"/>
              <a:gd name="T8" fmla="*/ 4811 w 12802"/>
              <a:gd name="T9" fmla="*/ 3672 h 11382"/>
              <a:gd name="T10" fmla="*/ 4814 w 12802"/>
              <a:gd name="T11" fmla="*/ 3672 h 11382"/>
              <a:gd name="T12" fmla="*/ 3882 w 12802"/>
              <a:gd name="T13" fmla="*/ 7054 h 11382"/>
              <a:gd name="T14" fmla="*/ 3887 w 12802"/>
              <a:gd name="T15" fmla="*/ 7057 h 11382"/>
              <a:gd name="T16" fmla="*/ 3848 w 12802"/>
              <a:gd name="T17" fmla="*/ 7179 h 11382"/>
              <a:gd name="T18" fmla="*/ 3810 w 12802"/>
              <a:gd name="T19" fmla="*/ 7315 h 11382"/>
              <a:gd name="T20" fmla="*/ 3805 w 12802"/>
              <a:gd name="T21" fmla="*/ 7313 h 11382"/>
              <a:gd name="T22" fmla="*/ 2515 w 12802"/>
              <a:gd name="T23" fmla="*/ 11382 h 11382"/>
              <a:gd name="T24" fmla="*/ 5676 w 12802"/>
              <a:gd name="T25" fmla="*/ 9346 h 11382"/>
              <a:gd name="T26" fmla="*/ 9594 w 12802"/>
              <a:gd name="T27" fmla="*/ 6548 h 11382"/>
              <a:gd name="T28" fmla="*/ 4196 w 12802"/>
              <a:gd name="T29" fmla="*/ 4139 h 11382"/>
              <a:gd name="T30" fmla="*/ 0 w 12802"/>
              <a:gd name="T31" fmla="*/ 4139 h 11382"/>
              <a:gd name="T32" fmla="*/ 3461 w 12802"/>
              <a:gd name="T33" fmla="*/ 6738 h 11382"/>
              <a:gd name="T34" fmla="*/ 4196 w 12802"/>
              <a:gd name="T35" fmla="*/ 4139 h 11382"/>
              <a:gd name="T36" fmla="*/ 6755 w 12802"/>
              <a:gd name="T37" fmla="*/ 9120 h 11382"/>
              <a:gd name="T38" fmla="*/ 10059 w 12802"/>
              <a:gd name="T39" fmla="*/ 11382 h 11382"/>
              <a:gd name="T40" fmla="*/ 9039 w 12802"/>
              <a:gd name="T41" fmla="*/ 7523 h 11382"/>
              <a:gd name="T42" fmla="*/ 6755 w 12802"/>
              <a:gd name="T43" fmla="*/ 9120 h 11382"/>
              <a:gd name="T44" fmla="*/ 6755 w 12802"/>
              <a:gd name="T45" fmla="*/ 9120 h 11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02" h="11382">
                <a:moveTo>
                  <a:pt x="9594" y="6548"/>
                </a:moveTo>
                <a:lnTo>
                  <a:pt x="12802" y="4139"/>
                </a:lnTo>
                <a:lnTo>
                  <a:pt x="8193" y="4139"/>
                </a:lnTo>
                <a:lnTo>
                  <a:pt x="6401" y="0"/>
                </a:lnTo>
                <a:lnTo>
                  <a:pt x="4811" y="3672"/>
                </a:lnTo>
                <a:lnTo>
                  <a:pt x="4814" y="3672"/>
                </a:lnTo>
                <a:lnTo>
                  <a:pt x="3882" y="7054"/>
                </a:lnTo>
                <a:lnTo>
                  <a:pt x="3887" y="7057"/>
                </a:lnTo>
                <a:lnTo>
                  <a:pt x="3848" y="7179"/>
                </a:lnTo>
                <a:lnTo>
                  <a:pt x="3810" y="7315"/>
                </a:lnTo>
                <a:lnTo>
                  <a:pt x="3805" y="7313"/>
                </a:lnTo>
                <a:lnTo>
                  <a:pt x="2515" y="11382"/>
                </a:lnTo>
                <a:lnTo>
                  <a:pt x="5676" y="9346"/>
                </a:lnTo>
                <a:lnTo>
                  <a:pt x="9594" y="6548"/>
                </a:lnTo>
                <a:close/>
                <a:moveTo>
                  <a:pt x="4196" y="4139"/>
                </a:moveTo>
                <a:lnTo>
                  <a:pt x="0" y="4139"/>
                </a:lnTo>
                <a:lnTo>
                  <a:pt x="3461" y="6738"/>
                </a:lnTo>
                <a:lnTo>
                  <a:pt x="4196" y="4139"/>
                </a:lnTo>
                <a:close/>
                <a:moveTo>
                  <a:pt x="6755" y="9120"/>
                </a:moveTo>
                <a:lnTo>
                  <a:pt x="10059" y="11382"/>
                </a:lnTo>
                <a:lnTo>
                  <a:pt x="9039" y="7523"/>
                </a:lnTo>
                <a:lnTo>
                  <a:pt x="6755" y="9120"/>
                </a:lnTo>
                <a:close/>
                <a:moveTo>
                  <a:pt x="6755" y="9120"/>
                </a:moveTo>
                <a:close/>
              </a:path>
            </a:pathLst>
          </a:custGeom>
          <a:solidFill>
            <a:srgbClr val="3E6CBA"/>
          </a:solidFill>
          <a:ln>
            <a:noFill/>
          </a:ln>
        </p:spPr>
        <p:txBody>
          <a:bodyPr/>
          <a:lstStyle/>
          <a:p>
            <a:pP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22" name="iconfont-1187-868487"/>
          <p:cNvSpPr>
            <a:spLocks noChangeAspect="1"/>
          </p:cNvSpPr>
          <p:nvPr/>
        </p:nvSpPr>
        <p:spPr bwMode="auto">
          <a:xfrm>
            <a:off x="3927409" y="4840057"/>
            <a:ext cx="609685" cy="542119"/>
          </a:xfrm>
          <a:custGeom>
            <a:avLst/>
            <a:gdLst>
              <a:gd name="T0" fmla="*/ 9594 w 12802"/>
              <a:gd name="T1" fmla="*/ 6548 h 11382"/>
              <a:gd name="T2" fmla="*/ 12802 w 12802"/>
              <a:gd name="T3" fmla="*/ 4139 h 11382"/>
              <a:gd name="T4" fmla="*/ 8193 w 12802"/>
              <a:gd name="T5" fmla="*/ 4139 h 11382"/>
              <a:gd name="T6" fmla="*/ 6401 w 12802"/>
              <a:gd name="T7" fmla="*/ 0 h 11382"/>
              <a:gd name="T8" fmla="*/ 4811 w 12802"/>
              <a:gd name="T9" fmla="*/ 3672 h 11382"/>
              <a:gd name="T10" fmla="*/ 4814 w 12802"/>
              <a:gd name="T11" fmla="*/ 3672 h 11382"/>
              <a:gd name="T12" fmla="*/ 3882 w 12802"/>
              <a:gd name="T13" fmla="*/ 7054 h 11382"/>
              <a:gd name="T14" fmla="*/ 3887 w 12802"/>
              <a:gd name="T15" fmla="*/ 7057 h 11382"/>
              <a:gd name="T16" fmla="*/ 3848 w 12802"/>
              <a:gd name="T17" fmla="*/ 7179 h 11382"/>
              <a:gd name="T18" fmla="*/ 3810 w 12802"/>
              <a:gd name="T19" fmla="*/ 7315 h 11382"/>
              <a:gd name="T20" fmla="*/ 3805 w 12802"/>
              <a:gd name="T21" fmla="*/ 7313 h 11382"/>
              <a:gd name="T22" fmla="*/ 2515 w 12802"/>
              <a:gd name="T23" fmla="*/ 11382 h 11382"/>
              <a:gd name="T24" fmla="*/ 5676 w 12802"/>
              <a:gd name="T25" fmla="*/ 9346 h 11382"/>
              <a:gd name="T26" fmla="*/ 9594 w 12802"/>
              <a:gd name="T27" fmla="*/ 6548 h 11382"/>
              <a:gd name="T28" fmla="*/ 4196 w 12802"/>
              <a:gd name="T29" fmla="*/ 4139 h 11382"/>
              <a:gd name="T30" fmla="*/ 0 w 12802"/>
              <a:gd name="T31" fmla="*/ 4139 h 11382"/>
              <a:gd name="T32" fmla="*/ 3461 w 12802"/>
              <a:gd name="T33" fmla="*/ 6738 h 11382"/>
              <a:gd name="T34" fmla="*/ 4196 w 12802"/>
              <a:gd name="T35" fmla="*/ 4139 h 11382"/>
              <a:gd name="T36" fmla="*/ 6755 w 12802"/>
              <a:gd name="T37" fmla="*/ 9120 h 11382"/>
              <a:gd name="T38" fmla="*/ 10059 w 12802"/>
              <a:gd name="T39" fmla="*/ 11382 h 11382"/>
              <a:gd name="T40" fmla="*/ 9039 w 12802"/>
              <a:gd name="T41" fmla="*/ 7523 h 11382"/>
              <a:gd name="T42" fmla="*/ 6755 w 12802"/>
              <a:gd name="T43" fmla="*/ 9120 h 11382"/>
              <a:gd name="T44" fmla="*/ 6755 w 12802"/>
              <a:gd name="T45" fmla="*/ 9120 h 11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802" h="11382">
                <a:moveTo>
                  <a:pt x="9594" y="6548"/>
                </a:moveTo>
                <a:lnTo>
                  <a:pt x="12802" y="4139"/>
                </a:lnTo>
                <a:lnTo>
                  <a:pt x="8193" y="4139"/>
                </a:lnTo>
                <a:lnTo>
                  <a:pt x="6401" y="0"/>
                </a:lnTo>
                <a:lnTo>
                  <a:pt x="4811" y="3672"/>
                </a:lnTo>
                <a:lnTo>
                  <a:pt x="4814" y="3672"/>
                </a:lnTo>
                <a:lnTo>
                  <a:pt x="3882" y="7054"/>
                </a:lnTo>
                <a:lnTo>
                  <a:pt x="3887" y="7057"/>
                </a:lnTo>
                <a:lnTo>
                  <a:pt x="3848" y="7179"/>
                </a:lnTo>
                <a:lnTo>
                  <a:pt x="3810" y="7315"/>
                </a:lnTo>
                <a:lnTo>
                  <a:pt x="3805" y="7313"/>
                </a:lnTo>
                <a:lnTo>
                  <a:pt x="2515" y="11382"/>
                </a:lnTo>
                <a:lnTo>
                  <a:pt x="5676" y="9346"/>
                </a:lnTo>
                <a:lnTo>
                  <a:pt x="9594" y="6548"/>
                </a:lnTo>
                <a:close/>
                <a:moveTo>
                  <a:pt x="4196" y="4139"/>
                </a:moveTo>
                <a:lnTo>
                  <a:pt x="0" y="4139"/>
                </a:lnTo>
                <a:lnTo>
                  <a:pt x="3461" y="6738"/>
                </a:lnTo>
                <a:lnTo>
                  <a:pt x="4196" y="4139"/>
                </a:lnTo>
                <a:close/>
                <a:moveTo>
                  <a:pt x="6755" y="9120"/>
                </a:moveTo>
                <a:lnTo>
                  <a:pt x="10059" y="11382"/>
                </a:lnTo>
                <a:lnTo>
                  <a:pt x="9039" y="7523"/>
                </a:lnTo>
                <a:lnTo>
                  <a:pt x="6755" y="9120"/>
                </a:lnTo>
                <a:close/>
                <a:moveTo>
                  <a:pt x="6755" y="9120"/>
                </a:moveTo>
                <a:close/>
              </a:path>
            </a:pathLst>
          </a:custGeom>
          <a:solidFill>
            <a:srgbClr val="3E6CBA"/>
          </a:solidFill>
          <a:ln>
            <a:noFill/>
          </a:ln>
        </p:spPr>
        <p:txBody>
          <a:bodyPr/>
          <a:lstStyle/>
          <a:p>
            <a:pPr>
              <a:lnSpc>
                <a:spcPct val="150000"/>
              </a:lnSpc>
            </a:pPr>
            <a:endParaRPr lang="zh-CN" altLang="en-US">
              <a:latin typeface="Arial" panose="020B0604020202020204" pitchFamily="34" charset="0"/>
              <a:ea typeface="微软雅黑" panose="020B0503020204020204" pitchFamily="34" charset="-122"/>
              <a:sym typeface="Arial" panose="020B0604020202020204" pitchFamily="34" charset="0"/>
            </a:endParaRPr>
          </a:p>
        </p:txBody>
      </p:sp>
      <p:sp>
        <p:nvSpPr>
          <p:cNvPr id="10" name="文本框 1"/>
          <p:cNvSpPr txBox="1"/>
          <p:nvPr/>
        </p:nvSpPr>
        <p:spPr>
          <a:xfrm>
            <a:off x="1059832" y="1022469"/>
            <a:ext cx="3511911" cy="523220"/>
          </a:xfrm>
          <a:prstGeom prst="rect">
            <a:avLst/>
          </a:prstGeom>
          <a:noFill/>
          <a:ln w="9525">
            <a:noFill/>
          </a:ln>
        </p:spPr>
        <p:txBody>
          <a:bodyPr wrap="square" anchor="t">
            <a:spAutoFit/>
          </a:bodyPr>
          <a:lstStyle>
            <a:defPPr>
              <a:defRPr lang="zh-CN"/>
            </a:defPPr>
            <a:lvl1pPr lvl="0" indent="0">
              <a:defRPr sz="2800" b="1">
                <a:latin typeface="印品灵秀体（非商用）" panose="02000000000000000000" pitchFamily="2" charset="-122"/>
                <a:ea typeface="印品灵秀体（非商用）" panose="02000000000000000000" pitchFamily="2" charset="-122"/>
              </a:defRPr>
            </a:lvl1pPr>
          </a:lstStyle>
          <a:p>
            <a:r>
              <a:rPr lang="zh-CN" altLang="en-US" dirty="0">
                <a:latin typeface="印品灵秀体" panose="02000500000000000000" pitchFamily="2" charset="-122"/>
                <a:ea typeface="印品灵秀体" panose="02000500000000000000" pitchFamily="2" charset="-122"/>
                <a:sym typeface="Arial" panose="020B0604020202020204" pitchFamily="34" charset="0"/>
              </a:rPr>
              <a:t>护理评估</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500" advClick="0" advTm="0">
        <p:push dir="u"/>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0">
        <p:push dir="u"/>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4" presetClass="entr" presetSubtype="10" dur="5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nodeType="afterGroup">
                            <p:stCondLst>
                              <p:cond delay="500"/>
                            </p:stCondLst>
                            <p:childTnLst>
                              <p:par>
                                <p:cTn id="9" presetID="10" presetClass="entr" presetSubtype="0" dur="50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nodeType="afterGroup">
                            <p:stCondLst>
                              <p:cond delay="1000"/>
                            </p:stCondLst>
                            <p:childTnLst>
                              <p:par>
                                <p:cTn id="13" presetID="10" presetClass="entr" presetSubtype="0" dur="50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childTnLst>
                          </p:cTn>
                        </p:par>
                        <p:par>
                          <p:cTn id="16" fill="hold" nodeType="afterGroup">
                            <p:stCondLst>
                              <p:cond delay="1500"/>
                            </p:stCondLst>
                            <p:childTnLst>
                              <p:par>
                                <p:cTn id="17" presetID="10" presetClass="entr" presetSubtype="0" dur="500"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500"/>
                                        <p:tgtEl>
                                          <p:spTgt spid="15"/>
                                        </p:tgtEl>
                                      </p:cBhvr>
                                    </p:animEffect>
                                  </p:childTnLst>
                                </p:cTn>
                              </p:par>
                            </p:childTnLst>
                          </p:cTn>
                        </p:par>
                        <p:par>
                          <p:cTn id="20" fill="hold" nodeType="afterGroup">
                            <p:stCondLst>
                              <p:cond delay="2000"/>
                            </p:stCondLst>
                            <p:childTnLst>
                              <p:par>
                                <p:cTn id="21" presetID="10" presetClass="entr" presetSubtype="0" dur="500"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nodeType="afterGroup">
                            <p:stCondLst>
                              <p:cond delay="2500"/>
                            </p:stCondLst>
                            <p:childTnLst>
                              <p:par>
                                <p:cTn id="25" presetID="10" presetClass="entr" presetSubtype="0" dur="500"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childTnLst>
                          </p:cTn>
                        </p:par>
                        <p:par>
                          <p:cTn id="28" fill="hold" nodeType="afterGroup">
                            <p:stCondLst>
                              <p:cond delay="3000"/>
                            </p:stCondLst>
                            <p:childTnLst>
                              <p:par>
                                <p:cTn id="29" presetID="10" presetClass="entr" presetSubtype="0" dur="500" fill="hold" grpId="0"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5" grpId="0"/>
      <p:bldP spid="20" grpId="0" animBg="1"/>
      <p:bldP spid="21" grpId="0" animBg="1"/>
      <p:bldP spid="2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22" name="文本框 1"/>
          <p:cNvSpPr txBox="1"/>
          <p:nvPr/>
        </p:nvSpPr>
        <p:spPr>
          <a:xfrm>
            <a:off x="1471991" y="1981993"/>
            <a:ext cx="5618161" cy="3288914"/>
          </a:xfrm>
          <a:prstGeom prst="rect">
            <a:avLst/>
          </a:prstGeom>
          <a:noFill/>
          <a:ln w="9525">
            <a:noFill/>
          </a:ln>
        </p:spPr>
        <p:txBody>
          <a:bodyPr wrap="square" anchor="t">
            <a:spAutoFit/>
          </a:bodyPr>
          <a:lstStyle/>
          <a:p>
            <a:pPr>
              <a:lnSpc>
                <a:spcPct val="150000"/>
              </a:lnSpc>
            </a:pPr>
            <a:r>
              <a:rPr lang="zh-CN" altLang="en-US" sz="1400">
                <a:latin typeface="Arial" panose="020B0604020202020204" pitchFamily="34" charset="0"/>
                <a:ea typeface="微软雅黑" panose="020B0503020204020204" pitchFamily="34" charset="-122"/>
                <a:sym typeface="Arial" panose="020B0604020202020204" pitchFamily="34" charset="0"/>
              </a:rPr>
              <a:t>※生命体征：血压：121/66mmHg、脉搏：78次/分、呼吸：18次/分、体温36.6次/分※宫高腹围：宫高30.4cm，腹围104cm ※骨盆外测量：25cm-27cm-2</a:t>
            </a:r>
            <a:r>
              <a:rPr lang="en-US" altLang="zh-CN" sz="1400">
                <a:latin typeface="Arial" panose="020B0604020202020204" pitchFamily="34" charset="0"/>
                <a:ea typeface="微软雅黑" panose="020B0503020204020204" pitchFamily="34" charset="-122"/>
                <a:sym typeface="Arial" panose="020B0604020202020204" pitchFamily="34" charset="0"/>
              </a:rPr>
              <a:t>0</a:t>
            </a:r>
            <a:r>
              <a:rPr lang="zh-CN" altLang="en-US" sz="1400">
                <a:latin typeface="Arial" panose="020B0604020202020204" pitchFamily="34" charset="0"/>
                <a:ea typeface="微软雅黑" panose="020B0503020204020204" pitchFamily="34" charset="-122"/>
                <a:sym typeface="Arial" panose="020B0604020202020204" pitchFamily="34" charset="0"/>
              </a:rPr>
              <a:t>cm-9.0cm ※微量血糖：5.2mmol/L※Barthel指数评定量表：100分</a:t>
            </a:r>
            <a:r>
              <a:rPr lang="en-US" altLang="zh-CN" sz="1400">
                <a:latin typeface="Arial" panose="020B0604020202020204" pitchFamily="34" charset="0"/>
                <a:ea typeface="微软雅黑" panose="020B0503020204020204" pitchFamily="34" charset="-122"/>
                <a:sym typeface="Arial" panose="020B0604020202020204" pitchFamily="34" charset="0"/>
              </a:rPr>
              <a:t>,</a:t>
            </a:r>
            <a:r>
              <a:rPr lang="zh-CN" altLang="en-US" sz="1400">
                <a:latin typeface="Arial" panose="020B0604020202020204" pitchFamily="34" charset="0"/>
                <a:ea typeface="微软雅黑" panose="020B0503020204020204" pitchFamily="34" charset="-122"/>
                <a:sym typeface="Arial" panose="020B0604020202020204" pitchFamily="34" charset="0"/>
              </a:rPr>
              <a:t>实验室检查：血常规：白细胞计数WBC11.83×10^9/L）↑红细胞计数RBC（3.44×10^12/L）↓ 中性粒细胞总数NEU（10.14×10^9/L）↑ 中性粒细胞百分数GRA%（85.7%）↑</a:t>
            </a:r>
            <a:r>
              <a:rPr lang="en-US" altLang="zh-CN" sz="1400">
                <a:latin typeface="Arial" panose="020B0604020202020204" pitchFamily="34" charset="0"/>
                <a:ea typeface="微软雅黑" panose="020B0503020204020204" pitchFamily="34" charset="-122"/>
                <a:sym typeface="Arial" panose="020B0604020202020204" pitchFamily="34" charset="0"/>
              </a:rPr>
              <a:t> </a:t>
            </a:r>
            <a:r>
              <a:rPr lang="zh-CN" altLang="en-US" sz="1400">
                <a:latin typeface="Arial" panose="020B0604020202020204" pitchFamily="34" charset="0"/>
                <a:ea typeface="微软雅黑" panose="020B0503020204020204" pitchFamily="34" charset="-122"/>
                <a:sym typeface="Arial" panose="020B0604020202020204" pitchFamily="34" charset="0"/>
              </a:rPr>
              <a:t>淋巴细胞百分辅助检查</a:t>
            </a:r>
            <a:r>
              <a:rPr lang="en-US" altLang="zh-CN" sz="1400">
                <a:latin typeface="Arial" panose="020B0604020202020204" pitchFamily="34" charset="0"/>
                <a:ea typeface="微软雅黑" panose="020B0503020204020204" pitchFamily="34" charset="-122"/>
                <a:sym typeface="Arial" panose="020B0604020202020204" pitchFamily="34" charset="0"/>
              </a:rPr>
              <a:t>,</a:t>
            </a:r>
            <a:r>
              <a:rPr lang="zh-CN" altLang="en-US" sz="1400">
                <a:latin typeface="Arial" panose="020B0604020202020204" pitchFamily="34" charset="0"/>
                <a:ea typeface="微软雅黑" panose="020B0503020204020204" pitchFamily="34" charset="-122"/>
                <a:sym typeface="Arial" panose="020B0604020202020204" pitchFamily="34" charset="0"/>
              </a:rPr>
              <a:t>数LYN%（10.2%）↓ 血红蛋白HGB（102g/L）↓B超显示：双顶径9.4cm，头围33.38cm，腹围33.63cm 肱骨径5.9cm，股骨径6.5cm，胎心率138次/分</a:t>
            </a:r>
            <a:r>
              <a:rPr lang="en-US" altLang="zh-CN" sz="1400">
                <a:latin typeface="Arial" panose="020B0604020202020204" pitchFamily="34" charset="0"/>
                <a:ea typeface="微软雅黑" panose="020B0503020204020204" pitchFamily="34" charset="-122"/>
                <a:sym typeface="Arial" panose="020B0604020202020204" pitchFamily="34" charset="0"/>
              </a:rPr>
              <a:t>, </a:t>
            </a:r>
            <a:r>
              <a:rPr lang="zh-CN" altLang="en-US" sz="1400">
                <a:latin typeface="Arial" panose="020B0604020202020204" pitchFamily="34" charset="0"/>
                <a:ea typeface="微软雅黑" panose="020B0503020204020204" pitchFamily="34" charset="-122"/>
                <a:sym typeface="Arial" panose="020B0604020202020204" pitchFamily="34" charset="0"/>
              </a:rPr>
              <a:t>最大羊水池深度</a:t>
            </a:r>
            <a:r>
              <a:rPr lang="en-US" altLang="zh-CN" sz="1400">
                <a:latin typeface="Arial" panose="020B0604020202020204" pitchFamily="34" charset="0"/>
                <a:ea typeface="微软雅黑" panose="020B0503020204020204" pitchFamily="34" charset="-122"/>
                <a:sym typeface="Arial" panose="020B0604020202020204" pitchFamily="34" charset="0"/>
              </a:rPr>
              <a:t>3.3cm</a:t>
            </a:r>
            <a:r>
              <a:rPr lang="zh-CN" altLang="en-US" sz="1400">
                <a:latin typeface="Arial" panose="020B0604020202020204" pitchFamily="34" charset="0"/>
                <a:ea typeface="微软雅黑" panose="020B0503020204020204" pitchFamily="34" charset="-122"/>
                <a:sym typeface="Arial" panose="020B0604020202020204" pitchFamily="34" charset="0"/>
              </a:rPr>
              <a:t>，羊水指数：</a:t>
            </a:r>
            <a:r>
              <a:rPr lang="en-US" altLang="zh-CN" sz="1400">
                <a:latin typeface="Arial" panose="020B0604020202020204" pitchFamily="34" charset="0"/>
                <a:ea typeface="微软雅黑" panose="020B0503020204020204" pitchFamily="34" charset="-122"/>
                <a:sym typeface="Arial" panose="020B0604020202020204" pitchFamily="34" charset="0"/>
              </a:rPr>
              <a:t>11.6cm</a:t>
            </a:r>
            <a:r>
              <a:rPr lang="zh-CN" altLang="en-US" sz="1400">
                <a:latin typeface="Arial" panose="020B0604020202020204" pitchFamily="34" charset="0"/>
                <a:ea typeface="微软雅黑" panose="020B0503020204020204" pitchFamily="34" charset="-122"/>
                <a:sym typeface="Arial" panose="020B0604020202020204" pitchFamily="34" charset="0"/>
              </a:rPr>
              <a:t>妊娠</a:t>
            </a:r>
            <a:r>
              <a:rPr lang="en-US" altLang="zh-CN" sz="1400">
                <a:latin typeface="Arial" panose="020B0604020202020204" pitchFamily="34" charset="0"/>
                <a:ea typeface="微软雅黑" panose="020B0503020204020204" pitchFamily="34" charset="-122"/>
                <a:sym typeface="Arial" panose="020B0604020202020204" pitchFamily="34" charset="0"/>
              </a:rPr>
              <a:t>38+1</a:t>
            </a:r>
            <a:r>
              <a:rPr lang="zh-CN" altLang="en-US" sz="1400">
                <a:latin typeface="Arial" panose="020B0604020202020204" pitchFamily="34" charset="0"/>
                <a:ea typeface="微软雅黑" panose="020B0503020204020204" pitchFamily="34" charset="-122"/>
                <a:sym typeface="Arial" panose="020B0604020202020204" pitchFamily="34" charset="0"/>
              </a:rPr>
              <a:t>，ROA，宫内单活胎</a:t>
            </a:r>
            <a:endParaRPr lang="en-US" altLang="zh-CN" sz="1400">
              <a:latin typeface="Arial" panose="020B0604020202020204" pitchFamily="34" charset="0"/>
              <a:ea typeface="微软雅黑" panose="020B0503020204020204" pitchFamily="34" charset="-122"/>
              <a:sym typeface="Arial" panose="020B0604020202020204" pitchFamily="34" charset="0"/>
            </a:endParaRPr>
          </a:p>
        </p:txBody>
      </p:sp>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77886" y="1545689"/>
            <a:ext cx="4054282" cy="4054282"/>
          </a:xfrm>
          <a:prstGeom prst="rect">
            <a:avLst/>
          </a:prstGeom>
        </p:spPr>
      </p:pic>
      <p:sp>
        <p:nvSpPr>
          <p:cNvPr id="15" name="文本框 1"/>
          <p:cNvSpPr txBox="1"/>
          <p:nvPr/>
        </p:nvSpPr>
        <p:spPr>
          <a:xfrm>
            <a:off x="1059832" y="1022469"/>
            <a:ext cx="3511911" cy="523220"/>
          </a:xfrm>
          <a:prstGeom prst="rect">
            <a:avLst/>
          </a:prstGeom>
          <a:noFill/>
          <a:ln w="9525">
            <a:noFill/>
          </a:ln>
        </p:spPr>
        <p:txBody>
          <a:bodyPr wrap="square" anchor="t">
            <a:spAutoFit/>
          </a:bodyPr>
          <a:lstStyle>
            <a:defPPr>
              <a:defRPr lang="zh-CN"/>
            </a:defPPr>
            <a:lvl1pPr lvl="0" indent="0">
              <a:defRPr sz="2800" b="1">
                <a:latin typeface="印品灵秀体（非商用）" panose="02000000000000000000" pitchFamily="2" charset="-122"/>
                <a:ea typeface="印品灵秀体（非商用）" panose="02000000000000000000" pitchFamily="2" charset="-122"/>
              </a:defRPr>
            </a:lvl1pPr>
          </a:lstStyle>
          <a:p>
            <a:r>
              <a:rPr lang="zh-CN" altLang="en-US" dirty="0">
                <a:latin typeface="印品灵秀体" panose="02000500000000000000" pitchFamily="2" charset="-122"/>
                <a:ea typeface="印品灵秀体" panose="02000500000000000000" pitchFamily="2" charset="-122"/>
                <a:sym typeface="Arial" panose="020B0604020202020204" pitchFamily="34" charset="0"/>
              </a:rPr>
              <a:t>护理评估</a:t>
            </a:r>
          </a:p>
        </p:txBody>
      </p:sp>
    </p:spTree>
  </p:cSld>
  <p:clrMapOvr>
    <a:masterClrMapping/>
  </p:clrMapOvr>
  <mc:AlternateContent xmlns:mc="http://schemas.openxmlformats.org/markup-compatibility/2006" xmlns:p14="http://schemas.microsoft.com/office/powerpoint/2010/main">
    <mc:Choice Requires="p14">
      <p:transition spd="slow" p14:dur="2500" advClick="0" advTm="0">
        <p:push dir="u"/>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0">
        <p:push dir="u"/>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文本框 1"/>
          <p:cNvSpPr txBox="1"/>
          <p:nvPr/>
        </p:nvSpPr>
        <p:spPr>
          <a:xfrm>
            <a:off x="1059832" y="1022469"/>
            <a:ext cx="3511911" cy="523220"/>
          </a:xfrm>
          <a:prstGeom prst="rect">
            <a:avLst/>
          </a:prstGeom>
          <a:noFill/>
          <a:ln w="9525">
            <a:noFill/>
          </a:ln>
        </p:spPr>
        <p:txBody>
          <a:bodyPr wrap="square" anchor="t">
            <a:spAutoFit/>
          </a:bodyPr>
          <a:lstStyle>
            <a:defPPr>
              <a:defRPr lang="zh-CN"/>
            </a:defPPr>
            <a:lvl1pPr lvl="0" indent="0">
              <a:defRPr sz="2800" b="1">
                <a:latin typeface="印品灵秀体（非商用）" panose="02000000000000000000" pitchFamily="2" charset="-122"/>
                <a:ea typeface="印品灵秀体（非商用）" panose="02000000000000000000" pitchFamily="2" charset="-122"/>
              </a:defRPr>
            </a:lvl1pPr>
          </a:lstStyle>
          <a:p>
            <a:r>
              <a:rPr lang="zh-CN" altLang="en-US" dirty="0">
                <a:latin typeface="印品灵秀体" panose="02000500000000000000" pitchFamily="2" charset="-122"/>
                <a:ea typeface="印品灵秀体" panose="02000500000000000000" pitchFamily="2" charset="-122"/>
                <a:sym typeface="Arial" panose="020B0604020202020204" pitchFamily="34" charset="0"/>
              </a:rPr>
              <a:t>治疗</a:t>
            </a: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rcRect t="7569" b="7569"/>
          <a:stretch>
            <a:fillRect/>
          </a:stretch>
        </p:blipFill>
        <p:spPr>
          <a:xfrm>
            <a:off x="6712537" y="2172873"/>
            <a:ext cx="4021112" cy="3234176"/>
          </a:xfrm>
          <a:prstGeom prst="rect">
            <a:avLst/>
          </a:prstGeom>
        </p:spPr>
      </p:pic>
      <p:sp>
        <p:nvSpPr>
          <p:cNvPr id="28" name="文本框 27"/>
          <p:cNvSpPr txBox="1"/>
          <p:nvPr/>
        </p:nvSpPr>
        <p:spPr>
          <a:xfrm>
            <a:off x="1642730" y="2145827"/>
            <a:ext cx="4850872" cy="3006913"/>
          </a:xfrm>
          <a:prstGeom prst="rect">
            <a:avLst/>
          </a:prstGeom>
          <a:noFill/>
        </p:spPr>
        <p:txBody>
          <a:bodyPr wrap="square">
            <a:spAutoFit/>
          </a:bodyPr>
          <a:lstStyle/>
          <a:p>
            <a:pPr lvl="0" indent="0">
              <a:lnSpc>
                <a:spcPct val="150000"/>
              </a:lnSpc>
            </a:pPr>
            <a:r>
              <a:rPr lang="zh-CN" altLang="en-US" sz="1600">
                <a:latin typeface="Arial" panose="020B0604020202020204" pitchFamily="34" charset="0"/>
                <a:ea typeface="微软雅黑" panose="020B0503020204020204" pitchFamily="34" charset="-122"/>
                <a:sym typeface="Arial" panose="020B0604020202020204" pitchFamily="34" charset="0"/>
              </a:rPr>
              <a:t>1.急查血常规、尿常规、凝血常规等</a:t>
            </a:r>
            <a:r>
              <a:rPr lang="en-US" altLang="zh-CN" sz="1600">
                <a:latin typeface="Arial" panose="020B0604020202020204" pitchFamily="34" charset="0"/>
                <a:ea typeface="微软雅黑" panose="020B0503020204020204" pitchFamily="34" charset="-122"/>
                <a:sym typeface="Arial" panose="020B0604020202020204" pitchFamily="34" charset="0"/>
              </a:rPr>
              <a:t>,</a:t>
            </a:r>
          </a:p>
          <a:p>
            <a:pPr lvl="0" indent="0">
              <a:lnSpc>
                <a:spcPct val="150000"/>
              </a:lnSpc>
            </a:pPr>
            <a:r>
              <a:rPr lang="zh-CN" altLang="en-US" sz="1600">
                <a:latin typeface="Arial" panose="020B0604020202020204" pitchFamily="34" charset="0"/>
                <a:ea typeface="微软雅黑" panose="020B0503020204020204" pitchFamily="34" charset="-122"/>
                <a:sym typeface="Arial" panose="020B0604020202020204" pitchFamily="34" charset="0"/>
              </a:rPr>
              <a:t>2.监测血压，胎心电子监护NST了解胎儿宫内情况</a:t>
            </a:r>
            <a:r>
              <a:rPr lang="en-US" altLang="zh-CN" sz="1600">
                <a:latin typeface="Arial" panose="020B0604020202020204" pitchFamily="34" charset="0"/>
                <a:ea typeface="微软雅黑" panose="020B0503020204020204" pitchFamily="34" charset="-122"/>
                <a:sym typeface="Arial" panose="020B0604020202020204" pitchFamily="34" charset="0"/>
              </a:rPr>
              <a:t>,</a:t>
            </a:r>
          </a:p>
          <a:p>
            <a:pPr lvl="0" indent="0">
              <a:lnSpc>
                <a:spcPct val="150000"/>
              </a:lnSpc>
            </a:pPr>
            <a:r>
              <a:rPr lang="zh-CN" altLang="en-US" sz="1600">
                <a:latin typeface="Arial" panose="020B0604020202020204" pitchFamily="34" charset="0"/>
                <a:ea typeface="微软雅黑" panose="020B0503020204020204" pitchFamily="34" charset="-122"/>
                <a:sym typeface="Arial" panose="020B0604020202020204" pitchFamily="34" charset="0"/>
              </a:rPr>
              <a:t>3.阴道检查，肛门指检，会阴抹洗Bid</a:t>
            </a:r>
            <a:r>
              <a:rPr lang="en-US" altLang="zh-CN" sz="1600">
                <a:latin typeface="Arial" panose="020B0604020202020204" pitchFamily="34" charset="0"/>
                <a:ea typeface="微软雅黑" panose="020B0503020204020204" pitchFamily="34" charset="-122"/>
                <a:sym typeface="Arial" panose="020B0604020202020204" pitchFamily="34" charset="0"/>
              </a:rPr>
              <a:t>.</a:t>
            </a:r>
          </a:p>
          <a:p>
            <a:pPr lvl="0" indent="0">
              <a:lnSpc>
                <a:spcPct val="150000"/>
              </a:lnSpc>
            </a:pPr>
            <a:r>
              <a:rPr lang="zh-CN" altLang="en-US" sz="1600">
                <a:latin typeface="Arial" panose="020B0604020202020204" pitchFamily="34" charset="0"/>
                <a:ea typeface="微软雅黑" panose="020B0503020204020204" pitchFamily="34" charset="-122"/>
                <a:sym typeface="Arial" panose="020B0604020202020204" pitchFamily="34" charset="0"/>
              </a:rPr>
              <a:t>4.NS100ml+头孢呋辛钠1.5g VD Bid</a:t>
            </a:r>
          </a:p>
          <a:p>
            <a:pPr lvl="0" indent="0">
              <a:lnSpc>
                <a:spcPct val="150000"/>
              </a:lnSpc>
            </a:pPr>
            <a:r>
              <a:rPr lang="zh-CN" altLang="en-US" sz="1600">
                <a:latin typeface="Arial" panose="020B0604020202020204" pitchFamily="34" charset="0"/>
                <a:ea typeface="微软雅黑" panose="020B0503020204020204" pitchFamily="34" charset="-122"/>
                <a:sym typeface="Arial" panose="020B0604020202020204" pitchFamily="34" charset="0"/>
              </a:rPr>
              <a:t>5.在腰硬联合麻醉下行剖宫产术</a:t>
            </a:r>
            <a:endParaRPr lang="en-US" altLang="zh-CN" sz="1600">
              <a:latin typeface="Arial" panose="020B0604020202020204" pitchFamily="34" charset="0"/>
              <a:ea typeface="微软雅黑" panose="020B0503020204020204" pitchFamily="34" charset="-122"/>
              <a:sym typeface="Arial" panose="020B0604020202020204" pitchFamily="34" charset="0"/>
            </a:endParaRPr>
          </a:p>
          <a:p>
            <a:pPr>
              <a:lnSpc>
                <a:spcPct val="150000"/>
              </a:lnSpc>
            </a:pPr>
            <a:r>
              <a:rPr lang="zh-CN" altLang="en-US" sz="1600">
                <a:latin typeface="Arial" panose="020B0604020202020204" pitchFamily="34" charset="0"/>
                <a:ea typeface="微软雅黑" panose="020B0503020204020204" pitchFamily="34" charset="-122"/>
                <a:sym typeface="Arial" panose="020B0604020202020204" pitchFamily="34" charset="0"/>
              </a:rPr>
              <a:t>6.留置导尿，缩宫素注射液10iu IM Bid，达肝素钠注射液2500iu 皮下注射Qd，蛋白琥珀酸铁口服溶液15ml口服 Bid</a:t>
            </a:r>
          </a:p>
        </p:txBody>
      </p:sp>
    </p:spTree>
  </p:cSld>
  <p:clrMapOvr>
    <a:masterClrMapping/>
  </p:clrMapOvr>
  <mc:AlternateContent xmlns:mc="http://schemas.openxmlformats.org/markup-compatibility/2006" xmlns:p14="http://schemas.microsoft.com/office/powerpoint/2010/main">
    <mc:Choice Requires="p14">
      <p:transition spd="slow" p14:dur="2500" advClick="0" advTm="0">
        <p:push dir="u"/>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0">
        <p:push dir="u"/>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4622800" y="2294875"/>
            <a:ext cx="6096000" cy="2268250"/>
          </a:xfrm>
          <a:prstGeom prst="rect">
            <a:avLst/>
          </a:prstGeom>
          <a:noFill/>
        </p:spPr>
        <p:txBody>
          <a:bodyPr wrap="square">
            <a:spAutoFit/>
          </a:bodyPr>
          <a:lstStyle/>
          <a:p>
            <a:pPr>
              <a:lnSpc>
                <a:spcPct val="150000"/>
              </a:lnSpc>
            </a:pPr>
            <a:r>
              <a:rPr lang="zh-CN" altLang="en-US" sz="1600">
                <a:latin typeface="Arial" panose="020B0604020202020204" pitchFamily="34" charset="0"/>
                <a:ea typeface="微软雅黑" panose="020B0503020204020204" pitchFamily="34" charset="-122"/>
                <a:sym typeface="Arial" panose="020B0604020202020204" pitchFamily="34" charset="0"/>
              </a:rPr>
              <a:t>有胎儿受伤的危险  与早产及脐带脱垂导致胎儿窘迫有关（首优）</a:t>
            </a:r>
            <a:endParaRPr lang="en-US" altLang="zh-CN" sz="1600">
              <a:latin typeface="Arial" panose="020B0604020202020204" pitchFamily="34" charset="0"/>
              <a:ea typeface="微软雅黑" panose="020B0503020204020204" pitchFamily="34" charset="-122"/>
              <a:sym typeface="Arial" panose="020B0604020202020204" pitchFamily="34" charset="0"/>
            </a:endParaRPr>
          </a:p>
          <a:p>
            <a:pPr>
              <a:lnSpc>
                <a:spcPct val="150000"/>
              </a:lnSpc>
            </a:pPr>
            <a:r>
              <a:rPr lang="zh-CN" altLang="en-US" sz="1600">
                <a:latin typeface="Arial" panose="020B0604020202020204" pitchFamily="34" charset="0"/>
                <a:ea typeface="微软雅黑" panose="020B0503020204020204" pitchFamily="34" charset="-122"/>
                <a:sym typeface="Arial" panose="020B0604020202020204" pitchFamily="34" charset="0"/>
              </a:rPr>
              <a:t>有感染的危险  与胎膜破裂细菌容易入侵宫腔有关，疼痛  与手术切口有关。焦虑  与未知胎儿的预后和自己的安危有关。护理目标：1.病人无感染征象，体温、白细胞计数正常2.胎儿顺利出生，无其他并发症发生3.病人术后疼痛能得到缓解</a:t>
            </a:r>
            <a:r>
              <a:rPr lang="en-US" altLang="zh-CN" sz="1600">
                <a:latin typeface="Arial" panose="020B0604020202020204" pitchFamily="34" charset="0"/>
                <a:ea typeface="微软雅黑" panose="020B0503020204020204" pitchFamily="34" charset="-122"/>
                <a:sym typeface="Arial" panose="020B0604020202020204" pitchFamily="34" charset="0"/>
              </a:rPr>
              <a:t>4.</a:t>
            </a:r>
            <a:r>
              <a:rPr lang="zh-CN" altLang="en-US" sz="1600">
                <a:latin typeface="Arial" panose="020B0604020202020204" pitchFamily="34" charset="0"/>
                <a:ea typeface="微软雅黑" panose="020B0503020204020204" pitchFamily="34" charset="-122"/>
                <a:sym typeface="Arial" panose="020B0604020202020204" pitchFamily="34" charset="0"/>
              </a:rPr>
              <a:t>病人能描述自己的焦虑，并陈述心理舒适度有所增加</a:t>
            </a:r>
          </a:p>
        </p:txBody>
      </p:sp>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832351" y="1601511"/>
            <a:ext cx="2965925" cy="4446910"/>
          </a:xfrm>
          <a:prstGeom prst="rect">
            <a:avLst/>
          </a:prstGeom>
        </p:spPr>
      </p:pic>
      <p:sp>
        <p:nvSpPr>
          <p:cNvPr id="5" name="文本框 1"/>
          <p:cNvSpPr txBox="1"/>
          <p:nvPr/>
        </p:nvSpPr>
        <p:spPr>
          <a:xfrm>
            <a:off x="1059832" y="1022469"/>
            <a:ext cx="3511911" cy="523220"/>
          </a:xfrm>
          <a:prstGeom prst="rect">
            <a:avLst/>
          </a:prstGeom>
          <a:noFill/>
          <a:ln w="9525">
            <a:noFill/>
          </a:ln>
        </p:spPr>
        <p:txBody>
          <a:bodyPr wrap="square" anchor="t">
            <a:spAutoFit/>
          </a:bodyPr>
          <a:lstStyle>
            <a:defPPr>
              <a:defRPr lang="zh-CN"/>
            </a:defPPr>
            <a:lvl1pPr lvl="0" indent="0">
              <a:defRPr sz="2800" b="1">
                <a:latin typeface="印品灵秀体（非商用）" panose="02000000000000000000" pitchFamily="2" charset="-122"/>
                <a:ea typeface="印品灵秀体（非商用）" panose="02000000000000000000" pitchFamily="2" charset="-122"/>
              </a:defRPr>
            </a:lvl1pPr>
          </a:lstStyle>
          <a:p>
            <a:r>
              <a:rPr lang="zh-CN" altLang="en-US" dirty="0">
                <a:latin typeface="印品灵秀体" panose="02000500000000000000" pitchFamily="2" charset="-122"/>
                <a:ea typeface="印品灵秀体" panose="02000500000000000000" pitchFamily="2" charset="-122"/>
                <a:sym typeface="Arial" panose="020B0604020202020204" pitchFamily="34" charset="0"/>
              </a:rPr>
              <a:t>护理诊断及目标</a:t>
            </a:r>
          </a:p>
        </p:txBody>
      </p:sp>
    </p:spTree>
  </p:cSld>
  <p:clrMapOvr>
    <a:masterClrMapping/>
  </p:clrMapOvr>
  <mc:AlternateContent xmlns:mc="http://schemas.openxmlformats.org/markup-compatibility/2006" xmlns:p14="http://schemas.microsoft.com/office/powerpoint/2010/main">
    <mc:Choice Requires="p14">
      <p:transition spd="slow" p14:dur="2500" advClick="0" advTm="0">
        <p:push dir="u"/>
      </p:transition>
    </mc:Choice>
    <mc:Fallback xmlns:p159="http://schemas.microsoft.com/office/powerpoint/2015/09/main" xmlns:p15="http://schemas.microsoft.com/office/powerpoint/2012/main" xmlns:a14="http://schemas.microsoft.com/office/drawing/2010/main" xmlns:wp="http://schemas.openxmlformats.org/drawingml/2006/wordprocessingDrawing" xmlns:w="http://schemas.openxmlformats.org/wordprocessingml/2006/main" xmlns:m="http://schemas.openxmlformats.org/officeDocument/2006/math" xmlns="">
      <p:transition spd="slow" advClick="0" advTm="0">
        <p:push dir="u"/>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1.7601 Service Pack 1"/>
  <p:tag name="AS_RELEASE_DATE" val="2022.11.14"/>
  <p:tag name="AS_TITLE" val="Aspose.Slides for .NET 4.0 Client Profile"/>
  <p:tag name="AS_VERSION" val="22.11"/>
  <p:tag name="COMMONDATA" val="eyJoZGlkIjoiMmMxNzY4NzliODJmOGYzMWEyZDdkODA0MWI0NTdiODcifQ=="/>
</p:tagLst>
</file>

<file path=ppt/tags/tag2.xml><?xml version="1.0" encoding="utf-8"?>
<p:tagLst xmlns:a="http://schemas.openxmlformats.org/drawingml/2006/main" xmlns:r="http://schemas.openxmlformats.org/officeDocument/2006/relationships" xmlns:p="http://schemas.openxmlformats.org/presentationml/2006/main">
  <p:tag name="ISLIDE.ICON" val="#405344;"/>
</p:tagLst>
</file>

<file path=ppt/tags/tag3.xml><?xml version="1.0" encoding="utf-8"?>
<p:tagLst xmlns:a="http://schemas.openxmlformats.org/drawingml/2006/main" xmlns:r="http://schemas.openxmlformats.org/officeDocument/2006/relationships" xmlns:p="http://schemas.openxmlformats.org/presentationml/2006/main">
  <p:tag name="ISLIDE.DIAGRAM" val="#249353;"/>
</p:tagLst>
</file>

<file path=ppt/tags/tag4.xml><?xml version="1.0" encoding="utf-8"?>
<p:tagLst xmlns:a="http://schemas.openxmlformats.org/drawingml/2006/main" xmlns:r="http://schemas.openxmlformats.org/officeDocument/2006/relationships" xmlns:p="http://schemas.openxmlformats.org/presentationml/2006/main">
  <p:tag name="ISLIDE.DIAGRAM" val="#255923;"/>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思源黑体 CN Medium">
      <a:majorFont>
        <a:latin typeface="思源黑体 CN Medium"/>
        <a:ea typeface="思源黑体 CN Medium"/>
        <a:cs typeface="Arial"/>
      </a:majorFont>
      <a:minorFont>
        <a:latin typeface="Arial"/>
        <a:ea typeface="思源黑体 CN Medium"/>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宋体"/>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宋体"/>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Template>
  <TotalTime>15</TotalTime>
  <Words>1695</Words>
  <Application>Microsoft Office PowerPoint</Application>
  <PresentationFormat>宽屏</PresentationFormat>
  <Paragraphs>95</Paragraphs>
  <Slides>16</Slides>
  <Notes>11</Notes>
  <HiddenSlides>0</HiddenSlides>
  <MMClips>0</MMClips>
  <ScaleCrop>false</ScaleCrop>
  <HeadingPairs>
    <vt:vector size="6" baseType="variant">
      <vt:variant>
        <vt:lpstr>已用的字体</vt:lpstr>
      </vt:variant>
      <vt:variant>
        <vt:i4>10</vt:i4>
      </vt:variant>
      <vt:variant>
        <vt:lpstr>主题</vt:lpstr>
      </vt:variant>
      <vt:variant>
        <vt:i4>3</vt:i4>
      </vt:variant>
      <vt:variant>
        <vt:lpstr>幻灯片标题</vt:lpstr>
      </vt:variant>
      <vt:variant>
        <vt:i4>16</vt:i4>
      </vt:variant>
    </vt:vector>
  </HeadingPairs>
  <TitlesOfParts>
    <vt:vector size="29" baseType="lpstr">
      <vt:lpstr>Meiryo</vt:lpstr>
      <vt:lpstr>等线</vt:lpstr>
      <vt:lpstr>楷体</vt:lpstr>
      <vt:lpstr>思源黑体 CN Medium</vt:lpstr>
      <vt:lpstr>宋体</vt:lpstr>
      <vt:lpstr>微软雅黑</vt:lpstr>
      <vt:lpstr>印品灵秀体</vt:lpstr>
      <vt:lpstr>Arial</vt:lpstr>
      <vt:lpstr>Calibri</vt:lpstr>
      <vt:lpstr>Calibri Light</vt:lpstr>
      <vt:lpstr>第一PPT，www.1ppt.com</vt:lpstr>
      <vt:lpstr>第一PPT，www.1ppt.com </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17</cp:revision>
  <dcterms:created xsi:type="dcterms:W3CDTF">2020-07-23T08:13:00Z</dcterms:created>
  <dcterms:modified xsi:type="dcterms:W3CDTF">2024-11-12T11:02:01Z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6EE0EC5D9FE34EB6A561BAB8D1FE61FE_12</vt:lpwstr>
  </property>
  <property fmtid="{D5CDD505-2E9C-101B-9397-08002B2CF9AE}" pid="3" name="KSOProductBuildVer">
    <vt:lpwstr>2052-12.1.0.18276</vt:lpwstr>
  </property>
</Properties>
</file>