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  <p:sldMasterId id="2147483654" r:id="rId2"/>
    <p:sldMasterId id="2147483656" r:id="rId3"/>
  </p:sldMasterIdLst>
  <p:notesMasterIdLst>
    <p:notesMasterId r:id="rId24"/>
  </p:notesMasterIdLst>
  <p:sldIdLst>
    <p:sldId id="553" r:id="rId4"/>
    <p:sldId id="575" r:id="rId5"/>
    <p:sldId id="576" r:id="rId6"/>
    <p:sldId id="555" r:id="rId7"/>
    <p:sldId id="558" r:id="rId8"/>
    <p:sldId id="559" r:id="rId9"/>
    <p:sldId id="561" r:id="rId10"/>
    <p:sldId id="562" r:id="rId11"/>
    <p:sldId id="564" r:id="rId12"/>
    <p:sldId id="565" r:id="rId13"/>
    <p:sldId id="577" r:id="rId14"/>
    <p:sldId id="568" r:id="rId15"/>
    <p:sldId id="569" r:id="rId16"/>
    <p:sldId id="578" r:id="rId17"/>
    <p:sldId id="571" r:id="rId18"/>
    <p:sldId id="572" r:id="rId19"/>
    <p:sldId id="573" r:id="rId20"/>
    <p:sldId id="574" r:id="rId21"/>
    <p:sldId id="579" r:id="rId22"/>
    <p:sldId id="580" r:id="rId23"/>
  </p:sldIdLst>
  <p:sldSz cx="9144000" cy="5143500" type="screen16x9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14" autoAdjust="0"/>
  </p:normalViewPr>
  <p:slideViewPr>
    <p:cSldViewPr showGuides="1">
      <p:cViewPr varScale="1">
        <p:scale>
          <a:sx n="143" d="100"/>
          <a:sy n="143" d="100"/>
        </p:scale>
        <p:origin x="684" y="11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277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ADD754-F49E-4351-AAFE-19D83F43501C}" type="datetimeFigureOut">
              <a:rPr lang="en-US" smtClean="0"/>
              <a:t>11/17/2024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F6036-E835-44CB-A25A-34C755DFD5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23024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54261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21472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21991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6511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149426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688842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36588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82387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3839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23212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3154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532711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061214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8664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1675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6593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504595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50837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6184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84528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28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9082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29692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6580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268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6610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1625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93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4935" y="438150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小学生常规教育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8"/>
          <a:stretch>
            <a:fillRect/>
          </a:stretch>
        </p:blipFill>
        <p:spPr>
          <a:xfrm flipH="1">
            <a:off x="228600" y="348767"/>
            <a:ext cx="326233" cy="5173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hf sldNum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4935" y="438150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defRPr>
            </a:lvl1pPr>
          </a:lstStyle>
          <a:p>
            <a:pPr lvl="0"/>
            <a:r>
              <a:rPr lang="zh-CN" altLang="en-US" dirty="0"/>
              <a:t>小学生行为守则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8"/>
          <a:stretch>
            <a:fillRect/>
          </a:stretch>
        </p:blipFill>
        <p:spPr>
          <a:xfrm flipH="1">
            <a:off x="228600" y="348767"/>
            <a:ext cx="326233" cy="5173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F040E32-3BA9-4008-8143-876BF5EAA1FE}" type="datetimeFigureOut">
              <a:rPr lang="zh-CN" altLang="en-US" smtClean="0"/>
              <a:t>2024/11/17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zh-CN" altLang="en-US" smtClean="0"/>
              <a:t>‹#›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65031" y="3367444"/>
            <a:ext cx="45365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6" name="TextBox 8"/>
          <p:cNvSpPr txBox="1"/>
          <p:nvPr/>
        </p:nvSpPr>
        <p:spPr>
          <a:xfrm>
            <a:off x="7509627" y="2215277"/>
            <a:ext cx="540060" cy="137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  <p:sp>
        <p:nvSpPr>
          <p:cNvPr id="7" name="标题 1"/>
          <p:cNvSpPr txBox="1"/>
          <p:nvPr/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ctr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j-lt"/>
                <a:ea typeface="+mj-ea"/>
                <a:cs typeface="+mj-cs"/>
                <a:sym typeface="Wingdings" panose="05000000000000000000"/>
              </a:defRPr>
            </a:lvl1pPr>
            <a:lvl2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2pPr>
            <a:lvl3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3pPr>
            <a:lvl4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4pPr>
            <a:lvl5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5pPr>
            <a:lvl6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6pPr>
            <a:lvl7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7pPr>
            <a:lvl8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8pPr>
            <a:lvl9pPr marL="0" marR="0" indent="0" algn="l" defTabSz="914400" rtl="0" eaLnBrk="0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>
                <a:solidFill>
                  <a:schemeClr val="phClr"/>
                </a:solidFill>
                <a:uLnTx/>
                <a:uFillTx/>
                <a:latin typeface="Arial"/>
                <a:ea typeface="Arial"/>
                <a:cs typeface="Arial"/>
                <a:sym typeface="Wingdings" panose="05000000000000000000"/>
              </a:defRPr>
            </a:lvl9pPr>
          </a:lstStyle>
          <a:p>
            <a:r>
              <a:rPr lang="zh-CN" altLang="en-US" dirty="0">
                <a:ea typeface="汉仪综艺体简" panose="02010609000101010101" pitchFamily="49" charset="-122"/>
              </a:rPr>
              <a:t>单击此处编辑母版标题样式</a:t>
            </a:r>
          </a:p>
        </p:txBody>
      </p:sp>
      <p:sp>
        <p:nvSpPr>
          <p:cNvPr id="8" name="文本占位符 2"/>
          <p:cNvSpPr txBox="1"/>
          <p:nvPr/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 anchor="b"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4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457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20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914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8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371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18288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2860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7432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2004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657600" marR="0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 kumimoji="0" sz="1600" b="1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ea typeface="微软雅黑" panose="020B0503020204020204" pitchFamily="34" charset="-122"/>
              </a:rPr>
              <a:t>单击此处编辑母版文本样式</a:t>
            </a:r>
          </a:p>
        </p:txBody>
      </p:sp>
      <p:sp>
        <p:nvSpPr>
          <p:cNvPr id="9" name="内容占位符 3"/>
          <p:cNvSpPr txBox="1"/>
          <p:nvPr/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lIns="91440" tIns="45720" rIns="91440" bIns="45720"/>
          <a:lstStyle>
            <a:lvl1pPr marL="228600" marR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1pPr>
            <a:lvl2pPr marL="685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4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2pPr>
            <a:lvl3pPr marL="1143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20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3pPr>
            <a:lvl4pPr marL="1600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4pPr>
            <a:lvl5pPr marL="20574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5pPr>
            <a:lvl6pPr marL="25146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6pPr>
            <a:lvl7pPr marL="29718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7pPr>
            <a:lvl8pPr marL="34290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8pPr>
            <a:lvl9pPr marL="3886200" marR="0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 kumimoji="0" sz="1800" b="0" i="0" u="none" strike="noStrike" kern="1200" cap="none" spc="0" normalizeH="0" baseline="0" noProof="0">
                <a:solidFill>
                  <a:schemeClr val="tx1"/>
                </a:solidFill>
                <a:uLnTx/>
                <a:uFillTx/>
                <a:latin typeface="+mn-lt"/>
                <a:ea typeface="+mn-ea"/>
                <a:cs typeface="+mn-cs"/>
                <a:sym typeface="Wingdings" panose="05000000000000000000"/>
              </a:defRPr>
            </a:lvl9pPr>
          </a:lstStyle>
          <a:p>
            <a:pPr lvl="0"/>
            <a:r>
              <a:rPr lang="zh-CN" altLang="en-US" dirty="0">
                <a:ea typeface="微软雅黑" panose="020B0503020204020204" pitchFamily="34" charset="-122"/>
              </a:rPr>
              <a:t>单击此处编辑母版文本样式</a:t>
            </a:r>
          </a:p>
          <a:p>
            <a:pPr lvl="1"/>
            <a:r>
              <a:rPr lang="zh-CN" altLang="en-US" dirty="0">
                <a:ea typeface="微软雅黑" panose="020B0503020204020204" pitchFamily="34" charset="-122"/>
              </a:rPr>
              <a:t>二级</a:t>
            </a:r>
          </a:p>
          <a:p>
            <a:pPr lvl="2"/>
            <a:r>
              <a:rPr lang="zh-CN" altLang="en-US" dirty="0">
                <a:ea typeface="微软雅黑" panose="020B0503020204020204" pitchFamily="34" charset="-122"/>
              </a:rPr>
              <a:t>三级</a:t>
            </a:r>
          </a:p>
          <a:p>
            <a:pPr lvl="3"/>
            <a:r>
              <a:rPr lang="zh-CN" altLang="en-US" dirty="0">
                <a:ea typeface="微软雅黑" panose="020B0503020204020204" pitchFamily="34" charset="-122"/>
              </a:rPr>
              <a:t>四级</a:t>
            </a:r>
          </a:p>
          <a:p>
            <a:pPr lvl="4"/>
            <a:r>
              <a:rPr lang="zh-CN" altLang="en-US" dirty="0">
                <a:ea typeface="微软雅黑" panose="020B0503020204020204" pitchFamily="34" charset="-122"/>
              </a:rPr>
              <a:t>五级</a:t>
            </a:r>
          </a:p>
        </p:txBody>
      </p:sp>
      <p:sp>
        <p:nvSpPr>
          <p:cNvPr id="10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11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E9B957CC-A438-4D82-B305-22914934740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ransition/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节标题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54935" y="438150"/>
            <a:ext cx="16786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defRPr>
            </a:lvl1pPr>
          </a:lstStyle>
          <a:p>
            <a:pPr lvl="0"/>
            <a:r>
              <a:rPr lang="zh-CN" altLang="en-US" dirty="0"/>
              <a:t>日常的行为规范</a:t>
            </a:r>
          </a:p>
        </p:txBody>
      </p:sp>
      <p:sp>
        <p:nvSpPr>
          <p:cNvPr id="3" name="矩形 2"/>
          <p:cNvSpPr/>
          <p:nvPr userDrawn="1"/>
        </p:nvSpPr>
        <p:spPr>
          <a:xfrm>
            <a:off x="189914" y="780757"/>
            <a:ext cx="8769151" cy="42062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38"/>
          <a:stretch>
            <a:fillRect/>
          </a:stretch>
        </p:blipFill>
        <p:spPr>
          <a:xfrm flipH="1">
            <a:off x="228600" y="348767"/>
            <a:ext cx="326233" cy="5173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21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529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00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4638"/>
            <a:ext cx="7886700" cy="993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70013"/>
            <a:ext cx="7886700" cy="3262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0CEB1B6A-AEF1-4ACD-BD61-958570690F55}" type="datetimeFigureOut">
              <a:rPr lang="zh-CN" altLang="en-US" smtClean="0"/>
              <a:pPr/>
              <a:t>2024/11/17</a:t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a typeface="微软雅黑" panose="020B0503020204020204" pitchFamily="34" charset="-122"/>
              </a:defRPr>
            </a:lvl1pPr>
          </a:lstStyle>
          <a:p>
            <a:fld id="{BB6CB991-6BD3-42F2-8A94-1903E9425430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汉仪综艺体简" panose="02010609000101010101" pitchFamily="49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ransition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895" indent="-213995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2024/11/17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800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9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tags" Target="../tags/tag9.xml"/><Relationship Id="rId7" Type="http://schemas.openxmlformats.org/officeDocument/2006/relationships/notesSlide" Target="../notesSlides/notesSlide15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Layout" Target="../slideLayouts/slideLayout5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2586"/>
            <a:ext cx="9144000" cy="2046033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728776" y="2715570"/>
            <a:ext cx="5715000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pupils daily code of conduct pupils daily code of conduct pupils daily code of conduct pupils code of conduct pupils daily</a:t>
            </a:r>
            <a:endParaRPr lang="zh-CN" altLang="en-US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048001" y="3247340"/>
            <a:ext cx="30051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宣讲人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20XX.XX</a:t>
            </a:r>
            <a:endParaRPr lang="zh-CN" altLang="en-US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249393" y="1120973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好</a:t>
            </a:r>
          </a:p>
        </p:txBody>
      </p:sp>
      <p:sp>
        <p:nvSpPr>
          <p:cNvPr id="9" name="椭圆 8"/>
          <p:cNvSpPr/>
          <p:nvPr/>
        </p:nvSpPr>
        <p:spPr>
          <a:xfrm>
            <a:off x="2844165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好</a:t>
            </a:r>
          </a:p>
        </p:txBody>
      </p:sp>
      <p:sp>
        <p:nvSpPr>
          <p:cNvPr id="10" name="椭圆 9"/>
          <p:cNvSpPr/>
          <p:nvPr/>
        </p:nvSpPr>
        <p:spPr>
          <a:xfrm>
            <a:off x="3429333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学</a:t>
            </a:r>
          </a:p>
        </p:txBody>
      </p:sp>
      <p:sp>
        <p:nvSpPr>
          <p:cNvPr id="11" name="椭圆 10"/>
          <p:cNvSpPr/>
          <p:nvPr/>
        </p:nvSpPr>
        <p:spPr>
          <a:xfrm>
            <a:off x="4044187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习</a:t>
            </a:r>
          </a:p>
        </p:txBody>
      </p:sp>
      <p:sp>
        <p:nvSpPr>
          <p:cNvPr id="12" name="椭圆 11"/>
          <p:cNvSpPr/>
          <p:nvPr/>
        </p:nvSpPr>
        <p:spPr>
          <a:xfrm>
            <a:off x="4790552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天</a:t>
            </a:r>
          </a:p>
        </p:txBody>
      </p:sp>
      <p:sp>
        <p:nvSpPr>
          <p:cNvPr id="13" name="椭圆 12"/>
          <p:cNvSpPr/>
          <p:nvPr/>
        </p:nvSpPr>
        <p:spPr>
          <a:xfrm>
            <a:off x="5405406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天</a:t>
            </a:r>
          </a:p>
        </p:txBody>
      </p:sp>
      <p:sp>
        <p:nvSpPr>
          <p:cNvPr id="14" name="椭圆 13"/>
          <p:cNvSpPr/>
          <p:nvPr/>
        </p:nvSpPr>
        <p:spPr>
          <a:xfrm>
            <a:off x="5985712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向</a:t>
            </a:r>
          </a:p>
        </p:txBody>
      </p:sp>
      <p:sp>
        <p:nvSpPr>
          <p:cNvPr id="15" name="椭圆 14"/>
          <p:cNvSpPr/>
          <p:nvPr/>
        </p:nvSpPr>
        <p:spPr>
          <a:xfrm>
            <a:off x="6572124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上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500176" y="1733550"/>
            <a:ext cx="6043624" cy="875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100" spc="-150" dirty="0">
                <a:solidFill>
                  <a:schemeClr val="accent1"/>
                </a:solidFill>
                <a:latin typeface="汉仪综艺体简" panose="02010609000101010101" charset="-122"/>
                <a:ea typeface="汉仪综艺体简" panose="02010609000101010101" charset="-122"/>
                <a:cs typeface="胡晓波男神体" panose="02010600030101010101" pitchFamily="2" charset="-122"/>
              </a:rPr>
              <a:t>小学生</a:t>
            </a:r>
            <a:r>
              <a:rPr lang="zh-CN" altLang="en-US" sz="5100" spc="-150" dirty="0">
                <a:solidFill>
                  <a:schemeClr val="accent2"/>
                </a:solidFill>
                <a:latin typeface="汉仪综艺体简" panose="02010609000101010101" charset="-122"/>
                <a:ea typeface="汉仪综艺体简" panose="02010609000101010101" charset="-122"/>
                <a:cs typeface="胡晓波男神体" panose="02010600030101010101" pitchFamily="2" charset="-122"/>
              </a:rPr>
              <a:t>日常</a:t>
            </a:r>
            <a:r>
              <a:rPr lang="zh-CN" altLang="en-US" sz="5100" spc="-150" dirty="0">
                <a:solidFill>
                  <a:schemeClr val="accent1"/>
                </a:solidFill>
                <a:latin typeface="汉仪综艺体简" panose="02010609000101010101" charset="-122"/>
                <a:ea typeface="汉仪综艺体简" panose="02010609000101010101" charset="-122"/>
                <a:cs typeface="胡晓波男神体" panose="02010600030101010101" pitchFamily="2" charset="-122"/>
              </a:rPr>
              <a:t>行为</a:t>
            </a:r>
            <a:r>
              <a:rPr lang="zh-CN" altLang="en-US" sz="5100" spc="-150" dirty="0">
                <a:solidFill>
                  <a:schemeClr val="accent2"/>
                </a:solidFill>
                <a:latin typeface="汉仪综艺体简" panose="02010609000101010101" charset="-122"/>
                <a:ea typeface="汉仪综艺体简" panose="02010609000101010101" charset="-122"/>
                <a:cs typeface="胡晓波男神体" panose="02010600030101010101" pitchFamily="2" charset="-122"/>
              </a:rPr>
              <a:t>规范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830376" y="2628039"/>
            <a:ext cx="5528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1"/>
          <a:stretch>
            <a:fillRect/>
          </a:stretch>
        </p:blipFill>
        <p:spPr>
          <a:xfrm>
            <a:off x="1676400" y="2899400"/>
            <a:ext cx="1606041" cy="24724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692" y="3113446"/>
            <a:ext cx="1956117" cy="195611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1949"/>
            <a:ext cx="1600199" cy="160019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779" y="666750"/>
            <a:ext cx="1243621" cy="10187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  <p:cond evt="onBegin" delay="0">
                          <p:tn val="8"/>
                        </p:cond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  <p:cond evt="onBegin" delay="0">
                          <p:tn val="13"/>
                        </p:cond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  <p:cond evt="onBegin" delay="0">
                          <p:tn val="23"/>
                        </p:cond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  <p:cond evt="onBegin" delay="0">
                          <p:tn val="35"/>
                        </p:cond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  <p:cond evt="onBegin" delay="0">
                          <p:tn val="69"/>
                        </p:cond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6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  <p:cond evt="onBegin" delay="0">
                          <p:tn val="77"/>
                        </p:cond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  <p:cond evt="onBegin" delay="0">
                          <p:tn val="85"/>
                        </p:cond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/>
      <p:bldP spid="29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SubTitle_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335663" y="3170387"/>
            <a:ext cx="3526566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不拖腔，停顿规范适宜。默读、轻读时的姿势要与朗读姿势相同，但读要做到不漏添字词，不读破句，流利畅通。</a:t>
            </a:r>
          </a:p>
        </p:txBody>
      </p:sp>
      <p:sp>
        <p:nvSpPr>
          <p:cNvPr id="20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79874" y="1756986"/>
            <a:ext cx="3526566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朗读时要做到挺胸坐正，放手把书捧起来与桌面成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度角，眼离书本一尺，然后用富有感情色彩的腔调抑扬顿挫朗读，并做到吐字准确清楚</a:t>
            </a:r>
          </a:p>
        </p:txBody>
      </p:sp>
      <p:sp>
        <p:nvSpPr>
          <p:cNvPr id="22" name="圆角矩形 21"/>
          <p:cNvSpPr/>
          <p:nvPr/>
        </p:nvSpPr>
        <p:spPr>
          <a:xfrm>
            <a:off x="1041546" y="1428750"/>
            <a:ext cx="4114800" cy="1329799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23" name="圆角矩形 22"/>
          <p:cNvSpPr/>
          <p:nvPr/>
        </p:nvSpPr>
        <p:spPr>
          <a:xfrm>
            <a:off x="1041546" y="2876550"/>
            <a:ext cx="4114800" cy="1329799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946" y="1482699"/>
            <a:ext cx="2920854" cy="276545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2586"/>
            <a:ext cx="9144000" cy="2046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4"/>
          <a:stretch>
            <a:fillRect/>
          </a:stretch>
        </p:blipFill>
        <p:spPr>
          <a:xfrm>
            <a:off x="6324600" y="2724150"/>
            <a:ext cx="1652312" cy="23159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76588" y="3343529"/>
            <a:ext cx="1742821" cy="1742821"/>
          </a:xfrm>
          <a:prstGeom prst="rect">
            <a:avLst/>
          </a:prstGeom>
        </p:spPr>
      </p:pic>
      <p:sp>
        <p:nvSpPr>
          <p:cNvPr id="17" name="TextBox 48"/>
          <p:cNvSpPr txBox="1"/>
          <p:nvPr/>
        </p:nvSpPr>
        <p:spPr>
          <a:xfrm>
            <a:off x="1676399" y="199214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小学生行为守则</a:t>
            </a:r>
          </a:p>
        </p:txBody>
      </p:sp>
      <p:sp>
        <p:nvSpPr>
          <p:cNvPr id="18" name="TextBox 48"/>
          <p:cNvSpPr txBox="1"/>
          <p:nvPr/>
        </p:nvSpPr>
        <p:spPr>
          <a:xfrm>
            <a:off x="1676399" y="12957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defTabSz="685800">
              <a:defRPr sz="4000" spc="60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第二部分</a:t>
            </a:r>
            <a:endParaRPr lang="en-US" altLang="zh-CN" dirty="0"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00200" y="27083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pupils daily code of conduct pupils daily code of conduct pupils daily code of conduct pupils code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5869" y="513475"/>
            <a:ext cx="1829675" cy="1829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MH_SubTitle_3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72794" y="3515106"/>
            <a:ext cx="3530300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爱劳动。自己事自己做，积极承担家务，主动清洁校园，参与社会实践，热心志愿服务</a:t>
            </a:r>
          </a:p>
        </p:txBody>
      </p:sp>
      <p:sp>
        <p:nvSpPr>
          <p:cNvPr id="32" name="MH_SubTitle_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172795" y="2534646"/>
            <a:ext cx="3327440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爱学习。勤思好问，乐于探究，上课专心听讲勇于发表见解，按时完成作业</a:t>
            </a:r>
          </a:p>
        </p:txBody>
      </p:sp>
      <p:sp>
        <p:nvSpPr>
          <p:cNvPr id="33" name="MH_SubTitle_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176528" y="1630224"/>
            <a:ext cx="3526566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爱祖国。尊敬国旗国徽，奏唱国歌肃立，升降国旗行礼，了解国情历史。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838200" y="1564987"/>
            <a:ext cx="4114800" cy="749046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5" name="圆角矩形 34"/>
          <p:cNvSpPr/>
          <p:nvPr/>
        </p:nvSpPr>
        <p:spPr>
          <a:xfrm>
            <a:off x="871728" y="3499104"/>
            <a:ext cx="4114800" cy="749046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圆角矩形 35"/>
          <p:cNvSpPr/>
          <p:nvPr/>
        </p:nvSpPr>
        <p:spPr>
          <a:xfrm>
            <a:off x="838200" y="2508504"/>
            <a:ext cx="4114800" cy="749046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7" name="图片 3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27133"/>
            <a:ext cx="2804286" cy="246861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32" grpId="0"/>
      <p:bldP spid="33" grpId="0"/>
      <p:bldP spid="34" grpId="0" animBg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11271"/>
          <p:cNvSpPr txBox="1">
            <a:spLocks noChangeArrowheads="1"/>
          </p:cNvSpPr>
          <p:nvPr/>
        </p:nvSpPr>
        <p:spPr bwMode="auto">
          <a:xfrm>
            <a:off x="903450" y="1669018"/>
            <a:ext cx="4201950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养成卫生习惯，不吸烟不喝酒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29" name="文本框 11271"/>
          <p:cNvSpPr txBox="1">
            <a:spLocks noChangeArrowheads="1"/>
          </p:cNvSpPr>
          <p:nvPr/>
        </p:nvSpPr>
        <p:spPr bwMode="auto">
          <a:xfrm>
            <a:off x="903450" y="2278618"/>
            <a:ext cx="4201950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践行垃圾分类，爱护花草树木</a:t>
            </a:r>
          </a:p>
        </p:txBody>
      </p:sp>
      <p:sp>
        <p:nvSpPr>
          <p:cNvPr id="30" name="文本框 8193"/>
          <p:cNvSpPr txBox="1">
            <a:spLocks noChangeArrowheads="1"/>
          </p:cNvSpPr>
          <p:nvPr/>
        </p:nvSpPr>
        <p:spPr bwMode="auto">
          <a:xfrm>
            <a:off x="787641" y="2800350"/>
            <a:ext cx="4622559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讲诚信。守时履约，言行一致，知错就改，有责任心不抄袭不作弊，不擅动他人物品，借东西及时归还。讲法治。遵守校纪校规，参与班级管理，养成规则意识，了解法律法规，不做违法之事。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86400" y="1504950"/>
            <a:ext cx="2825602" cy="282560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2586"/>
            <a:ext cx="9144000" cy="2046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4"/>
          <a:stretch>
            <a:fillRect/>
          </a:stretch>
        </p:blipFill>
        <p:spPr>
          <a:xfrm>
            <a:off x="6324600" y="2724150"/>
            <a:ext cx="1652312" cy="23159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76588" y="3343529"/>
            <a:ext cx="1742821" cy="1742821"/>
          </a:xfrm>
          <a:prstGeom prst="rect">
            <a:avLst/>
          </a:prstGeom>
        </p:spPr>
      </p:pic>
      <p:sp>
        <p:nvSpPr>
          <p:cNvPr id="17" name="TextBox 48"/>
          <p:cNvSpPr txBox="1"/>
          <p:nvPr/>
        </p:nvSpPr>
        <p:spPr>
          <a:xfrm>
            <a:off x="1676399" y="199214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日常的行为规范</a:t>
            </a:r>
          </a:p>
        </p:txBody>
      </p:sp>
      <p:sp>
        <p:nvSpPr>
          <p:cNvPr id="18" name="TextBox 48"/>
          <p:cNvSpPr txBox="1"/>
          <p:nvPr/>
        </p:nvSpPr>
        <p:spPr>
          <a:xfrm>
            <a:off x="1676399" y="12957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en-US"/>
            </a:defPPr>
            <a:lvl1pPr defTabSz="685800">
              <a:defRPr sz="4000" spc="60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</a:defRPr>
            </a:lvl1pPr>
          </a:lstStyle>
          <a:p>
            <a:r>
              <a:rPr lang="zh-CN" altLang="en-US" dirty="0">
                <a:sym typeface="+mn-lt"/>
              </a:rPr>
              <a:t>第三部分</a:t>
            </a:r>
            <a:endParaRPr lang="en-US" altLang="zh-CN" dirty="0"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00200" y="27083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pupils daily code of conduct pupils daily code of conduct pupils daily code of conduct pupils code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5869" y="513475"/>
            <a:ext cx="1829675" cy="18296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MH_SubTitle_1"/>
          <p:cNvSpPr/>
          <p:nvPr>
            <p:custDataLst>
              <p:tags r:id="rId1"/>
            </p:custDataLst>
          </p:nvPr>
        </p:nvSpPr>
        <p:spPr>
          <a:xfrm>
            <a:off x="4038600" y="1532326"/>
            <a:ext cx="3962400" cy="3083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尊敬国旗、国徽</a:t>
            </a: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会唱国歌，升降国旗</a:t>
            </a:r>
          </a:p>
        </p:txBody>
      </p:sp>
      <p:sp>
        <p:nvSpPr>
          <p:cNvPr id="24" name="MH_SubTitle_2"/>
          <p:cNvSpPr/>
          <p:nvPr>
            <p:custDataLst>
              <p:tags r:id="rId2"/>
            </p:custDataLst>
          </p:nvPr>
        </p:nvSpPr>
        <p:spPr>
          <a:xfrm>
            <a:off x="4038600" y="2096105"/>
            <a:ext cx="3962400" cy="3083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奏唱国歌时肃立、脱帽、行注目礼</a:t>
            </a:r>
          </a:p>
        </p:txBody>
      </p:sp>
      <p:sp>
        <p:nvSpPr>
          <p:cNvPr id="25" name="MH_SubTitle_4"/>
          <p:cNvSpPr/>
          <p:nvPr>
            <p:custDataLst>
              <p:tags r:id="rId3"/>
            </p:custDataLst>
          </p:nvPr>
        </p:nvSpPr>
        <p:spPr>
          <a:xfrm>
            <a:off x="4038600" y="3223663"/>
            <a:ext cx="3962400" cy="308307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尊老爱幼，平等待人</a:t>
            </a:r>
          </a:p>
        </p:txBody>
      </p:sp>
      <p:sp>
        <p:nvSpPr>
          <p:cNvPr id="26" name="MH_SubTitle_5"/>
          <p:cNvSpPr/>
          <p:nvPr>
            <p:custDataLst>
              <p:tags r:id="rId4"/>
            </p:custDataLst>
          </p:nvPr>
        </p:nvSpPr>
        <p:spPr>
          <a:xfrm>
            <a:off x="4038600" y="3787443"/>
            <a:ext cx="3962400" cy="3083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互相关心，互相帮助。不欺负弱小</a:t>
            </a:r>
          </a:p>
        </p:txBody>
      </p:sp>
      <p:sp>
        <p:nvSpPr>
          <p:cNvPr id="27" name="MH_SubTitle_3"/>
          <p:cNvSpPr/>
          <p:nvPr>
            <p:custDataLst>
              <p:tags r:id="rId5"/>
            </p:custDataLst>
          </p:nvPr>
        </p:nvSpPr>
        <p:spPr>
          <a:xfrm>
            <a:off x="4038600" y="2659884"/>
            <a:ext cx="3962400" cy="3083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尊敬老师，见面行礼，主动问好</a:t>
            </a: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09600" y="1338151"/>
            <a:ext cx="3200400" cy="306038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4197033" y="1733550"/>
            <a:ext cx="3956367" cy="1085232"/>
            <a:chOff x="1060767" y="1504950"/>
            <a:chExt cx="3956367" cy="1085232"/>
          </a:xfrm>
        </p:grpSpPr>
        <p:sp>
          <p:nvSpPr>
            <p:cNvPr id="22" name="矩形 21"/>
            <p:cNvSpPr/>
            <p:nvPr/>
          </p:nvSpPr>
          <p:spPr>
            <a:xfrm>
              <a:off x="1130624" y="1504950"/>
              <a:ext cx="266730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坚持锻炼身体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1060767" y="1885950"/>
              <a:ext cx="3956367" cy="704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40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坚持锻炼身体，认真做广播体操和眼保健操，坐立、行、读书、写字姿势正确。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191000" y="3081196"/>
            <a:ext cx="3886200" cy="1009032"/>
            <a:chOff x="1060767" y="1504950"/>
            <a:chExt cx="3886200" cy="1009032"/>
          </a:xfrm>
        </p:grpSpPr>
        <p:sp>
          <p:nvSpPr>
            <p:cNvPr id="25" name="矩形 24"/>
            <p:cNvSpPr/>
            <p:nvPr/>
          </p:nvSpPr>
          <p:spPr>
            <a:xfrm>
              <a:off x="1130625" y="1504950"/>
              <a:ext cx="2673342" cy="33855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积极参加集体活动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1060767" y="1809750"/>
              <a:ext cx="3886200" cy="7042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40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积极参加集体活动，认真完成集体交给的任务少先队员服从队的决议</a:t>
              </a: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451" y="1504950"/>
            <a:ext cx="2740549" cy="27405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079387" y="1794845"/>
            <a:ext cx="3949813" cy="700576"/>
            <a:chOff x="762000" y="1723014"/>
            <a:chExt cx="4182155" cy="700576"/>
          </a:xfrm>
        </p:grpSpPr>
        <p:sp>
          <p:nvSpPr>
            <p:cNvPr id="27" name="矩形 26"/>
            <p:cNvSpPr/>
            <p:nvPr/>
          </p:nvSpPr>
          <p:spPr>
            <a:xfrm>
              <a:off x="762000" y="1724503"/>
              <a:ext cx="762000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经常洗澡</a:t>
              </a:r>
            </a:p>
          </p:txBody>
        </p:sp>
        <p:sp>
          <p:nvSpPr>
            <p:cNvPr id="28" name="文本框 8193"/>
            <p:cNvSpPr txBox="1">
              <a:spLocks noChangeArrowheads="1"/>
            </p:cNvSpPr>
            <p:nvPr/>
          </p:nvSpPr>
          <p:spPr bwMode="auto">
            <a:xfrm>
              <a:off x="1600202" y="1723014"/>
              <a:ext cx="3343953" cy="700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u="none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整洁，经常洗澡，勤剪指甲，勤洗头早晚刷牙，饭前便后要洗手。</a:t>
              </a: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1066800" y="2952750"/>
            <a:ext cx="3962400" cy="1061829"/>
            <a:chOff x="762000" y="1479791"/>
            <a:chExt cx="3962400" cy="1061829"/>
          </a:xfrm>
        </p:grpSpPr>
        <p:sp>
          <p:nvSpPr>
            <p:cNvPr id="30" name="矩形 29"/>
            <p:cNvSpPr/>
            <p:nvPr/>
          </p:nvSpPr>
          <p:spPr>
            <a:xfrm>
              <a:off x="762000" y="1624489"/>
              <a:ext cx="762000" cy="58477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家务劳动</a:t>
              </a:r>
            </a:p>
          </p:txBody>
        </p:sp>
        <p:sp>
          <p:nvSpPr>
            <p:cNvPr id="31" name="文本框 8193"/>
            <p:cNvSpPr txBox="1">
              <a:spLocks noChangeArrowheads="1"/>
            </p:cNvSpPr>
            <p:nvPr/>
          </p:nvSpPr>
          <p:spPr bwMode="auto">
            <a:xfrm>
              <a:off x="1575128" y="1479791"/>
              <a:ext cx="3149272" cy="10618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u="none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自己能做的事自己做，衣物用品摆放整齐，学会收拾房间、洗衣服、洗餐具等家务劳动。</a:t>
              </a:r>
            </a:p>
          </p:txBody>
        </p:sp>
      </p:grpSp>
      <p:pic>
        <p:nvPicPr>
          <p:cNvPr id="32" name="图片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1123950"/>
            <a:ext cx="3307050" cy="33070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  <p:cond evt="onBegin" delay="0">
                          <p:tn val="11"/>
                        </p:cond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MH_SubTitle_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284716" y="3288388"/>
            <a:ext cx="3570777" cy="92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不嫉妒别人。遇到挫折和失败不灰心，不气馁，遇到困难努力克服。爱惜粮食和学习、生活用品。节约水电，不比吃穿，不乱花钱。</a:t>
            </a:r>
          </a:p>
          <a:p>
            <a:pPr>
              <a:lnSpc>
                <a:spcPct val="110000"/>
              </a:lnSpc>
            </a:pP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MH_SubTitle_1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328928" y="1874987"/>
            <a:ext cx="3526566" cy="696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1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待人有礼貌，说话文明，讲普通话，会用礼貌用语。不骂人，不打架。到他人房间先敲门，经允许再进入，不随意翻动别人的物品，不打扰别人的工作、学习和休息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990600" y="1546751"/>
            <a:ext cx="4114800" cy="1329799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sp>
        <p:nvSpPr>
          <p:cNvPr id="18" name="圆角矩形 17"/>
          <p:cNvSpPr/>
          <p:nvPr/>
        </p:nvSpPr>
        <p:spPr>
          <a:xfrm>
            <a:off x="990600" y="2994551"/>
            <a:ext cx="4114800" cy="1329799"/>
          </a:xfrm>
          <a:prstGeom prst="roundRect">
            <a:avLst>
              <a:gd name="adj" fmla="val 13219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622951"/>
            <a:ext cx="2920854" cy="2577604"/>
          </a:xfrm>
          <a:prstGeom prst="rect">
            <a:avLst/>
          </a:prstGeom>
        </p:spPr>
      </p:pic>
      <p:sp>
        <p:nvSpPr>
          <p:cNvPr id="8" name="TextBox 4"/>
          <p:cNvSpPr txBox="1"/>
          <p:nvPr/>
        </p:nvSpPr>
        <p:spPr>
          <a:xfrm>
            <a:off x="0" y="5"/>
            <a:ext cx="453650" cy="99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  <p:cond evt="onBegin" delay="0">
                          <p:tn val="24"/>
                        </p:cond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2586"/>
            <a:ext cx="9144000" cy="2046033"/>
          </a:xfrm>
          <a:prstGeom prst="rect">
            <a:avLst/>
          </a:prstGeom>
        </p:spPr>
      </p:pic>
      <p:sp>
        <p:nvSpPr>
          <p:cNvPr id="28" name="矩形 27"/>
          <p:cNvSpPr/>
          <p:nvPr/>
        </p:nvSpPr>
        <p:spPr>
          <a:xfrm>
            <a:off x="1728776" y="2715570"/>
            <a:ext cx="5715000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pupils daily code of conduct pupils daily code of conduct pupils daily code of conduct pupils code of conduct pupils daily</a:t>
            </a:r>
            <a:endParaRPr lang="zh-CN" altLang="en-US" sz="10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3189603" y="3247340"/>
            <a:ext cx="28635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400" spc="6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演示完毕感谢您的观看</a:t>
            </a:r>
          </a:p>
        </p:txBody>
      </p:sp>
      <p:sp>
        <p:nvSpPr>
          <p:cNvPr id="8" name="椭圆 7"/>
          <p:cNvSpPr/>
          <p:nvPr/>
        </p:nvSpPr>
        <p:spPr>
          <a:xfrm>
            <a:off x="2249393" y="1120973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好</a:t>
            </a:r>
          </a:p>
        </p:txBody>
      </p:sp>
      <p:sp>
        <p:nvSpPr>
          <p:cNvPr id="9" name="椭圆 8"/>
          <p:cNvSpPr/>
          <p:nvPr/>
        </p:nvSpPr>
        <p:spPr>
          <a:xfrm>
            <a:off x="2844165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好</a:t>
            </a:r>
          </a:p>
        </p:txBody>
      </p:sp>
      <p:sp>
        <p:nvSpPr>
          <p:cNvPr id="10" name="椭圆 9"/>
          <p:cNvSpPr/>
          <p:nvPr/>
        </p:nvSpPr>
        <p:spPr>
          <a:xfrm>
            <a:off x="3429333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学</a:t>
            </a:r>
          </a:p>
        </p:txBody>
      </p:sp>
      <p:sp>
        <p:nvSpPr>
          <p:cNvPr id="11" name="椭圆 10"/>
          <p:cNvSpPr/>
          <p:nvPr/>
        </p:nvSpPr>
        <p:spPr>
          <a:xfrm>
            <a:off x="4044187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习</a:t>
            </a:r>
          </a:p>
        </p:txBody>
      </p:sp>
      <p:sp>
        <p:nvSpPr>
          <p:cNvPr id="12" name="椭圆 11"/>
          <p:cNvSpPr/>
          <p:nvPr/>
        </p:nvSpPr>
        <p:spPr>
          <a:xfrm>
            <a:off x="4790552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天</a:t>
            </a:r>
          </a:p>
        </p:txBody>
      </p:sp>
      <p:sp>
        <p:nvSpPr>
          <p:cNvPr id="13" name="椭圆 12"/>
          <p:cNvSpPr/>
          <p:nvPr/>
        </p:nvSpPr>
        <p:spPr>
          <a:xfrm>
            <a:off x="5405406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天</a:t>
            </a:r>
          </a:p>
        </p:txBody>
      </p:sp>
      <p:sp>
        <p:nvSpPr>
          <p:cNvPr id="14" name="椭圆 13"/>
          <p:cNvSpPr/>
          <p:nvPr/>
        </p:nvSpPr>
        <p:spPr>
          <a:xfrm>
            <a:off x="5985712" y="1128935"/>
            <a:ext cx="490652" cy="490652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向</a:t>
            </a:r>
          </a:p>
        </p:txBody>
      </p:sp>
      <p:sp>
        <p:nvSpPr>
          <p:cNvPr id="15" name="椭圆 14"/>
          <p:cNvSpPr/>
          <p:nvPr/>
        </p:nvSpPr>
        <p:spPr>
          <a:xfrm>
            <a:off x="6572124" y="1128935"/>
            <a:ext cx="490652" cy="490652"/>
          </a:xfrm>
          <a:prstGeom prst="ellipse">
            <a:avLst/>
          </a:prstGeom>
          <a:solidFill>
            <a:schemeClr val="accent2"/>
          </a:solidFill>
          <a:ln w="381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</a:rPr>
              <a:t>上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500176" y="1733550"/>
            <a:ext cx="6043624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100" spc="-150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胡晓波男神体" panose="02010600030101010101" pitchFamily="2" charset="-122"/>
              </a:rPr>
              <a:t>小学生</a:t>
            </a:r>
            <a:r>
              <a:rPr lang="zh-CN" altLang="en-US" sz="5100" spc="-150" dirty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胡晓波男神体" panose="02010600030101010101" pitchFamily="2" charset="-122"/>
              </a:rPr>
              <a:t>日常</a:t>
            </a:r>
            <a:r>
              <a:rPr lang="zh-CN" altLang="en-US" sz="5100" spc="-150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胡晓波男神体" panose="02010600030101010101" pitchFamily="2" charset="-122"/>
              </a:rPr>
              <a:t>行为</a:t>
            </a:r>
            <a:r>
              <a:rPr lang="zh-CN" altLang="en-US" sz="5100" spc="-150" dirty="0">
                <a:solidFill>
                  <a:schemeClr val="accent2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胡晓波男神体" panose="02010600030101010101" pitchFamily="2" charset="-122"/>
              </a:rPr>
              <a:t>规范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1830376" y="2628039"/>
            <a:ext cx="552873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图片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41"/>
          <a:stretch>
            <a:fillRect/>
          </a:stretch>
        </p:blipFill>
        <p:spPr>
          <a:xfrm>
            <a:off x="1676400" y="2899400"/>
            <a:ext cx="1606041" cy="247240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3692" y="3113446"/>
            <a:ext cx="1956117" cy="1956117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61949"/>
            <a:ext cx="1600199" cy="1600199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779" y="666750"/>
            <a:ext cx="1243621" cy="101871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1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6" presetClass="entr" presetSubtype="0" dur="1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/>
      <p:bldP spid="29" grpId="0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3112586"/>
            <a:ext cx="9144000" cy="2046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389643"/>
            <a:ext cx="2286000" cy="1544307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1295400" y="1123950"/>
            <a:ext cx="815608" cy="1418828"/>
          </a:xfrm>
          <a:prstGeom prst="rect">
            <a:avLst/>
          </a:prstGeom>
        </p:spPr>
        <p:txBody>
          <a:bodyPr vert="eaVert" wrap="square" lIns="68580" tIns="34290" rIns="68580" bIns="34290">
            <a:spAutoFit/>
          </a:bodyPr>
          <a:lstStyle/>
          <a:p>
            <a:pPr defTabSz="685800">
              <a:defRPr/>
            </a:pPr>
            <a:r>
              <a:rPr lang="zh-CN" altLang="en-US" sz="4400" b="1" spc="225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目录</a:t>
            </a:r>
            <a:endParaRPr sz="4400" b="1" spc="225" dirty="0">
              <a:solidFill>
                <a:schemeClr val="accent1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2209800" y="1200150"/>
            <a:ext cx="5181600" cy="321730"/>
            <a:chOff x="3113365" y="1214277"/>
            <a:chExt cx="4449212" cy="321730"/>
          </a:xfrm>
        </p:grpSpPr>
        <p:sp>
          <p:nvSpPr>
            <p:cNvPr id="22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23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小学生常规教育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209800" y="1960037"/>
            <a:ext cx="5181600" cy="321730"/>
            <a:chOff x="3113365" y="1214277"/>
            <a:chExt cx="4449212" cy="321730"/>
          </a:xfrm>
        </p:grpSpPr>
        <p:sp>
          <p:nvSpPr>
            <p:cNvPr id="30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31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小学生行为守则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209800" y="2724150"/>
            <a:ext cx="5181600" cy="321730"/>
            <a:chOff x="3113365" y="1214277"/>
            <a:chExt cx="4449212" cy="321730"/>
          </a:xfrm>
        </p:grpSpPr>
        <p:sp>
          <p:nvSpPr>
            <p:cNvPr id="33" name="文本框 7"/>
            <p:cNvSpPr txBox="1"/>
            <p:nvPr/>
          </p:nvSpPr>
          <p:spPr>
            <a:xfrm>
              <a:off x="3113365" y="1220536"/>
              <a:ext cx="489752" cy="31547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en-US" altLang="zh-CN" sz="16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36" name="文本框 15"/>
            <p:cNvSpPr txBox="1"/>
            <p:nvPr/>
          </p:nvSpPr>
          <p:spPr>
            <a:xfrm>
              <a:off x="3679315" y="1214277"/>
              <a:ext cx="3883262" cy="315471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txBody>
            <a:bodyPr wrap="square" lIns="68580" tIns="34290" rIns="68580" bIns="34290" rtlCol="0">
              <a:spAutoFit/>
            </a:bodyPr>
            <a:lstStyle/>
            <a:p>
              <a:pPr algn="ctr" defTabSz="685800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日常的行为规范</a:t>
              </a:r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8980" y="2924955"/>
            <a:ext cx="828420" cy="19329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9879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3400" y="514350"/>
            <a:ext cx="8077200" cy="419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12586"/>
            <a:ext cx="9144000" cy="204603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4"/>
          <a:stretch>
            <a:fillRect/>
          </a:stretch>
        </p:blipFill>
        <p:spPr>
          <a:xfrm>
            <a:off x="6324600" y="2724150"/>
            <a:ext cx="1652312" cy="2315973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176588" y="3343529"/>
            <a:ext cx="1742821" cy="1742821"/>
          </a:xfrm>
          <a:prstGeom prst="rect">
            <a:avLst/>
          </a:prstGeom>
        </p:spPr>
      </p:pic>
      <p:sp>
        <p:nvSpPr>
          <p:cNvPr id="17" name="TextBox 48"/>
          <p:cNvSpPr txBox="1"/>
          <p:nvPr/>
        </p:nvSpPr>
        <p:spPr>
          <a:xfrm>
            <a:off x="1676399" y="1992148"/>
            <a:ext cx="4572000" cy="7078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600" b="1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小学生常规教育</a:t>
            </a:r>
          </a:p>
        </p:txBody>
      </p:sp>
      <p:sp>
        <p:nvSpPr>
          <p:cNvPr id="18" name="TextBox 48"/>
          <p:cNvSpPr txBox="1"/>
          <p:nvPr/>
        </p:nvSpPr>
        <p:spPr>
          <a:xfrm>
            <a:off x="1676399" y="1295778"/>
            <a:ext cx="2667000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/>
            <a:r>
              <a:rPr lang="zh-CN" altLang="en-US" sz="4000" spc="600" dirty="0">
                <a:solidFill>
                  <a:schemeClr val="accent1"/>
                </a:solidFill>
                <a:latin typeface="汉仪综艺体简" panose="02010609000101010101" pitchFamily="49" charset="-122"/>
                <a:ea typeface="汉仪综艺体简" panose="02010609000101010101" pitchFamily="49" charset="-122"/>
                <a:cs typeface="+mn-ea"/>
                <a:sym typeface="+mn-lt"/>
              </a:rPr>
              <a:t>第一部分</a:t>
            </a:r>
            <a:endParaRPr lang="en-US" altLang="zh-CN" sz="4000" spc="600" dirty="0">
              <a:solidFill>
                <a:schemeClr val="accent1"/>
              </a:solidFill>
              <a:latin typeface="汉仪综艺体简" panose="02010609000101010101" pitchFamily="49" charset="-122"/>
              <a:ea typeface="汉仪综艺体简" panose="02010609000101010101" pitchFamily="49" charset="-122"/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600200" y="2708335"/>
            <a:ext cx="4190999" cy="4730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0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pupils daily code of conduct pupils daily code of conduct pupils daily code of conduct pupils code</a:t>
            </a:r>
          </a:p>
        </p:txBody>
      </p:sp>
      <p:pic>
        <p:nvPicPr>
          <p:cNvPr id="24" name="图片 2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795869" y="513475"/>
            <a:ext cx="1829675" cy="182967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495800" y="895350"/>
            <a:ext cx="99060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0" dirty="0">
                <a:solidFill>
                  <a:srgbClr val="FFFFFF"/>
                </a:solidFill>
              </a:rPr>
              <a:t>https://www.ypppt.com/</a:t>
            </a:r>
            <a:endParaRPr lang="zh-CN" altLang="en-US" sz="5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5" presetID="53" presetClass="entr" presetSubtype="16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dur="5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1271"/>
          <p:cNvSpPr txBox="1">
            <a:spLocks noChangeArrowheads="1"/>
          </p:cNvSpPr>
          <p:nvPr/>
        </p:nvSpPr>
        <p:spPr bwMode="auto">
          <a:xfrm>
            <a:off x="2046450" y="1622852"/>
            <a:ext cx="3200400" cy="415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100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重返校园</a:t>
            </a:r>
            <a:endParaRPr lang="zh-CN" altLang="en-US" sz="1350" dirty="0">
              <a:solidFill>
                <a:schemeClr val="accent1"/>
              </a:solidFill>
            </a:endParaRPr>
          </a:p>
        </p:txBody>
      </p:sp>
      <p:sp>
        <p:nvSpPr>
          <p:cNvPr id="14" name="Rounded Rectangle 2"/>
          <p:cNvSpPr/>
          <p:nvPr/>
        </p:nvSpPr>
        <p:spPr>
          <a:xfrm>
            <a:off x="1066800" y="1581150"/>
            <a:ext cx="583884" cy="2590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700" b="1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常规教育</a:t>
            </a:r>
            <a:endParaRPr lang="en-US" sz="2700" b="1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文本框 11271"/>
          <p:cNvSpPr txBox="1">
            <a:spLocks noChangeArrowheads="1"/>
          </p:cNvSpPr>
          <p:nvPr/>
        </p:nvSpPr>
        <p:spPr bwMode="auto">
          <a:xfrm>
            <a:off x="2046450" y="2296866"/>
            <a:ext cx="3200400" cy="415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100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调整自己</a:t>
            </a:r>
          </a:p>
        </p:txBody>
      </p:sp>
      <p:sp>
        <p:nvSpPr>
          <p:cNvPr id="19" name="文本框 8193"/>
          <p:cNvSpPr txBox="1">
            <a:spLocks noChangeArrowheads="1"/>
          </p:cNvSpPr>
          <p:nvPr/>
        </p:nvSpPr>
        <p:spPr bwMode="auto">
          <a:xfrm>
            <a:off x="2000967" y="2724150"/>
            <a:ext cx="3245883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暑假生活已经结束了，我们重返校园又长大了一岁，暑假生活的舒适悠闲已经离我们而去了，我们要尽快调整自己的情绪，投入新的学习之中。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9606" y="1559691"/>
            <a:ext cx="2846194" cy="261225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6" grpId="0" animBg="1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8193"/>
          <p:cNvSpPr txBox="1">
            <a:spLocks noChangeArrowheads="1"/>
          </p:cNvSpPr>
          <p:nvPr/>
        </p:nvSpPr>
        <p:spPr bwMode="auto">
          <a:xfrm>
            <a:off x="914400" y="1526951"/>
            <a:ext cx="7162800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进校门要做到衣冠整洁、端庄，并佩戴红领巾，校卡</a:t>
            </a:r>
            <a:r>
              <a:rPr lang="en-US" altLang="zh-CN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对老师和同学讲文明礼貌，不讲粗话，脏话，不起叫绰号，不讲离间话和骗话，不骂人、打人、不倚强欺弱、倚大欺小。</a:t>
            </a:r>
          </a:p>
          <a:p>
            <a:pPr>
              <a:lnSpc>
                <a:spcPct val="150000"/>
              </a:lnSpc>
            </a:pP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课内外都遵守学校的纪律和各项规章制度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990600" y="2746151"/>
            <a:ext cx="1291046" cy="1355816"/>
            <a:chOff x="838200" y="2876550"/>
            <a:chExt cx="1291046" cy="1355816"/>
          </a:xfrm>
        </p:grpSpPr>
        <p:sp>
          <p:nvSpPr>
            <p:cNvPr id="15" name="圆角矩形 14"/>
            <p:cNvSpPr/>
            <p:nvPr/>
          </p:nvSpPr>
          <p:spPr>
            <a:xfrm>
              <a:off x="838200" y="2876550"/>
              <a:ext cx="1291046" cy="1355816"/>
            </a:xfrm>
            <a:prstGeom prst="roundRect">
              <a:avLst>
                <a:gd name="adj" fmla="val 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1083255" y="3105150"/>
              <a:ext cx="816249" cy="830997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卫生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  <a:p>
              <a:pPr algn="ctr"/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习惯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7" name="文本框 11271"/>
          <p:cNvSpPr txBox="1">
            <a:spLocks noChangeArrowheads="1"/>
          </p:cNvSpPr>
          <p:nvPr/>
        </p:nvSpPr>
        <p:spPr bwMode="auto">
          <a:xfrm>
            <a:off x="2514600" y="2783707"/>
            <a:ext cx="2514600" cy="415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爱护公物财物</a:t>
            </a:r>
          </a:p>
        </p:txBody>
      </p:sp>
      <p:sp>
        <p:nvSpPr>
          <p:cNvPr id="18" name="文本框 11271"/>
          <p:cNvSpPr txBox="1">
            <a:spLocks noChangeArrowheads="1"/>
          </p:cNvSpPr>
          <p:nvPr/>
        </p:nvSpPr>
        <p:spPr bwMode="auto">
          <a:xfrm>
            <a:off x="2514600" y="3599547"/>
            <a:ext cx="2514600" cy="41549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sz="2000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爱护花草树木</a:t>
            </a: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9284" y="2049834"/>
            <a:ext cx="2503116" cy="25031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3365384" y="1809750"/>
            <a:ext cx="4864215" cy="700705"/>
            <a:chOff x="762000" y="1646814"/>
            <a:chExt cx="5150345" cy="700705"/>
          </a:xfrm>
        </p:grpSpPr>
        <p:sp>
          <p:nvSpPr>
            <p:cNvPr id="26" name="矩形 25"/>
            <p:cNvSpPr/>
            <p:nvPr/>
          </p:nvSpPr>
          <p:spPr>
            <a:xfrm>
              <a:off x="762000" y="1724503"/>
              <a:ext cx="762000" cy="584775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积极主动</a:t>
              </a:r>
            </a:p>
          </p:txBody>
        </p:sp>
        <p:sp>
          <p:nvSpPr>
            <p:cNvPr id="27" name="文本框 8193"/>
            <p:cNvSpPr txBox="1">
              <a:spLocks noChangeArrowheads="1"/>
            </p:cNvSpPr>
            <p:nvPr/>
          </p:nvSpPr>
          <p:spPr bwMode="auto">
            <a:xfrm>
              <a:off x="1600201" y="1646814"/>
              <a:ext cx="4312144" cy="7007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u="none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听到音乐声迅速进教室，头正坐直，静候老师上课。教师示意“上课”，班长喊“起立”</a:t>
              </a: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352797" y="3105150"/>
            <a:ext cx="4876803" cy="700576"/>
            <a:chOff x="762000" y="1541086"/>
            <a:chExt cx="4876803" cy="700576"/>
          </a:xfrm>
        </p:grpSpPr>
        <p:sp>
          <p:nvSpPr>
            <p:cNvPr id="29" name="矩形 28"/>
            <p:cNvSpPr/>
            <p:nvPr/>
          </p:nvSpPr>
          <p:spPr>
            <a:xfrm>
              <a:off x="762000" y="1624489"/>
              <a:ext cx="762000" cy="584775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发言积极</a:t>
              </a:r>
            </a:p>
          </p:txBody>
        </p:sp>
        <p:sp>
          <p:nvSpPr>
            <p:cNvPr id="30" name="文本框 8193"/>
            <p:cNvSpPr txBox="1">
              <a:spLocks noChangeArrowheads="1"/>
            </p:cNvSpPr>
            <p:nvPr/>
          </p:nvSpPr>
          <p:spPr bwMode="auto">
            <a:xfrm>
              <a:off x="1612789" y="1541086"/>
              <a:ext cx="4026014" cy="700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u="sng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u="none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要发言先举右手，得到许可后才起立发言，发言声音要响亮，注意礼貌。</a:t>
              </a:r>
            </a:p>
          </p:txBody>
        </p:sp>
      </p:grpSp>
      <p:pic>
        <p:nvPicPr>
          <p:cNvPr id="31" name="图片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797" y="1517537"/>
            <a:ext cx="2578213" cy="2578213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dur="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文本框 11271"/>
          <p:cNvSpPr txBox="1">
            <a:spLocks noChangeArrowheads="1"/>
          </p:cNvSpPr>
          <p:nvPr/>
        </p:nvSpPr>
        <p:spPr bwMode="auto">
          <a:xfrm>
            <a:off x="3398282" y="1657350"/>
            <a:ext cx="4678918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爱护教室里的公共财物</a:t>
            </a:r>
            <a:endParaRPr lang="zh-CN" altLang="en-US" sz="1100" dirty="0">
              <a:solidFill>
                <a:schemeClr val="accent1"/>
              </a:solidFill>
            </a:endParaRPr>
          </a:p>
        </p:txBody>
      </p:sp>
      <p:sp>
        <p:nvSpPr>
          <p:cNvPr id="33" name="文本框 11271"/>
          <p:cNvSpPr txBox="1">
            <a:spLocks noChangeArrowheads="1"/>
          </p:cNvSpPr>
          <p:nvPr/>
        </p:nvSpPr>
        <p:spPr bwMode="auto">
          <a:xfrm>
            <a:off x="3398282" y="2331364"/>
            <a:ext cx="4678918" cy="36933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zh-CN" altLang="en-US" b="1" u="none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不爬围墙，不趴在窗台上</a:t>
            </a:r>
          </a:p>
        </p:txBody>
      </p:sp>
      <p:sp>
        <p:nvSpPr>
          <p:cNvPr id="34" name="文本框 8193"/>
          <p:cNvSpPr txBox="1">
            <a:spLocks noChangeArrowheads="1"/>
          </p:cNvSpPr>
          <p:nvPr/>
        </p:nvSpPr>
        <p:spPr bwMode="auto">
          <a:xfrm>
            <a:off x="3200400" y="2763501"/>
            <a:ext cx="5105400" cy="1347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u="sng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u="none" dirty="0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备好下节课的学习用具，书本文具摆放在课桌左上角，与本节课无关的东西不要放在桌上。参加有益的活动或游戏，活动量不宜过大。不追打跑跳、不高声喧哗；不在前操场上做游戏；不看不适合本年龄段的书籍。</a:t>
            </a:r>
          </a:p>
        </p:txBody>
      </p:sp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200150"/>
            <a:ext cx="3124200" cy="3124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dur="5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dur="5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组合 34"/>
          <p:cNvGrpSpPr/>
          <p:nvPr/>
        </p:nvGrpSpPr>
        <p:grpSpPr>
          <a:xfrm>
            <a:off x="914400" y="1581150"/>
            <a:ext cx="1981200" cy="2563905"/>
            <a:chOff x="1066800" y="1657350"/>
            <a:chExt cx="1981200" cy="2563905"/>
          </a:xfrm>
        </p:grpSpPr>
        <p:sp>
          <p:nvSpPr>
            <p:cNvPr id="36" name="矩形 35"/>
            <p:cNvSpPr/>
            <p:nvPr/>
          </p:nvSpPr>
          <p:spPr>
            <a:xfrm>
              <a:off x="1284125" y="2343150"/>
              <a:ext cx="1546550" cy="16173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35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听从教师或主持人的指挥，服从安排。活动时要有集体意识，团结互助</a:t>
              </a:r>
            </a:p>
          </p:txBody>
        </p:sp>
        <p:sp>
          <p:nvSpPr>
            <p:cNvPr id="37" name="矩形 36"/>
            <p:cNvSpPr/>
            <p:nvPr/>
          </p:nvSpPr>
          <p:spPr>
            <a:xfrm>
              <a:off x="1066800" y="1657350"/>
              <a:ext cx="1981200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爱护环境</a:t>
              </a:r>
              <a:endParaRPr lang="zh-CN" altLang="en-US" sz="1600" dirty="0">
                <a:ea typeface="微软雅黑" panose="020B0503020204020204" pitchFamily="34" charset="-122"/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1066800" y="2087655"/>
              <a:ext cx="1981200" cy="2133600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096000" y="1581150"/>
            <a:ext cx="1981200" cy="2563905"/>
            <a:chOff x="1066800" y="1657350"/>
            <a:chExt cx="1981200" cy="2563905"/>
          </a:xfrm>
        </p:grpSpPr>
        <p:sp>
          <p:nvSpPr>
            <p:cNvPr id="41" name="矩形 40"/>
            <p:cNvSpPr/>
            <p:nvPr/>
          </p:nvSpPr>
          <p:spPr>
            <a:xfrm>
              <a:off x="1284125" y="2292329"/>
              <a:ext cx="1546550" cy="16504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35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爱护活动设施借用或领用的用具应及时归还，如有损坏，照价赔偿。</a:t>
              </a:r>
            </a:p>
          </p:txBody>
        </p:sp>
        <p:sp>
          <p:nvSpPr>
            <p:cNvPr id="42" name="矩形 41"/>
            <p:cNvSpPr/>
            <p:nvPr/>
          </p:nvSpPr>
          <p:spPr>
            <a:xfrm>
              <a:off x="1066800" y="1657350"/>
              <a:ext cx="1981200" cy="33855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爱护设施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1066800" y="2087655"/>
              <a:ext cx="1981200" cy="2133600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ea typeface="微软雅黑" panose="020B0503020204020204" pitchFamily="34" charset="-122"/>
              </a:endParaRPr>
            </a:p>
          </p:txBody>
        </p:sp>
      </p:grpSp>
      <p:pic>
        <p:nvPicPr>
          <p:cNvPr id="44" name="图片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3354" y="1581150"/>
            <a:ext cx="2527846" cy="25278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844233" y="1581150"/>
            <a:ext cx="4495800" cy="1085295"/>
            <a:chOff x="1060767" y="1504950"/>
            <a:chExt cx="4495800" cy="1085295"/>
          </a:xfrm>
        </p:grpSpPr>
        <p:sp>
          <p:nvSpPr>
            <p:cNvPr id="30" name="矩形 29"/>
            <p:cNvSpPr/>
            <p:nvPr/>
          </p:nvSpPr>
          <p:spPr>
            <a:xfrm>
              <a:off x="1130624" y="1504950"/>
              <a:ext cx="266730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常规教育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1060767" y="1885950"/>
              <a:ext cx="4495800" cy="7042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40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个人走时，脚步快慢适当，离墙壁有一定距离，手和衣服不得擦墙壁；两人走时，不搭肩挽臂，不追打跑跳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838200" y="2918996"/>
            <a:ext cx="4419600" cy="1363522"/>
            <a:chOff x="1060767" y="1508057"/>
            <a:chExt cx="4419600" cy="1363522"/>
          </a:xfrm>
        </p:grpSpPr>
        <p:sp>
          <p:nvSpPr>
            <p:cNvPr id="33" name="矩形 32"/>
            <p:cNvSpPr/>
            <p:nvPr/>
          </p:nvSpPr>
          <p:spPr>
            <a:xfrm>
              <a:off x="1130625" y="1508057"/>
              <a:ext cx="2673342" cy="338554"/>
            </a:xfrm>
            <a:prstGeom prst="rect">
              <a:avLst/>
            </a:prstGeom>
            <a:solidFill>
              <a:schemeClr val="accent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常规教育</a:t>
              </a:r>
            </a:p>
          </p:txBody>
        </p:sp>
        <p:sp>
          <p:nvSpPr>
            <p:cNvPr id="34" name="矩形 33"/>
            <p:cNvSpPr/>
            <p:nvPr/>
          </p:nvSpPr>
          <p:spPr>
            <a:xfrm>
              <a:off x="1060767" y="1809750"/>
              <a:ext cx="4419600" cy="10618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spcBef>
                  <a:spcPts val="450"/>
                </a:spcBef>
                <a:spcAft>
                  <a:spcPts val="450"/>
                </a:spcAft>
                <a:defRPr/>
              </a:pPr>
              <a:r>
                <a:rPr lang="zh-CN" altLang="en-US" sz="1400" dirty="0">
                  <a:solidFill>
                    <a:srgbClr val="3D3D3D"/>
                  </a:solidFill>
                  <a:ea typeface="微软雅黑" panose="020B0503020204020204" pitchFamily="34" charset="-122"/>
                </a:rPr>
                <a:t>背靠椅子背或坐端正，双脚不交叉，要抬头、要挺胸平肩，两眼正视黑板，双手放在桌上交手正坐，双脚不在地面乱点乱擦。</a:t>
              </a: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81600" y="1123950"/>
            <a:ext cx="3426249" cy="342624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:p159="http://schemas.microsoft.com/office/powerpoint/2015/09/main" xmlns:p15="http://schemas.microsoft.com/office/powerpoint/2012/main" xmlns:a14="http://schemas.microsoft.com/office/drawing/2010/main" xmlns:wp="http://schemas.openxmlformats.org/drawingml/2006/wordprocessingDrawing" xmlns:w="http://schemas.openxmlformats.org/wordprocessingml/2006/main" xmlns:m="http://schemas.openxmlformats.org/officeDocument/2006/math"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dur="5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dur="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1.7601 Service Pack 1"/>
  <p:tag name="AS_RELEASE_DATE" val="2022.11.14"/>
  <p:tag name="AS_TITLE" val="Aspose.Slides for .NET 4.0 Client Profile"/>
  <p:tag name="AS_VERSION" val="22.11"/>
  <p:tag name="COMMONDATA" val="eyJoZGlkIjoiMmMxNzY4NzliODJmOGYzMWEyZDdkODA0MWI0NTdiODcifQ=="/>
  <p:tag name="ISPRING_FIRST_PUBLISH" val="1"/>
  <p:tag name="ISPRING_OUTPUT_FOLDER" val="F:\我图VIP设计PPT上传\10月份上传文件\298"/>
  <p:tag name="ISPRING_PLAYERS_CUSTOMIZATION" val="UEsDBBQAAgAIAJCuo0gOaiROYgQAAAURAAAdAAAAdW5pdmVyc2FsL2NvbW1vbl9tZXNzYWdlcy5sbmetWG1v2zYQ/l6g/4EQUGADtrQd0KIYEge0xNhEZMmV6DjZMAiMxNhEKDHVi9vs037Nfth+yY6UncR9gaQkgG2YlO+54909d0cfHn/JFdqIspK6OHLeHrxxkChSnclideQs2MmvHxxU1bzIuNKFOHIK7aDj0csXh4oXq4avBHx/+QKhw1xUFSyrkVndr5HMjpz5OHHD2RwHF4kfTsJkTCfOyNX5DS9uka9X+qff3n/48vbd+58PX2/l+sDEM+z7+0DIIr170wMoYFHoJ4BG/CQg58wZmc9hcuGC+TQgzmj7ZZj0PCJnzsh8dsotoogELIl96pGExkkQMusLnzDiOaML3aA13whUa7SR4jOq1wLiWMtSoErJzD5INWwUjehS5oUzTIMkIjGLqMtoGDijWJfl7S8Wljf1WpegrkKZrPilEpnVCRljn9+UogLVvIaMQvCq1xJ+qXMui4NO1RFe0mCSsDD044QE3m7HGZEiQ17JjZqBKBGOSQQAJa9E+QjZxGaZFUdYqWEIUzqZ+vBmxoSpXK0VvOuhdswJxGAuii4pyBESQXbF8TKMPOM0UIU4uuFV9VmX2V5+PAxUFzAN3BBS0GUPwJnB2AFDjCXUjbIUad0FNiNxjCckGYfnkMjAu3CIRHgKdDsdInFBYqAIibtkAnxGJ9gkvKHYLv93/Eq5SWd1i3iagpxx30bqpoId41JggWVadTBMTUw+LiBsFPs/oHGLCt61q5XcCLCjzETZqQgqi0s8k0UfF/SP5ARTn3gJpJUXLhNmS57RmPNbVOga8WzDi1SgS5HyBnL9Fp5lMrPPTJyt/k+N/BvxeltVXm0LUuCR81dD7dmrYd8xq6nAproW+U3dpdo4bGv+Y6wwOf1DE/oc/XH6Y5cEOKLh80Smknmj2qr75PjcWTY0Rp1GPNFT/aP13JbEbW0dUyhYY6n7SxDopqZ/QANU/aVocAKK5m2JhhpOi6sBOoNwCxBo9FiMM3DVngln4MIB8ksyjimD2WgpLitZd44dlo1tgL4f2hTmPCVqcU/GS3GlYcJRgm/a6QO6kI10Z0AfDDd7rYJR5oPJAQCu2uQBSCVzsD/rgbmYkZ0H2gK/d5KlblRmyavktS3y4NsmF9+OTVelzu2u4tUuedsmc/wUK9rDRa3S+YD2f8e/3vF5QL/HRykmOHKniYsDl5hB33BV9RQCChhX+CxOfDw24sCFnNfpGprplW6KrCdQO6t75AQD2PbMseBluv7vn397YnxlSbuLtru/DwIBYpsqSO7A/gx0Laq/ukAYHu/L2UUfqe3dZifX86rDKGThs9wheNtacp3D1kG3XkjybdAwY9idzoAHsU173ZQwug1BmOHoFGqZncKd0YyX11AImdZqEIp1tUnAepj2++tlUytZiCGyT2sl5sCMzhPsefauDeRTMr1ue2YGN4p0e+lWcOnuC+ZOcQB19is8kcl6IKBtTbsqBERv1/c033zbqe5Wlf3D4vD1g/8v/gdQSwMEFAACAAgAkK6jS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CQrqNI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JCuo0g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JCuo0h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JCuo0g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JCuo0izv7NQbQAAAHIAAAAcAAAAdW5pdmVyc2FsL2xvY2FsX3NldHRpbmdzLnhtbA3MPQ6DMAxA4Z1TWJ7K0L+NgcDGWFUqPYAVLITk2CixqnJ7sr3h0+vHfxL4cS6bacDn7YHAGm3ZdA34nadrh1CcdCEx5YBqCOPQ9GKR5MPuFRbYhQ7OM6cazi9KVb4zF1Ynr2e4RNuPFu9DcwJQSwMEFAACAAgARJRXRyO0Tvv7AgAAsAgAABQAAAB1bml2ZXJzYWwvcGxheWVyLnhtbK1V30/bMBB+LtL+h8jv2C0dA6oExJDQHsaE1LHtrTKJm3hN4sx2COWv39nO76VsSHtolZzv++58993Fv3rOUu+JScVFHqAFniOP5aGIeB4H6OHr7fE5urp8d+QXKd0z6fEoQGXODYCmyIuYCiUvNIDvqU4C1DNgYEZeIbmQXO+B+xS420gnS/TuaAYuuQpQonWxIqSqKswVIPJYibQ0JAqHIiOFZIrlmkni0kBeg13pv6Phl4mc6H3BVA9Z6LcHrklajmfFByTVEgsZk5P5fEF+3H1ehwnL6DHPlaZ5yJAHlZzZUj7ScHcnojJlythmvktyzbQ2SVjbzNcrvjjPPSXDADmHTcaUojFTOM1jRByWTID9bUpVUvOoAa3hVTte81q/jXnfNG62c6RzLsrHlKsEjvqQzjoJ9Mkwqp/Z61oFPTQKujVMyJPsV8kli+zrt1aM8wVyAVvF2TyxqkI4gKdbGmoh9zcAAxXVHcRt07BrGraglgO30dcdBWpuu2VUl5I1pZr5Tzxi4guVkhpZXGpZMp+MjDWWDME+cVeum9Q1xE90lp7+Q2+M36g1P9VrnbGA/9GYT0DU1oTnEXu+5eCjWQY11QyKbWxYFyk2MbucVPmY9XQ9MLkc66bARTxNZcxgDCOqKens5BCUSarAJSzlCNs7OAhOeJyk8NOTDOPTgzQZlbtJht7BQXAqwt0EtDW3ZSTjOo7E1CrIJxPrxA9LpUXGX6w8B3tGr6wOXxu55ui64O3B2fyPURzEaAZziyZWl3nq7avm8N7MqVadz6ZwloFaYR6YLgvn1cxCWYx8IralZapv+jk1+7AHHeU8NR3TXN9B76Ja8xfmVTwyX7rF0tQkYUYzAfpwvuwxQD9huwzCW9OhiFuRN3XAmNg3928r2mz5unWu64c67EMNnzirHMbN1EdQRyxFmUejHuKi+4ioFHbatWTUS9kWbrQ4AZGKIkDv4aG+88XpRXfls8VFg7V53bvALpc3rPQ64U5BpNZ1exG/3g3w+BtQSwMEFAACAAgAkK6jSIyYS/o+CAAAjyAAACkAAAB1bml2ZXJzYWwvc2tpbl9jdXN0b21pemF0aW9uX3NldHRpbmdzLnhtbLVa627iShL+v0/RYnWks9IqXMwtK4aVL01iDTEc7CQzu1qhBneCFdvNsRtmOOLHPs0+2D7JVrftYBMgdmYWT6JxddVX1XXrCxnEL16ob2LOAu8Pwj0W2pRzL3yOh39CaLBkPoumEY0pj+sHyqMXuuybGT4xQQNqzEnoksjVxWg8bKCR/KB+T+0bfXhra+0W6rVxC/eRgTs6jF0rxrWiw5jRauqD+hFEghvRJQ35adRBvTD6VsAMYxpxM3Tp96FS5M4PFWdwExHXA7542G2LZ59p3Rtt8aB2s9Pr4H1LVRSli/SO0TQa+17vuqc2EW60Ow1lr/VbSktBzU6ned3dN3utjgJvo+suoLTxdRe1e+12y9i3cAukkapqRkvf95TrZlMFbbh/re9HI63XaKBms6m0jX2nq4y0BgJuBTBUpS8cqBiKpnT3qqY2+woa6SNt1N5jA3f1Duq3cLfR2Lc1TWk0Ds49zC7vrgO19HQyd74DeDIEJ0dFbtVPJNdguYkiYHZosPYJpygkAf1UkzkZcpmx6NclW+/+UksTVCZzxp7ZVaQmRCALsOEJrEFdjmRs0q58YeTpyHM/1RYbzll4tWQhB6irkEUB8WvDPye5k86sjCTb0qiK3BNZ0oO6nvyUFUt1QT7Dc0loyYI1CXdj9syuFmT58hyxTeiWMnO1W9PI98IX4G5c93R8UZHvxdzkNCjYh/viKS+2hnjGVJjXxeIpJemTBfUzjQ35qSB3UPm+R45Et17scSmqNsVzSXRNnmkxAH1VPJdlQtBSjFpPPO8LcfqdA7siyr91kd0nOxoVlSTt8qIUW2/WVfNpHbFn4eyi3PuBfpXzGXSf8FlY2BBPKSExQaGwVJRSt8n5G0eM6etxLxkEoAWCm28uKUlCTrW5PrmbqtbX+XhyM5lr5k1tqCdViURZ/trq9r83O13oXKlcSST7Th2Pi1hIgnUa5bAsZzYZzwEQj+cW/uLUhuJ3ZdHJvTM2LVwbpv+pDDCd4YfaUPwuI3o/m2HLmdtj08Bz055bE0f6ZYwdbNSGX9kGrciWIs7Q1qPfEF9RBO3ZiyiKfc+VA6Jle+GGltBnTO5U05rPsO3MTN0xJ1ZtaLMo2v1VIpMNX0HyrEiMXC8mC5+6Ui2kiBxf51co+MdXHnCygHjhVRntM/XRtG7mzmQytufYMjJKbYhDFxkREZqqA81UG88AIyKwjn9MfC6zTyIg1fcrg9yaN7dj+HGEIbfe88qHH/4Ba6YYQjKlYQlBSBw8g6yz7cfJzBA+BIWIoDWJ428scgtJkw9dCWzT0ieQmrqTw3cETIYNgffCJaQOXfISeHfYttUbPNcmXyDHoTYnFYUmn6EkP1cU+optqCFslxCz1AfzRhUVIcowK5CsBpdE5Lu/Q2S5BDnhza3HNjFQhIehTGQ1xleVNdn4t3sIpKmOz1R7AgzOlm/P3paCKZELy1wJXdCGdGyI7Prt3vzHfKSaY2zMId2MyePckV1SKA3IDoWMI+JuSbikaEGXZAOVsIMx13PlmIi8NOH3jfcHIjztP7+krcsy8JdfPmBSoeGdsAz2y6AMtilr/p524bZ0Bh80ROT6WSvKOODDJtg6ttSZOfk5IYq9YOMnXfpnBOrVuKrBeteOH/dX+bD9H4yxkxasmdDRNI9VEsKwEoslBxZPv5KgaY1AXXpYhIYvTqiVAKxJimEx9AMwD+C5giEP4NFqEI9Ys00HNluPdCFOHyWEZa0mUTsdb3FG9Ckc0F9LdUGfGOyXfEq2yUYG1i4Z/jJRzm2VCkuLYzpjMNwCzOckqQDV9wJxhioHe3+HM1ckq0FhPo9s47uyun3vRa4I4OdNQN/uw54iFkiqT+Isr5NF6e8/aEgyxVmid1ptA/FaoKVjlavPH4qYjdWZfjvXVUvH4kQh6tkvLwfVIXwyduz5WNUEApRJQPhyBavwkzjnlcdKTgQGHqmAl07epiRarv777/+UhzmyJ6GilPq3qjhQ/KJr4le8f1qM0/hfJXAcVSuKypeSgumBKhMtf75yTEjQn3JkIcmyFLBAXHGVUg0lkIZRdRxVv72DKrFlUbBNBHvBiiB36uwzND65168N70j0Ao3TYcyvCiQ9L3KTV7bhcMTdcN8LaUXxH16JxOQdczpXDUOe/aFGfW/5kiy/Lhxg0ms+5LPnKnj6rWpBdz6CpK7Hq2PKxS3rWtASkvdDQ9ieXOteCYcLFZ9AD+eF+5mQR8yfiputt1e5wCAu4iCNhzwSR/rsLc8Rr9i3NHbDJ+LHwJYnHbNOwYap2CymkEXaMfdM1I6bx00px4wPzId1QU+mk4Mu0o+ldF2TN795Ba+0N5bDMSsdypl+IB7zW/Q7f8OfIx7z22JNmcC57q1Nx0N50ew6TiNRnl4mdsBDQ9mlUp7srcgjLBiLa9k4N5GUUOQMmEuHcm10vICm5SxoeYPrZywehK/blzshs9jJacfia4fCwCF965fzd8A97tPzyS3nASWYd7V8P1UBKc+pEki+Pjh2RkJFfLemn2pwECHLlej0cQ2lGJ9qwp3JNzTn5NZZPxPtLCcprbksGsh+Ltt5JZWh6OLVVLGk2C8LDepv/DSoX4rQIIU9H8BwEyxohCEHPOhyaYSKxDz7KrsKe5A70iO5M6N5AL4C7BDOSFkl5AiFxJLbqqxakpf8OOwtuefTLc1aVY6Qc87l+Q9iqI7Lya3yMX3i+fROKZWrIO11h1ws9sAc/ayUPJHllRyNVCw6ThaxnP2JbpUtPgcbTyxHWZsW6Z7v0IwfRb1+QhXwnvP+oJ5fZqFHvfmW9ZgGooB39m8O/gdQSwMEFAACAAgAkK6jSCqKN+aHEQAA8GEAABcAAAB1bml2ZXJzYWwvdW5pdmVyc2FsLnBuZ+3d+VeS2f8AcEszJ2eizcwsbZq0xQXUGjMXWmzSkXKd1FLR1GwzNTMUWVKnsUUldcpdmlzaJW3S3MAlJdSgCZXSlAqFEJUQkR0+9J2az4x+5g/4nvNwDni49znPva/73NUf3lzyOrDvm0WrF2lpaX3j7ubqo6WlA9PS0o7T09WkqHZb7tP8mRfvs2+3VhV1DVfzRSdq1/5dWlrVOH1F2ALN969i3QLjtbQWt396zyPH3I7Q0gq74O66yy8xZGIIfuVBpJIsUOajtJzPH9AGteV+tHya9SNk04+uznrL59ssmXgGKf/ouv5F2jL9+Xt0Lnl5KrRTkJWBFJlobZNiSH7uQT2fdujRUcI2JuOX/fUcWml9FaOnNIlP6yE+LlBIpume9vxm8TC7BDFcL5Gyi2Jk3K9XhZ6fp/v3j7c/rF6lLDvkti2bizvMgrpI3qYZS7uuuNw01P4a0qL194/7Nl7REYoneuamWEV1wM2Vtv/MhrTsTNbucxsjP6BB1U3KsPt3YCb7MiNmlXcjPeWEWd0Y72xQIk4fQZss+Gf2+ZRI7b4fTyuVfKwhDFY1p7rnU8Df+FnUV1ha5ZlFjWTMzv8QuRPivcTAVXd2Rr7REliTd2LZnPvNay1n/PwsogdtN0tz1fghxHvpT3Nv9RBCuZezjNMzt+yWNte9fkuNZpfR0lbuv9R355D97Batn6e/3MB7b8ScOunnNm3ZHEfNmG0P0bWE+bkaZM++XpOMNLBZ0AsgAASAABAAAkAACAABIAAEgAAQAAJAAAgAASAABIAAEAACQAAIAAEgAASAABAAAkAACAABIAAEgAAQAAJAAAgAASAABIAAEAACQAAIAAEgAASAABAAAkAACAABIAAEgAAQAAJAAAgAASAABIAAEAACQAAIAAEgAASAABAA4v8RIkXaNvKI5jIo+R/RAs+nqO1ju8MS0+bG0dM9bb8uP+BVwCqb2WEBW3rOh77PbDNeMCeioJ750YNHD85OhcT+e/v+W/I12ObIOXV9dh5MmWc+v2zn3RezylirKTr1Umib1uwq+QucYS7SkdznHuDm35OmKBvtcU5Tz9gpC0221+NFZ/q6/cFRzU1rx/IY3qP/LNDaHqJEzayA5gXLbfs4jSJhHUkZPe0Q06wSbWVxGSrMLUkiWVUMDclHSd6lF5mqJeSNhm7WjU3IJN7oTFa7qck/YynCtflE+SRFVaH+dtdNF84DRjTlnDO1Hu1CYgedgFSzRfAdeGk7K3TqTTyt5CdLo/TDYARy+0kT9QXDkFe9tG04ebupKlZIdeSjJuLgaFHfczBGcOUKnuYiH7/LecwWC7d3Y5c0CTqN4SVKPlYtH6RikGBRYiP10eSpN0yoWkobNAE3M4J/qHovDkAGmqCn/3geSeD8VlqFLDi6t3Zc/sJROE3N//L0c1JkHtO+ykWXtnmHcuNKk9gFHTQzXtz1Ulq9S9PkzN30ZXEQB8bqn8Din0jVjI3ViKEERsfG7pOl4mbxsPwx+d4rH1IIvphBi8EIiwzVjWxpUnG7WuveI4KXT5SqmY/mv1cz6g9KViG8QY3yyUZEZxWyAVmMHEA2xYFHb65/qgcWqfMmTxVlC2rWTiUHzdT08g4R9gS6XG8OB9PvP1uMPRxQw333V4Wpr3cqR4dYOCgmPLz14hoPxNkqm4iJ7mAE6hoz57vF5ifhL3xRTWZOlHbe8h7ZyBMVYj/kTiSl1jP/pDdEuSHhvlZOXgdrUpzO0PuWpTgR7J1drkrW+UXw8HJ4gr+IaVDfWZL51taE4JTR4b3gIvf9iDFT0tn/wbb0XF42GotDru28ya3JqwjhvJMGtI7suH6cfCg7ST7An+iud7D/3K+2m2mLmq08BfG99zAF16mKu1iSLwqTwPDgPJx5l0opZX6VhOK2DbR442NppJHwQbPA/CCmqSWrO6hS7BX2myrZpGbLhgzRvguEpXu3pMLwmMTbXjbwKxlmf1TZU4N/mFE6j4ktbnmAuy9u8QAzBxBbBk34n2oSkL12akfyAC/58Ll+auGXDm7nxRx8vwJaDe3s/n26NjaDKewt5QzwOTVnD4piWyNoobaLEdGQO6RWPBZ7RbqgbyM3vOMhe8qJGoaFnGpsXApjC0JXw2oXXK9Pj8aRVmw4Z2QEphNJ5IG8SO6o49PBhOblziOR07+nNzs7QDnkz2Ph1rEbRCeWOZaZIyW/9kDEBpvmMbnMW8StUVzLfqcgSH1laM1Esm+G/t2rPiBDjyoxqMBX37wxQ8+cp349tY0/7UQVEUscYjjPP98Q8bJlv8r81uDNpy8DmdyrcSUkrJJO8eBUT8e2jqxOdUdvplbx432qy4mGXYUxeg1nC0xKlWF+8IN2mX50fpgPyUXJwFUy2yOQVJGZHx0rPYYC5coeC5RenSz4jDPM2u7MB371TGQ1hKJITI4P+WsaPG6cOPGYMYDanBUja1CCA+FYpSjtJmWtvnnRa9zx4w3jYekr7oQ37TksNHPIU8Y/EF1KWpArIIz0qk/Lb6XjBDUIbGkC1cCmU1xWgHH368hpyFt06LsTmedtlZUE+q07HLvM9QY7Kj3tQJvoQritbduBqWQYicsrzBvtTaWYqj6mP8C29MnTg/kLG4pmZPiZhdGTZOXnKRetm6UkbDWZSuLa4M9RXtlg+b6o4XTVycJUSop+ruznxAbXV7pnGXmHMsAdd9I9sdbOpAr7+SC4OusJtYE4UoHJ2mlLJazvSAyw2tdJ8NQUe3EzS1CJsH//g/P93V2R6vnPX+ad6uu+rjJhFRH7u5vZkfWWA2tObEniBPJ7hzHyiSunGya4OrkiIqjZ3pN///NC9jbomzVTnnoM+JvnWNWYP0k2Fk6XPUmSfTSEo+KEvb6e0RiVEM+cEfBqOb6kGYWQBkddaJWohbgkXlJf+xg2F1fGi8ubtEBjRBKRZk7Yjh4Q2PbzvEkhBHoVo84khOMPwpeGK5HOTJlItiaUQecnr2SNOo/IC/TMF+rmml01mQQZ6bocVmYRhwUYGfcWPLOH3f1IFtP6dPDXus1/BdK11YxVi5mvtFnH2XABRJXsmibLT2Dg7Jko4T1mMoPVC1/cz9/mMlmivpLDJ6lVHblZq7KbrD1ijCnCQjx561u/p7dNWYxOeOLp5BKe1A9211S0A8eoe++uXMWpFnqpxeeDecLHBBqRSXOFLIWttBh5aVySLtc+SWmJ5D+zTiZvyn/4OKK73Sjs8/p3J6VuGMm7EWCrSj2NWgY9uITuOb4PUoBZBo9jaSY+otVZGP7oILkdq+TBwSbYhuHbHF/olsL7mfPo5MPI5FecpCwcgycy9iRZ5AfNKMj0Xl7wHxE6ZUmrVnMcm9PQIZNS+q+ZFcICaJCmPke2brbF8UHVe1IpAb/2qBGDwojMbX+F/a1LuSfxj6u9kFUtu43bVbcgVyaCqgS4ugfW1zXXB8NYbh25Mm/4+xrPDQFTJJqwWLWAc9FVrpMrayY7ZO3tqh19Vp3q/jpgh2mr67pL2eW3nTB8aHntECm07Wex/l9jLGHVq416Pfijlk5jy8Uyh91uVusrW8tduKZMRLhqe/idmuj9zpk64ddsiWqK3iIhmB4oR1qVCAY4dnAkg3cIfLikVaKyEDVYod2pKDPb9d7OE2erbZXKLAPYmPhT4Rv0zDUrN/R7kmIUDN4Jw/YT+tpfts9IVFc/nNgJCSPdQxPs5X9WJ4iQgk5tqQ2tsTqbEROww+U30+oyk7rdu9HqHG5eXgaccAyidAjGZbzwUTsS19wiRkQyGeGUQRcawjKykxdM4FRdoCgSHjBOypIPkFZEMfLe6JnDMazOzW1JrQOih2jrRKfny0oFHy9/e0GkkvOZTjOvwos2lia+r8WDoIqP7EamcrKDpbeRIV8cO7EW2URvMGwd+X2yfTBd/mWHVHTibfY+k9eO32fgAjn6uVLSQTt1TvFSEDsulOtxZkxchLHrFYxuF2LdzaVrErkhuZxtzril9p3iYCO4jx0839JZfdkqPNhWrbJiHccZwLo6X0oD8i0tYS6yD2XPxSS1cv/e7NQGHofuCUULtoueiLZyW5NRWLcE21g3SAGxzITeGUwj0AuQwc2gsC9bKeLpt9f8Q+pzQs+8tl8zpJlSO/Ne9qivFW9jPjnb4PdaFLnF49sjE26hE8LXM2YOopP0C89qwZT6cSmj5qhr+fFNher4HvIi88jv0EWC/fCoeRX9G0AukrcV1RGrvcfieMdfpoklqvO8iNAJR7Y3h9x2SpV1CCI4R+dOdPK6HP9cJeRGiZrdH+iyuUf31WD1j1TJqnP3rc9peoXTzYxId2cVqqJmhvWBt8hcJM/ALk48DCnAuh9QIhZky8YyZDUVAmevMWkGI1kFnr/2u/xfL6GHS3Vy3SFJrEx7a2Ivu0azkUgfiqc5F2meEaKIpJyIwZS+NlKw7Un1kpcWUAR+V3PaIKeke/p4DmJatPiMYnn4YGnVsM3h/HFxa/tv4g/cks8V/bo4LcVTs2U98lU26usd6DeyDeqaWG9TUwarR21WtEiLZdzaLxxcCeok7MeSLn/FYnDUT0/LdlgOecoUnTwbKE72snjpnrG4sXeNIcwdBNmVP5CSabxX1S1jWpQs0o2FAmXuYyVY6Uce4Z6qdQ6CFGiG5NEqkbMH27vcWuyJldE7aDK1MB06/WJPEV4xsvEIpaAjZ+mTpzmjob/THPPQaZR82UQheJG5i5djb9mtqIufu17M2wd1wwOO+ePLDQ6MHr9+Ct/VnVQCJvMIJKK/5Z1HTeGaXRHo2IQTV7MNbpREZVfuKl/0CuXgQ/oeXVwoRskHmSthOrnGjX6BSHLj9EceMhmOdHBSsLGxI1lDNp8b52ttcPO0T+OxmhF1g4s19BqTU88pHXS8rmf+iA8/w28WY6Kda3jdp9gWuTFo3mHNmWB9/riksoshWhzPBemBxPNWfNmSv+hu0Uyaw1sKLaXEKly35zvxHaxBFBPcYcQ5FmYr1fGEcKXOASh3KlfTS4j80DzV+Y8fQ0zX1ceIv2w9TDGSd7uYtAgmzoPfS7cqIPmCGSUSNBMtHkrrN1tp/oj0DfNTj9Y0rkWuVGwjMHPgrD2kk8tamLuHyO0fQFSJki2V8969czl25MtgkRnd5odVz4R3xWObzJgclewBWgpPnnhsIX3T0haxbP8YfuHwzH44HCMdJdx0V6qjmdOPVUlhmi6d9Mvy1hFJaznxXOyEYx3alP+C4Bkka+9ol6NjR6lDDn/W2Z7ckoByauCTq/2lZz2OEqbEO/o4Cdfwhk81z0dVKVm1kMSOwasVHCgcBbo8jTdQURHER1IRAWuVX/xODJF2w1Vnwkn8Zz9duGGqeLtwIeN1uOe3vIlGDK4Cuk7zvFAvWNZDZp9buVx3zEI7S1DPvuNEk5Wu9YjywcVvAfNtQrIaWBV2biYmC3PjreJPWtBxmOmy5+0gaNOOwl5WP31D+mRcczxfs1f85eMqrFufsOkywXM8cWNIFP/KlyUoNyVcbTZsM3/nlBMDRU2uwtMIDunhCrMTa2DUpYFnYj8Fy68k5lE+9WmPMsp/p6yS4T8Sg5WtXX8/KHKO3VDdnAginXhfc+zhTPxwvAKFibZ06ITf7GwtH96UJbLvOLl4PboYrZqpn++GhubKfH6WMaV5HxTjUdBGiW0WMj/gPehyvCKtrbvH6r/HPn9tzrR0vJCGpdOSGkmqS/LmVPcp42IhizjVZVG0zxR91lf95uN0lPKQ83gx3B7cCF03+8j/KnonpEBJb3uYmN4654Cr6eFHNrfPSbbTZNgvilkx5ywOAZmrZQzSmsv2X+vO/fEAj/8L1i9nqs+tG970b8H6RR2G8O1L/se9W1rydO9eezOg4Kdfu8RX8Rx32s25IsowsxwTpJlzBJo+ts/dZ/mcf3DceJBy4jsW2b+1HPNOs+Dw2UIaNCYZ8mNhYdfs3yeAavftvnsJhlWYFhB7mn9T60K1NC/3vQdcq3aHpv4HUEsDBBQAAgAIAJCuo0iV7pF+SwAAAGsAAAAbAAAAdW5pdmVyc2FsL3VuaXZlcnNhbC5wbmcueG1ss7GvyM1RKEstKs7Mz7NVMtQzULK34+WyKShKLctMLVeoAIoBBSFASaESyDVCcMszU0oygEIG5mYIwYzUzPSMElslCwNzuKA+0EwAUEsBAgAAFAACAAgAkK6jSA5qJE5iBAAABREAAB0AAAAAAAAAAQAAAAAAAAAAAHVuaXZlcnNhbC9jb21tb25fbWVzc2FnZXMubG5nUEsBAgAAFAACAAgAkK6jSAh+CyMpAwAAhgwAACcAAAAAAAAAAQAAAAAAnQQAAHVuaXZlcnNhbC9mbGFzaF9wdWJsaXNoaW5nX3NldHRpbmdzLnhtbFBLAQIAABQAAgAIAJCuo0i1/AlkugIAAFUKAAAhAAAAAAAAAAEAAAAAAAsIAAB1bml2ZXJzYWwvZmxhc2hfc2tpbl9zZXR0aW5ncy54bWxQSwECAAAUAAIACACQrqNIKpYPZ/4CAACXCwAAJgAAAAAAAAABAAAAAAAECwAAdW5pdmVyc2FsL2h0bWxfcHVibGlzaGluZ19zZXR0aW5ncy54bWxQSwECAAAUAAIACACQrqNIaHFSkZoBAAAfBgAAHwAAAAAAAAABAAAAAABGDgAAdW5pdmVyc2FsL2h0bWxfc2tpbl9zZXR0aW5ncy5qc1BLAQIAABQAAgAIAJCuo0g9PC/RwQAAAOUBAAAaAAAAAAAAAAEAAAAAAB0QAAB1bml2ZXJzYWwvaTE4bl9wcmVzZXRzLnhtbFBLAQIAABQAAgAIAJCuo0izv7NQbQAAAHIAAAAcAAAAAAAAAAEAAAAAABYRAAB1bml2ZXJzYWwvbG9jYWxfc2V0dGluZ3MueG1sUEsBAgAAFAACAAgARJRXRyO0Tvv7AgAAsAgAABQAAAAAAAAAAQAAAAAAvREAAHVuaXZlcnNhbC9wbGF5ZXIueG1sUEsBAgAAFAACAAgAkK6jSIyYS/o+CAAAjyAAACkAAAAAAAAAAQAAAAAA6hQAAHVuaXZlcnNhbC9za2luX2N1c3RvbWl6YXRpb25fc2V0dGluZ3MueG1sUEsBAgAAFAACAAgAkK6jSCqKN+aHEQAA8GEAABcAAAAAAAAAAAAAAAAAbx0AAHVuaXZlcnNhbC91bml2ZXJzYWwucG5nUEsBAgAAFAACAAgAkK6jSJXukX5LAAAAawAAABsAAAAAAAAAAQAAAAAAKy8AAHVuaXZlcnNhbC91bml2ZXJzYWwucG5nLnhtbFBLBQYAAAAACwALAEkDAACvLwAAAAA="/>
  <p:tag name="ISPRING_PRESENTATION_TITLE" val="1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PASSING_SCORE" val="100.000000"/>
  <p:tag name="ISPRING_SCORM_RATE_QUIZZES" val="0"/>
  <p:tag name="ISPRING_SCORM_RATE_SLIDES" val="1"/>
  <p:tag name="ISPRING_ULTRA_SCORM_COURSE_ID" val="82ADB108-2F67-4B4E-A97E-19ABB6FAC58E"/>
  <p:tag name="ISPRINGCLOUDFOLDERID" val="0"/>
  <p:tag name="ISPRINGCLOUDFOLDERPATH" val="Repository"/>
  <p:tag name="ISPRINGONLINEFOLDERID" val="0"/>
  <p:tag name="ISPRINGONLINEFOLDERPATH" val="Content List"/>
  <p:tag name="KSO_WPP_MARK_KEY" val="7a29c587-b83e-4108-8cd6-24290849e9c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0157"/>
  <p:tag name="MH_LIBRARY" val="GRAPHIC"/>
  <p:tag name="MH_ORDER" val="5"/>
  <p:tag name="MH_TYPE" val="SubTitl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0157"/>
  <p:tag name="MH_LIBRARY" val="GRAPHIC"/>
  <p:tag name="MH_ORDER" val="3"/>
  <p:tag name="MH_TYPE" val="Sub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2"/>
  <p:tag name="MH_TYPE" val="SubTitl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1"/>
  <p:tag name="MH_TYPE" val="Sub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2"/>
  <p:tag name="MH_TYPE" val="Sub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1"/>
  <p:tag name="MH_TYPE" val="Sub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3"/>
  <p:tag name="MH_TYPE" val="Sub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2"/>
  <p:tag name="MH_TYPE" val="Sub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4138"/>
  <p:tag name="MH_LIBRARY" val="GRAPHIC"/>
  <p:tag name="MH_ORDER" val="1"/>
  <p:tag name="MH_TYPE" val="SubTitl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0157"/>
  <p:tag name="MH_LIBRARY" val="GRAPHIC"/>
  <p:tag name="MH_ORDER" val="1"/>
  <p:tag name="MH_TYPE" val="Sub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0157"/>
  <p:tag name="MH_LIBRARY" val="GRAPHIC"/>
  <p:tag name="MH_ORDER" val="2"/>
  <p:tag name="MH_TYPE" val="SubTitl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71114230157"/>
  <p:tag name="MH_LIBRARY" val="GRAPHIC"/>
  <p:tag name="MH_ORDER" val="4"/>
  <p:tag name="MH_TYPE" val="SubTitle"/>
</p:tagLst>
</file>

<file path=ppt/theme/theme1.xml><?xml version="1.0" encoding="utf-8"?>
<a:theme xmlns:a="http://schemas.openxmlformats.org/drawingml/2006/main" name="第一PPT，www.1ppt.com">
  <a:themeElements>
    <a:clrScheme name="自定义 25">
      <a:dk1>
        <a:sysClr val="windowText" lastClr="000000"/>
      </a:dk1>
      <a:lt1>
        <a:srgbClr val="FFFFFF"/>
      </a:lt1>
      <a:dk2>
        <a:srgbClr val="000000"/>
      </a:dk2>
      <a:lt2>
        <a:srgbClr val="FFFFFF"/>
      </a:lt2>
      <a:accent1>
        <a:srgbClr val="2EA5BB"/>
      </a:accent1>
      <a:accent2>
        <a:srgbClr val="FF860D"/>
      </a:accent2>
      <a:accent3>
        <a:srgbClr val="2EA5BB"/>
      </a:accent3>
      <a:accent4>
        <a:srgbClr val="FF860D"/>
      </a:accent4>
      <a:accent5>
        <a:srgbClr val="2EA5BB"/>
      </a:accent5>
      <a:accent6>
        <a:srgbClr val="FF860D"/>
      </a:accent6>
      <a:hlink>
        <a:srgbClr val="2EA5BB"/>
      </a:hlink>
      <a:folHlink>
        <a:srgbClr val="FF860D"/>
      </a:folHlink>
    </a:clrScheme>
    <a:fontScheme name="自定义 1">
      <a:majorFont>
        <a:latin typeface="Calibri Light"/>
        <a:ea typeface="思源黑体 CN Bold"/>
        <a:cs typeface="Arial"/>
      </a:majorFont>
      <a:minorFont>
        <a:latin typeface="Calibri"/>
        <a:ea typeface="思源黑体 CN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第一PPT，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宋体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</Template>
  <TotalTime>0</TotalTime>
  <Words>1056</Words>
  <Application>Microsoft Office PowerPoint</Application>
  <PresentationFormat>全屏显示(16:9)</PresentationFormat>
  <Paragraphs>98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Meiryo</vt:lpstr>
      <vt:lpstr>汉仪综艺体简</vt:lpstr>
      <vt:lpstr>胡晓波男神体</vt:lpstr>
      <vt:lpstr>思源黑体 CN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第一PPT，www.1ppt.com 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4</cp:revision>
  <dcterms:created xsi:type="dcterms:W3CDTF">2019-05-13T21:35:00Z</dcterms:created>
  <dcterms:modified xsi:type="dcterms:W3CDTF">2024-11-17T06:01:12Z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80C02FD145BF47AFB139B8A4EB00DCF4</vt:lpwstr>
  </property>
  <property fmtid="{D5CDD505-2E9C-101B-9397-08002B2CF9AE}" pid="3" name="KSOProductBuildVer">
    <vt:lpwstr>2052-12.1.0.18276</vt:lpwstr>
  </property>
</Properties>
</file>